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7000" autoAdjust="0"/>
  </p:normalViewPr>
  <p:slideViewPr>
    <p:cSldViewPr>
      <p:cViewPr varScale="1">
        <p:scale>
          <a:sx n="95" d="100"/>
          <a:sy n="95" d="100"/>
        </p:scale>
        <p:origin x="-43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0AAC1-E286-415E-883C-FA03F3B2C571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0F071-0E37-4E22-AD79-36A170E9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0F071-0E37-4E22-AD79-36A170E96B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8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suggestion for improvement</a:t>
            </a:r>
            <a:r>
              <a:rPr lang="en-US" baseline="0" dirty="0" smtClean="0"/>
              <a:t> would be to describe the specifics of the nonconformances, rather than requiring the Owner to go through the files to find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6EE37-EC5E-4F08-BE00-4E59C7448B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68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analysis, stakeholders named. Scope</a:t>
            </a:r>
            <a:r>
              <a:rPr lang="en-US" baseline="0" dirty="0" smtClean="0"/>
              <a:t> includes information about a related CAR.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6EE37-EC5E-4F08-BE00-4E59C7448B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26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Correct category; containment addressed.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6EE37-EC5E-4F08-BE00-4E59C7448B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05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milestone – attachments support the implementation.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6EE37-EC5E-4F08-BE00-4E59C7448B4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6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Second</a:t>
            </a:r>
            <a:r>
              <a:rPr lang="en-US" baseline="0" dirty="0" smtClean="0"/>
              <a:t> milestone – attachments support implementation. Note that this is an email reminder, and there is confirmation from each recipient that they read and understood the contents of the email.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6EE37-EC5E-4F08-BE00-4E59C7448B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22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Third</a:t>
            </a:r>
            <a:r>
              <a:rPr lang="en-US" baseline="0" dirty="0" smtClean="0"/>
              <a:t> milestone – verification. Even though this references the other CAR, verification was completed on this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6EE37-EC5E-4F08-BE00-4E59C7448B4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93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Seems like a very long time for the</a:t>
            </a:r>
            <a:r>
              <a:rPr lang="en-US" baseline="0" dirty="0" smtClean="0"/>
              <a:t> response that was ultimately developed for this CAR.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6EE37-EC5E-4F08-BE00-4E59C7448B4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83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CBS criteria exhibited</a:t>
            </a:r>
            <a:r>
              <a:rPr lang="en-US" baseline="0" dirty="0" smtClean="0"/>
              <a:t> in this CAR are the administrative fields have been completed accurately, the CAR response was very good, and the CAR was verified in a timely manner.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6EE37-EC5E-4F08-BE00-4E59C7448B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7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000">
                <a:solidFill>
                  <a:schemeClr val="bg1"/>
                </a:solidFill>
              </a:rPr>
              <a:t>UL and the UL logo are trademarks of UL LLC ©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0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7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000"/>
              <a:t>UL and the UL logo are trademarks of UL LLC ©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2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6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9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8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2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5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7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ＭＳ Ｐゴシック" charset="0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wmf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CAR Champion Calibration Meeting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CAR Review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8229601" cy="177393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Team “C”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Tovia Bat-Leah (CAR 13391183 Finding &amp; CAR 133911731 Observation)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Jim Oates (Unable to present due to Audit commitment)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Jeff Lietz  (CAR 133911586 Finding &amp; CAR 133912110 Exemplary)</a:t>
            </a:r>
          </a:p>
        </p:txBody>
      </p:sp>
    </p:spTree>
    <p:extLst>
      <p:ext uri="{BB962C8B-B14F-4D97-AF65-F5344CB8AC3E}">
        <p14:creationId xmlns:p14="http://schemas.microsoft.com/office/powerpoint/2010/main" val="199562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5843588" cy="140017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Geneva" charset="0"/>
              </a:rPr>
              <a:t>CAR Review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457200" y="3960813"/>
            <a:ext cx="5843588" cy="1774825"/>
          </a:xfrm>
        </p:spPr>
        <p:txBody>
          <a:bodyPr/>
          <a:lstStyle/>
          <a:p>
            <a:pPr eaLnBrk="1" hangingPunct="1"/>
            <a:r>
              <a:rPr lang="es-MX" dirty="0" smtClean="0">
                <a:latin typeface="Arial" charset="0"/>
                <a:ea typeface="Arial" charset="0"/>
                <a:cs typeface="Arial" charset="0"/>
              </a:rPr>
              <a:t>Team B:</a:t>
            </a:r>
          </a:p>
          <a:p>
            <a:r>
              <a:rPr lang="es-MX" dirty="0">
                <a:latin typeface="Arial" charset="0"/>
                <a:ea typeface="Arial" charset="0"/>
                <a:cs typeface="Arial" charset="0"/>
              </a:rPr>
              <a:t>Matthew Marotto, </a:t>
            </a:r>
            <a:r>
              <a:rPr lang="es-MX" dirty="0" smtClean="0">
                <a:latin typeface="Arial" charset="0"/>
                <a:ea typeface="Arial" charset="0"/>
                <a:cs typeface="Arial" charset="0"/>
              </a:rPr>
              <a:t>Rebeca </a:t>
            </a:r>
            <a:r>
              <a:rPr lang="es-MX" dirty="0">
                <a:latin typeface="Arial" charset="0"/>
                <a:ea typeface="Arial" charset="0"/>
                <a:cs typeface="Arial" charset="0"/>
              </a:rPr>
              <a:t>Navarrete, Jim Kurtz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78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itle 2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39762"/>
          </a:xfrm>
        </p:spPr>
        <p:txBody>
          <a:bodyPr/>
          <a:lstStyle/>
          <a:p>
            <a:r>
              <a:rPr lang="en-US" dirty="0">
                <a:latin typeface="Arial" charset="0"/>
                <a:ea typeface="Geneva" charset="0"/>
              </a:rPr>
              <a:t>CAR </a:t>
            </a:r>
            <a:r>
              <a:rPr lang="en-US" dirty="0" smtClean="0">
                <a:latin typeface="Arial" charset="0"/>
                <a:ea typeface="Geneva" charset="0"/>
              </a:rPr>
              <a:t>133911833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C899CD-CBC0-A74E-8A74-22C773764123}" type="slidenum">
              <a:rPr lang="en-US">
                <a:ea typeface="Geneva" charset="0"/>
                <a:cs typeface="Geneva" charset="0"/>
              </a:rPr>
              <a:pPr/>
              <a:t>11</a:t>
            </a:fld>
            <a:endParaRPr lang="en-US">
              <a:ea typeface="Geneva" charset="0"/>
              <a:cs typeface="Genev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6834" y="4717013"/>
            <a:ext cx="12361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Guidance to CAR Owner is complete, accurate and helpful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30067" y="1388272"/>
            <a:ext cx="14139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>
                <a:latin typeface="Arial" pitchFamily="34" charset="0"/>
                <a:cs typeface="Arial" pitchFamily="34" charset="0"/>
              </a:rPr>
              <a:t>Should be referred to Clause 9.1, step 7.2.2 (Initial Assessment step not to Final Review step</a:t>
            </a:r>
            <a:endParaRPr lang="en-US" sz="1100" dirty="0" err="1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310" y="914401"/>
            <a:ext cx="5738725" cy="566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24984" y="1869859"/>
            <a:ext cx="751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Audit #?</a:t>
            </a:r>
          </a:p>
        </p:txBody>
      </p:sp>
      <p:cxnSp>
        <p:nvCxnSpPr>
          <p:cNvPr id="4" name="Curved Connector 3"/>
          <p:cNvCxnSpPr/>
          <p:nvPr/>
        </p:nvCxnSpPr>
        <p:spPr>
          <a:xfrm>
            <a:off x="1549400" y="2000664"/>
            <a:ext cx="601133" cy="635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 Brace 5"/>
          <p:cNvSpPr/>
          <p:nvPr/>
        </p:nvSpPr>
        <p:spPr>
          <a:xfrm>
            <a:off x="1549400" y="3894667"/>
            <a:ext cx="254000" cy="254846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/>
          <p:cNvCxnSpPr>
            <a:stCxn id="73" idx="1"/>
          </p:cNvCxnSpPr>
          <p:nvPr/>
        </p:nvCxnSpPr>
        <p:spPr>
          <a:xfrm rot="10800000" flipV="1">
            <a:off x="7035801" y="1942269"/>
            <a:ext cx="694266" cy="30139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99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itle 2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39762"/>
          </a:xfrm>
        </p:spPr>
        <p:txBody>
          <a:bodyPr/>
          <a:lstStyle/>
          <a:p>
            <a:r>
              <a:rPr lang="en-US" dirty="0">
                <a:latin typeface="Arial" charset="0"/>
                <a:ea typeface="Geneva" charset="0"/>
              </a:rPr>
              <a:t>CAR </a:t>
            </a:r>
            <a:r>
              <a:rPr lang="en-US" dirty="0" smtClean="0">
                <a:latin typeface="Arial" charset="0"/>
                <a:ea typeface="Geneva" charset="0"/>
              </a:rPr>
              <a:t>133911833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C899CD-CBC0-A74E-8A74-22C773764123}" type="slidenum">
              <a:rPr lang="en-US">
                <a:ea typeface="Geneva" charset="0"/>
                <a:cs typeface="Geneva" charset="0"/>
              </a:rPr>
              <a:pPr/>
              <a:t>12</a:t>
            </a:fld>
            <a:endParaRPr lang="en-US">
              <a:ea typeface="Geneva" charset="0"/>
              <a:cs typeface="Genev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866" y="2921201"/>
            <a:ext cx="14647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Should be referred to Preparation for Evaluation (ISO/IEC Guide 65, clause 9)</a:t>
            </a:r>
          </a:p>
        </p:txBody>
      </p:sp>
      <p:cxnSp>
        <p:nvCxnSpPr>
          <p:cNvPr id="4" name="Curved Connector 3"/>
          <p:cNvCxnSpPr>
            <a:stCxn id="10" idx="3"/>
          </p:cNvCxnSpPr>
          <p:nvPr/>
        </p:nvCxnSpPr>
        <p:spPr>
          <a:xfrm flipV="1">
            <a:off x="1625599" y="3039533"/>
            <a:ext cx="622301" cy="26638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2905125"/>
            <a:ext cx="64389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38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/>
          <a:lstStyle/>
          <a:p>
            <a:r>
              <a:rPr lang="en-US" dirty="0">
                <a:latin typeface="Arial" charset="0"/>
                <a:ea typeface="Geneva" charset="0"/>
              </a:rPr>
              <a:t>CAR </a:t>
            </a:r>
            <a:r>
              <a:rPr lang="en-US" dirty="0" smtClean="0">
                <a:latin typeface="Arial" charset="0"/>
                <a:ea typeface="Geneva" charset="0"/>
              </a:rPr>
              <a:t>133911833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2151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F2892C-045B-1445-8906-9DBCE125DF77}" type="slidenum">
              <a:rPr lang="en-US">
                <a:ea typeface="Geneva" charset="0"/>
                <a:cs typeface="Geneva" charset="0"/>
              </a:rPr>
              <a:pPr/>
              <a:t>13</a:t>
            </a:fld>
            <a:endParaRPr lang="en-US">
              <a:ea typeface="Geneva" charset="0"/>
              <a:cs typeface="Geneva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0933" y="2794000"/>
            <a:ext cx="241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Analysis was not performed using the SOP referred in the Requirement field.</a:t>
            </a:r>
          </a:p>
          <a:p>
            <a:endParaRPr lang="en-US" sz="1100" dirty="0" smtClean="0">
              <a:latin typeface="Arial" pitchFamily="34" charset="0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es-MX" sz="1100" dirty="0" err="1" smtClean="0">
                <a:latin typeface="Arial" pitchFamily="34" charset="0"/>
                <a:cs typeface="Arial" pitchFamily="34" charset="0"/>
              </a:rPr>
              <a:t>Root</a:t>
            </a:r>
            <a:r>
              <a:rPr lang="es-MX" sz="1100" dirty="0" smtClean="0">
                <a:latin typeface="Arial" pitchFamily="34" charset="0"/>
                <a:cs typeface="Arial" pitchFamily="34" charset="0"/>
              </a:rPr>
              <a:t> cause </a:t>
            </a:r>
            <a:r>
              <a:rPr lang="es-MX" sz="1100" dirty="0" err="1" smtClean="0">
                <a:latin typeface="Arial" pitchFamily="34" charset="0"/>
                <a:cs typeface="Arial" pitchFamily="34" charset="0"/>
              </a:rPr>
              <a:t>statement</a:t>
            </a:r>
            <a:r>
              <a:rPr lang="es-MX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100" dirty="0" err="1" smtClean="0">
                <a:latin typeface="Arial" pitchFamily="34" charset="0"/>
                <a:cs typeface="Arial" pitchFamily="34" charset="0"/>
              </a:rPr>
              <a:t>only</a:t>
            </a:r>
            <a:r>
              <a:rPr lang="es-MX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100" dirty="0" err="1" smtClean="0">
                <a:latin typeface="Arial" pitchFamily="34" charset="0"/>
                <a:cs typeface="Arial" pitchFamily="34" charset="0"/>
              </a:rPr>
              <a:t>based</a:t>
            </a:r>
            <a:r>
              <a:rPr lang="es-MX" sz="11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es-MX" sz="1100" dirty="0" err="1" smtClean="0">
                <a:latin typeface="Arial" pitchFamily="34" charset="0"/>
                <a:cs typeface="Arial" pitchFamily="34" charset="0"/>
              </a:rPr>
              <a:t>personnel</a:t>
            </a:r>
            <a:r>
              <a:rPr lang="es-MX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100" dirty="0" err="1" smtClean="0">
                <a:latin typeface="Arial" pitchFamily="34" charset="0"/>
                <a:cs typeface="Arial" pitchFamily="34" charset="0"/>
              </a:rPr>
              <a:t>failure</a:t>
            </a:r>
            <a:endParaRPr lang="en-US" sz="11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299" y="888999"/>
            <a:ext cx="4934634" cy="5557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64829" y="2090057"/>
            <a:ext cx="19158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Stakeholders identified.</a:t>
            </a:r>
          </a:p>
        </p:txBody>
      </p:sp>
      <p:cxnSp>
        <p:nvCxnSpPr>
          <p:cNvPr id="8" name="Curved Connector 7"/>
          <p:cNvCxnSpPr/>
          <p:nvPr/>
        </p:nvCxnSpPr>
        <p:spPr>
          <a:xfrm rot="10800000" flipV="1">
            <a:off x="5932715" y="2217013"/>
            <a:ext cx="1055917" cy="12695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255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/>
          <a:lstStyle/>
          <a:p>
            <a:r>
              <a:rPr lang="en-US" dirty="0">
                <a:latin typeface="Arial" charset="0"/>
                <a:ea typeface="Geneva" charset="0"/>
              </a:rPr>
              <a:t>CAR </a:t>
            </a:r>
            <a:r>
              <a:rPr lang="en-US" dirty="0" smtClean="0">
                <a:latin typeface="Arial" charset="0"/>
                <a:ea typeface="Geneva" charset="0"/>
              </a:rPr>
              <a:t>133911833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2151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F2892C-045B-1445-8906-9DBCE125DF77}" type="slidenum">
              <a:rPr lang="en-US">
                <a:ea typeface="Geneva" charset="0"/>
                <a:cs typeface="Geneva" charset="0"/>
              </a:rPr>
              <a:pPr/>
              <a:t>14</a:t>
            </a:fld>
            <a:endParaRPr lang="en-US">
              <a:ea typeface="Geneva" charset="0"/>
              <a:cs typeface="Geneva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0065" y="1549400"/>
            <a:ext cx="20997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>
                <a:latin typeface="Arial" pitchFamily="34" charset="0"/>
                <a:cs typeface="Arial" pitchFamily="34" charset="0"/>
              </a:rPr>
              <a:t>Sector </a:t>
            </a:r>
            <a:r>
              <a:rPr lang="es-MX" sz="1100" dirty="0" err="1" smtClean="0">
                <a:latin typeface="Arial" pitchFamily="34" charset="0"/>
                <a:cs typeface="Arial" pitchFamily="34" charset="0"/>
              </a:rPr>
              <a:t>should</a:t>
            </a:r>
            <a:r>
              <a:rPr lang="es-MX" sz="1100" dirty="0" smtClean="0">
                <a:latin typeface="Arial" pitchFamily="34" charset="0"/>
                <a:cs typeface="Arial" pitchFamily="34" charset="0"/>
              </a:rPr>
              <a:t> be </a:t>
            </a:r>
            <a:r>
              <a:rPr lang="es-MX" sz="1100" dirty="0" err="1" smtClean="0">
                <a:latin typeface="Arial" pitchFamily="34" charset="0"/>
                <a:cs typeface="Arial" pitchFamily="34" charset="0"/>
              </a:rPr>
              <a:t>limited</a:t>
            </a:r>
            <a:r>
              <a:rPr lang="es-MX" sz="1100" dirty="0" smtClean="0">
                <a:latin typeface="Arial" pitchFamily="34" charset="0"/>
                <a:cs typeface="Arial" pitchFamily="34" charset="0"/>
              </a:rPr>
              <a:t> to </a:t>
            </a:r>
            <a:r>
              <a:rPr lang="es-MX" sz="1100" dirty="0" err="1" smtClean="0">
                <a:latin typeface="Arial" pitchFamily="34" charset="0"/>
                <a:cs typeface="Arial" pitchFamily="34" charset="0"/>
              </a:rPr>
              <a:t>Power</a:t>
            </a:r>
            <a:r>
              <a:rPr lang="es-MX" sz="1100" dirty="0" smtClean="0">
                <a:latin typeface="Arial" pitchFamily="34" charset="0"/>
                <a:cs typeface="Arial" pitchFamily="34" charset="0"/>
              </a:rPr>
              <a:t> &amp; </a:t>
            </a:r>
            <a:r>
              <a:rPr lang="es-MX" sz="1100" dirty="0" err="1" smtClean="0">
                <a:latin typeface="Arial" pitchFamily="34" charset="0"/>
                <a:cs typeface="Arial" pitchFamily="34" charset="0"/>
              </a:rPr>
              <a:t>Controls</a:t>
            </a:r>
            <a:r>
              <a:rPr lang="es-MX" sz="11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MX" sz="1100" dirty="0" err="1" smtClean="0">
                <a:latin typeface="Arial" pitchFamily="34" charset="0"/>
                <a:cs typeface="Arial" pitchFamily="34" charset="0"/>
              </a:rPr>
              <a:t>applicable</a:t>
            </a:r>
            <a:r>
              <a:rPr lang="es-MX" sz="1100" dirty="0" smtClean="0">
                <a:latin typeface="Arial" pitchFamily="34" charset="0"/>
                <a:cs typeface="Arial" pitchFamily="34" charset="0"/>
              </a:rPr>
              <a:t> to </a:t>
            </a:r>
            <a:r>
              <a:rPr lang="es-MX" sz="11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es-MX" sz="1100" dirty="0" smtClean="0">
                <a:latin typeface="Arial" pitchFamily="34" charset="0"/>
                <a:cs typeface="Arial" pitchFamily="34" charset="0"/>
              </a:rPr>
              <a:t> file referred in </a:t>
            </a:r>
            <a:r>
              <a:rPr lang="es-MX" sz="11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es-MX" sz="1100" dirty="0" smtClean="0">
                <a:latin typeface="Arial" pitchFamily="34" charset="0"/>
                <a:cs typeface="Arial" pitchFamily="34" charset="0"/>
              </a:rPr>
              <a:t> NC</a:t>
            </a:r>
            <a:endParaRPr lang="en-US" sz="11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733" y="1030275"/>
            <a:ext cx="6468534" cy="524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Curved Connector 2"/>
          <p:cNvCxnSpPr/>
          <p:nvPr/>
        </p:nvCxnSpPr>
        <p:spPr>
          <a:xfrm flipV="1">
            <a:off x="1972732" y="1443568"/>
            <a:ext cx="592667" cy="26669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9332" y="3589867"/>
            <a:ext cx="2099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>
                <a:latin typeface="Arial" pitchFamily="34" charset="0"/>
                <a:cs typeface="Arial" pitchFamily="34" charset="0"/>
              </a:rPr>
              <a:t>CA Plan and </a:t>
            </a:r>
            <a:r>
              <a:rPr lang="es-MX" sz="1100" dirty="0" err="1" smtClean="0">
                <a:latin typeface="Arial" pitchFamily="34" charset="0"/>
                <a:cs typeface="Arial" pitchFamily="34" charset="0"/>
              </a:rPr>
              <a:t>milestones</a:t>
            </a:r>
            <a:r>
              <a:rPr lang="es-MX" sz="1100" dirty="0" smtClean="0">
                <a:latin typeface="Arial" pitchFamily="34" charset="0"/>
                <a:cs typeface="Arial" pitchFamily="34" charset="0"/>
              </a:rPr>
              <a:t> OK </a:t>
            </a:r>
            <a:endParaRPr lang="en-US" sz="11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17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96" y="527538"/>
            <a:ext cx="4753779" cy="2086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96" y="3034811"/>
            <a:ext cx="4715736" cy="1739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eft Arrow Callout 3"/>
          <p:cNvSpPr/>
          <p:nvPr/>
        </p:nvSpPr>
        <p:spPr>
          <a:xfrm>
            <a:off x="5177332" y="3270738"/>
            <a:ext cx="3896330" cy="39272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068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Good: Attachments provided</a:t>
            </a:r>
          </a:p>
        </p:txBody>
      </p:sp>
      <p:sp>
        <p:nvSpPr>
          <p:cNvPr id="12" name="Left Arrow Callout 11"/>
          <p:cNvSpPr/>
          <p:nvPr/>
        </p:nvSpPr>
        <p:spPr>
          <a:xfrm>
            <a:off x="5215375" y="2127734"/>
            <a:ext cx="3858287" cy="61546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068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Suggestion: Specifics not outlined, requires Owner to look through files.</a:t>
            </a:r>
          </a:p>
        </p:txBody>
      </p:sp>
      <p:sp>
        <p:nvSpPr>
          <p:cNvPr id="13" name="Left Arrow Callout 12"/>
          <p:cNvSpPr/>
          <p:nvPr/>
        </p:nvSpPr>
        <p:spPr>
          <a:xfrm>
            <a:off x="5177332" y="4306766"/>
            <a:ext cx="3896330" cy="39272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068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Good: Correct category, organization.</a:t>
            </a:r>
          </a:p>
        </p:txBody>
      </p:sp>
    </p:spTree>
    <p:extLst>
      <p:ext uri="{BB962C8B-B14F-4D97-AF65-F5344CB8AC3E}">
        <p14:creationId xmlns:p14="http://schemas.microsoft.com/office/powerpoint/2010/main" val="21448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5F58F-3CE4-48B8-B001-375E07F29C5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67" y="803609"/>
            <a:ext cx="4911307" cy="1513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77" y="2343741"/>
            <a:ext cx="4887086" cy="339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77" y="5912613"/>
            <a:ext cx="4899198" cy="309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eft Arrow Callout 5"/>
          <p:cNvSpPr/>
          <p:nvPr/>
        </p:nvSpPr>
        <p:spPr>
          <a:xfrm>
            <a:off x="5215374" y="1898269"/>
            <a:ext cx="3896330" cy="39272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068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Good: Stakeholders named</a:t>
            </a:r>
          </a:p>
        </p:txBody>
      </p:sp>
      <p:sp>
        <p:nvSpPr>
          <p:cNvPr id="4" name="Rectangle 3"/>
          <p:cNvSpPr/>
          <p:nvPr/>
        </p:nvSpPr>
        <p:spPr>
          <a:xfrm>
            <a:off x="1415562" y="1784838"/>
            <a:ext cx="2444261" cy="55890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eft Arrow Callout 9"/>
          <p:cNvSpPr/>
          <p:nvPr/>
        </p:nvSpPr>
        <p:spPr>
          <a:xfrm>
            <a:off x="5203263" y="5884253"/>
            <a:ext cx="3896330" cy="39272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068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Good: Relevant CAR number referenced.</a:t>
            </a:r>
          </a:p>
        </p:txBody>
      </p:sp>
    </p:spTree>
    <p:extLst>
      <p:ext uri="{BB962C8B-B14F-4D97-AF65-F5344CB8AC3E}">
        <p14:creationId xmlns:p14="http://schemas.microsoft.com/office/powerpoint/2010/main" val="27659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5F58F-3CE4-48B8-B001-375E07F29C5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30" y="597877"/>
            <a:ext cx="4955507" cy="238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eft Arrow Callout 3"/>
          <p:cNvSpPr/>
          <p:nvPr/>
        </p:nvSpPr>
        <p:spPr>
          <a:xfrm>
            <a:off x="5212437" y="1707174"/>
            <a:ext cx="3896330" cy="39272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068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Good: Containment addressed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31" y="3726504"/>
            <a:ext cx="4958444" cy="75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eft Arrow Callout 6"/>
          <p:cNvSpPr/>
          <p:nvPr/>
        </p:nvSpPr>
        <p:spPr>
          <a:xfrm>
            <a:off x="5212437" y="3826715"/>
            <a:ext cx="3896330" cy="39272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068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Milestone details on next slides. . .</a:t>
            </a:r>
          </a:p>
        </p:txBody>
      </p:sp>
      <p:sp>
        <p:nvSpPr>
          <p:cNvPr id="9" name="Left Arrow Callout 8"/>
          <p:cNvSpPr/>
          <p:nvPr/>
        </p:nvSpPr>
        <p:spPr>
          <a:xfrm>
            <a:off x="5215375" y="710712"/>
            <a:ext cx="3896330" cy="39272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068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Good: Correct category, sector.</a:t>
            </a:r>
          </a:p>
        </p:txBody>
      </p:sp>
    </p:spTree>
    <p:extLst>
      <p:ext uri="{BB962C8B-B14F-4D97-AF65-F5344CB8AC3E}">
        <p14:creationId xmlns:p14="http://schemas.microsoft.com/office/powerpoint/2010/main" val="186675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5F58F-3CE4-48B8-B001-375E07F29C5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9" y="1134207"/>
            <a:ext cx="5120117" cy="30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eft Arrow Callout 3"/>
          <p:cNvSpPr/>
          <p:nvPr/>
        </p:nvSpPr>
        <p:spPr>
          <a:xfrm>
            <a:off x="5212436" y="3390901"/>
            <a:ext cx="3896330" cy="39272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068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Good: Objective evidence supports closure of milestone.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08" y="4394765"/>
            <a:ext cx="2781667" cy="2247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131" y="4598029"/>
            <a:ext cx="2632930" cy="211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694592" y="3587262"/>
            <a:ext cx="272562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07831" y="3587262"/>
            <a:ext cx="1893644" cy="1477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68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5F58F-3CE4-48B8-B001-375E07F29C5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6" y="376971"/>
            <a:ext cx="5111138" cy="3808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eft Arrow Callout 3"/>
          <p:cNvSpPr/>
          <p:nvPr/>
        </p:nvSpPr>
        <p:spPr>
          <a:xfrm>
            <a:off x="5249984" y="3253154"/>
            <a:ext cx="3896330" cy="687861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068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Good: Email reminder supported with confirmation that it was read and understood.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6" y="3965575"/>
            <a:ext cx="206692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756138" y="3253154"/>
            <a:ext cx="219808" cy="993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638" y="3969122"/>
            <a:ext cx="2074503" cy="2672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3754315" y="3534508"/>
            <a:ext cx="545123" cy="835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24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5F58F-3CE4-48B8-B001-375E07F29C5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4" y="1128713"/>
            <a:ext cx="4200960" cy="2716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eft Arrow Callout 3"/>
          <p:cNvSpPr/>
          <p:nvPr/>
        </p:nvSpPr>
        <p:spPr>
          <a:xfrm>
            <a:off x="5247670" y="2671992"/>
            <a:ext cx="3896330" cy="39272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068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Good: Objective evidence supports closure.</a:t>
            </a:r>
          </a:p>
        </p:txBody>
      </p:sp>
      <p:sp>
        <p:nvSpPr>
          <p:cNvPr id="5" name="Left Arrow Callout 4"/>
          <p:cNvSpPr/>
          <p:nvPr/>
        </p:nvSpPr>
        <p:spPr>
          <a:xfrm>
            <a:off x="5247670" y="3452274"/>
            <a:ext cx="3896330" cy="39272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068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Good: Indication that reference CAR addresses long-term resolution.</a:t>
            </a:r>
          </a:p>
        </p:txBody>
      </p:sp>
    </p:spTree>
    <p:extLst>
      <p:ext uri="{BB962C8B-B14F-4D97-AF65-F5344CB8AC3E}">
        <p14:creationId xmlns:p14="http://schemas.microsoft.com/office/powerpoint/2010/main" val="320436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– 105 Days for a response!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16622"/>
            <a:ext cx="8229600" cy="4984506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Day 0 </a:t>
            </a:r>
            <a:r>
              <a:rPr lang="en-US" dirty="0" smtClean="0"/>
              <a:t>(2013/04/29): CAR Assigned to Owner</a:t>
            </a: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Day </a:t>
            </a:r>
            <a:r>
              <a:rPr lang="en-US" b="1" dirty="0">
                <a:solidFill>
                  <a:srgbClr val="7030A0"/>
                </a:solidFill>
              </a:rPr>
              <a:t>14 </a:t>
            </a:r>
            <a:r>
              <a:rPr lang="en-US" dirty="0" smtClean="0"/>
              <a:t>(2013/05/13): Response submitted</a:t>
            </a: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Day </a:t>
            </a:r>
            <a:r>
              <a:rPr lang="en-US" b="1" dirty="0">
                <a:solidFill>
                  <a:srgbClr val="7030A0"/>
                </a:solidFill>
              </a:rPr>
              <a:t>42 </a:t>
            </a:r>
            <a:r>
              <a:rPr lang="en-US" dirty="0"/>
              <a:t>(</a:t>
            </a:r>
            <a:r>
              <a:rPr lang="en-US" dirty="0" smtClean="0"/>
              <a:t>2013/06/10): Response </a:t>
            </a:r>
            <a:r>
              <a:rPr lang="en-US" dirty="0"/>
              <a:t>Disapproved But Date Changed From 2013/05/31 To </a:t>
            </a:r>
            <a:r>
              <a:rPr lang="en-US" dirty="0" smtClean="0"/>
              <a:t>2013/07/09</a:t>
            </a: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Day </a:t>
            </a:r>
            <a:r>
              <a:rPr lang="en-US" b="1" dirty="0">
                <a:solidFill>
                  <a:srgbClr val="7030A0"/>
                </a:solidFill>
              </a:rPr>
              <a:t>72 </a:t>
            </a:r>
            <a:r>
              <a:rPr lang="en-US" dirty="0"/>
              <a:t>(</a:t>
            </a:r>
            <a:r>
              <a:rPr lang="en-US" dirty="0" smtClean="0"/>
              <a:t>2013/07/10): Response extension requested to </a:t>
            </a:r>
            <a:r>
              <a:rPr lang="en-US" dirty="0"/>
              <a:t>2013/08/09</a:t>
            </a:r>
            <a:r>
              <a:rPr lang="en-US" dirty="0" smtClean="0"/>
              <a:t>, approved.</a:t>
            </a: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Day </a:t>
            </a:r>
            <a:r>
              <a:rPr lang="en-US" b="1" dirty="0">
                <a:solidFill>
                  <a:srgbClr val="7030A0"/>
                </a:solidFill>
              </a:rPr>
              <a:t>102 </a:t>
            </a:r>
            <a:r>
              <a:rPr lang="en-US" dirty="0"/>
              <a:t>(</a:t>
            </a:r>
            <a:r>
              <a:rPr lang="en-US" dirty="0" smtClean="0"/>
              <a:t>2013/08/09): Corporate response extension requested, only a short extension approved to 2013/08/09.</a:t>
            </a: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Day </a:t>
            </a:r>
            <a:r>
              <a:rPr lang="en-US" b="1" dirty="0">
                <a:solidFill>
                  <a:srgbClr val="7030A0"/>
                </a:solidFill>
              </a:rPr>
              <a:t>105 </a:t>
            </a:r>
            <a:r>
              <a:rPr lang="en-US" dirty="0"/>
              <a:t>(</a:t>
            </a:r>
            <a:r>
              <a:rPr lang="en-US" dirty="0" smtClean="0"/>
              <a:t>2013/08/12) CAR </a:t>
            </a:r>
            <a:r>
              <a:rPr lang="en-US" dirty="0"/>
              <a:t>Response Submitted </a:t>
            </a:r>
            <a:r>
              <a:rPr lang="en-US" dirty="0" smtClean="0"/>
              <a:t>by CAR Admin and approved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5F58F-3CE4-48B8-B001-375E07F29C5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4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27428-48AB-4B5C-9C49-B91BDEF9BFC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21" y="392723"/>
            <a:ext cx="5013083" cy="1822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292190"/>
            <a:ext cx="5013083" cy="2227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089" y="4601602"/>
            <a:ext cx="5013083" cy="1675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C:\Users\01654\AppData\Local\Microsoft\Windows\Temporary Internet Files\Content.IE5\A5MZ29H9\MC900098039[2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436" y="947777"/>
            <a:ext cx="281842" cy="3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91408" y="980016"/>
            <a:ext cx="3894992" cy="259699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91658" y="2857500"/>
            <a:ext cx="3894992" cy="1662005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5" descr="C:\Users\01654\AppData\Local\Microsoft\Windows\Temporary Internet Files\Content.IE5\A5MZ29H9\MC900098039[2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363" y="2824367"/>
            <a:ext cx="281842" cy="3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22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UL Basic 2013</Template>
  <TotalTime>150</TotalTime>
  <Words>508</Words>
  <Application>Microsoft Office PowerPoint</Application>
  <PresentationFormat>On-screen Show (4:3)</PresentationFormat>
  <Paragraphs>75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ULTemplate</vt:lpstr>
      <vt:lpstr>CAR Champion Calibration Meeting CAR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History – 105 Days for a response!</vt:lpstr>
      <vt:lpstr>PowerPoint Presentation</vt:lpstr>
      <vt:lpstr>CAR Review</vt:lpstr>
      <vt:lpstr>CAR 133911833</vt:lpstr>
      <vt:lpstr>CAR 133911833</vt:lpstr>
      <vt:lpstr>CAR 133911833</vt:lpstr>
      <vt:lpstr>CAR 133911833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Champion Calibration Meeting CAR 133911508 Review</dc:title>
  <dc:creator>Lietz, Jeffery</dc:creator>
  <cp:lastModifiedBy>Allison, Cheryl</cp:lastModifiedBy>
  <cp:revision>34</cp:revision>
  <cp:lastPrinted>2013-11-19T17:58:55Z</cp:lastPrinted>
  <dcterms:created xsi:type="dcterms:W3CDTF">2013-11-16T00:53:42Z</dcterms:created>
  <dcterms:modified xsi:type="dcterms:W3CDTF">2013-12-10T15:50:23Z</dcterms:modified>
</cp:coreProperties>
</file>