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72" r:id="rId3"/>
    <p:sldId id="374" r:id="rId4"/>
    <p:sldId id="375" r:id="rId5"/>
    <p:sldId id="376" r:id="rId6"/>
    <p:sldId id="377" r:id="rId7"/>
    <p:sldId id="378" r:id="rId8"/>
    <p:sldId id="379" r:id="rId9"/>
    <p:sldId id="417" r:id="rId10"/>
    <p:sldId id="381" r:id="rId11"/>
    <p:sldId id="382" r:id="rId12"/>
    <p:sldId id="384" r:id="rId1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914400" rtl="0" eaLnBrk="1" latinLnBrk="0" hangingPunct="1">
      <a:defRPr kern="1200">
        <a:solidFill>
          <a:schemeClr val="tx1"/>
        </a:solidFill>
        <a:latin typeface="Arial" charset="0"/>
        <a:ea typeface="Geneva" charset="0"/>
        <a:cs typeface="Geneva" charset="0"/>
      </a:defRPr>
    </a:lvl6pPr>
    <a:lvl7pPr marL="2743200" algn="l" defTabSz="914400" rtl="0" eaLnBrk="1" latinLnBrk="0" hangingPunct="1">
      <a:defRPr kern="1200">
        <a:solidFill>
          <a:schemeClr val="tx1"/>
        </a:solidFill>
        <a:latin typeface="Arial" charset="0"/>
        <a:ea typeface="Geneva" charset="0"/>
        <a:cs typeface="Geneva" charset="0"/>
      </a:defRPr>
    </a:lvl7pPr>
    <a:lvl8pPr marL="3200400" algn="l" defTabSz="914400" rtl="0" eaLnBrk="1" latinLnBrk="0" hangingPunct="1">
      <a:defRPr kern="1200">
        <a:solidFill>
          <a:schemeClr val="tx1"/>
        </a:solidFill>
        <a:latin typeface="Arial" charset="0"/>
        <a:ea typeface="Geneva" charset="0"/>
        <a:cs typeface="Geneva" charset="0"/>
      </a:defRPr>
    </a:lvl8pPr>
    <a:lvl9pPr marL="3657600" algn="l" defTabSz="9144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0000FF"/>
    <a:srgbClr val="00FF00"/>
    <a:srgbClr val="993300"/>
    <a:srgbClr val="C10036"/>
    <a:srgbClr val="96C547"/>
    <a:srgbClr val="000099"/>
    <a:srgbClr val="FF3300"/>
    <a:srgbClr val="1B808E"/>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228" autoAdjust="0"/>
    <p:restoredTop sz="75408" autoAdjust="0"/>
  </p:normalViewPr>
  <p:slideViewPr>
    <p:cSldViewPr snapToGrid="0" snapToObjects="1" showGuides="1">
      <p:cViewPr>
        <p:scale>
          <a:sx n="70" d="100"/>
          <a:sy n="70" d="100"/>
        </p:scale>
        <p:origin x="-1166" y="-6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9A5415E-B674-497B-84D8-451230F3F83F}" type="datetime1">
              <a:rPr lang="en-US"/>
              <a:pPr/>
              <a:t>6/3/2014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92DCD85-D3D7-4B1C-AAA0-6D7F17438FC1}" type="slidenum">
              <a:rPr lang="en-US"/>
              <a:pPr/>
              <a:t>‹#›</a:t>
            </a:fld>
            <a:endParaRPr lang="en-US" dirty="0"/>
          </a:p>
        </p:txBody>
      </p:sp>
    </p:spTree>
    <p:extLst>
      <p:ext uri="{BB962C8B-B14F-4D97-AF65-F5344CB8AC3E}">
        <p14:creationId xmlns:p14="http://schemas.microsoft.com/office/powerpoint/2010/main" val="2705795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CAR# 133911678:</a:t>
            </a:r>
          </a:p>
          <a:p>
            <a:pPr marL="0" marR="0" indent="0" algn="l" defTabSz="914400" rtl="0" eaLnBrk="0" fontAlgn="base" latinLnBrk="0" hangingPunct="0">
              <a:lnSpc>
                <a:spcPct val="100000"/>
              </a:lnSpc>
              <a:spcBef>
                <a:spcPct val="30000"/>
              </a:spcBef>
              <a:spcAft>
                <a:spcPct val="0"/>
              </a:spcAft>
              <a:buClrTx/>
              <a:buSzTx/>
              <a:buFontTx/>
              <a:buNone/>
              <a:tabLst/>
              <a:defRPr/>
            </a:pPr>
            <a:r>
              <a:rPr lang="en-US" u="none" dirty="0" smtClean="0"/>
              <a:t>[</a:t>
            </a:r>
            <a:r>
              <a:rPr lang="en-US" i="1" u="none" dirty="0" smtClean="0"/>
              <a:t>CAR Review based on </a:t>
            </a:r>
            <a:r>
              <a:rPr lang="en-US" sz="1200" i="1" dirty="0" smtClean="0"/>
              <a:t>00-QA-S0006  - Corrective Action Request Process</a:t>
            </a:r>
            <a:r>
              <a:rPr lang="en-US" u="none" dirty="0" smtClean="0"/>
              <a:t>]</a:t>
            </a:r>
            <a:endParaRPr lang="en-US" u="sng"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 session of “Non-Conformance”, </a:t>
            </a:r>
            <a:r>
              <a:rPr lang="en-US" sz="1200" dirty="0" smtClean="0">
                <a:solidFill>
                  <a:prstClr val="white"/>
                </a:solidFill>
                <a:cs typeface="Times New Roman"/>
              </a:rPr>
              <a:t>t</a:t>
            </a:r>
            <a:r>
              <a:rPr lang="en-US" sz="1200" dirty="0" smtClean="0">
                <a:solidFill>
                  <a:prstClr val="white"/>
                </a:solidFill>
                <a:ea typeface="Times New Roman"/>
                <a:cs typeface="Times New Roman"/>
              </a:rPr>
              <a:t>here are TWO (2) discrepancies: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solidFill>
                <a:prstClr val="white"/>
              </a:solidFill>
              <a:ea typeface="Times New Roman"/>
              <a:cs typeface="Times New Roman"/>
            </a:endParaRPr>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sz="1200" dirty="0" smtClean="0">
                <a:solidFill>
                  <a:prstClr val="white"/>
                </a:solidFill>
                <a:ea typeface="Times New Roman"/>
                <a:cs typeface="Times New Roman"/>
              </a:rPr>
              <a:t>Failure conducting Management Review in the required time period, and</a:t>
            </a:r>
          </a:p>
          <a:p>
            <a:pPr marL="228600" marR="0" indent="-228600" algn="l" defTabSz="914400" rtl="0" eaLnBrk="0" fontAlgn="base" latinLnBrk="0" hangingPunct="0">
              <a:lnSpc>
                <a:spcPct val="100000"/>
              </a:lnSpc>
              <a:spcBef>
                <a:spcPct val="30000"/>
              </a:spcBef>
              <a:spcAft>
                <a:spcPct val="0"/>
              </a:spcAft>
              <a:buClrTx/>
              <a:buSzTx/>
              <a:buFontTx/>
              <a:buAutoNum type="alphaLcParenR"/>
              <a:tabLst/>
              <a:defRPr/>
            </a:pPr>
            <a:r>
              <a:rPr lang="en-US" sz="1200" dirty="0" smtClean="0">
                <a:solidFill>
                  <a:prstClr val="white"/>
                </a:solidFill>
                <a:ea typeface="Times New Roman"/>
                <a:cs typeface="Times New Roman"/>
              </a:rPr>
              <a:t>Missing input element in the Management Review process.  There should be two separate root cause analysis.</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498464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Extensions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within  requirements (&lt;30 days, 3 or less)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 number of extensions is still meeting the requirement. </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Other than this, suggest sending e-mail in advance to remind CAR Owner separately to avoid CAR overdue and/or escalation.  Put the communication with CAR Owner into the CAR DB as evidence.</a:t>
            </a:r>
            <a:endParaRPr lang="en-US" sz="1200" kern="1200" dirty="0">
              <a:solidFill>
                <a:schemeClr val="tx1"/>
              </a:solidFill>
              <a:effectLst/>
              <a:latin typeface="Arial"/>
              <a:ea typeface="Geneva" charset="-128"/>
              <a:cs typeface="Geneva" charset="0"/>
            </a:endParaRPr>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have final milestone for owner’s verification of effectiveness; enough time is allowed for new records to be examined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Although CAR owner self-verification is added at the last milestone, it doesn’t cover the corrective action for the failure conducting previous Management Review.</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fact, would the next round of Management Review be able to conducted on-time, it has not been addressed.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It is suggested that the verification should focus on whether the updated process and/or next round of Management Review is in place to avoid recurrence of such nonconformity.</a:t>
            </a:r>
          </a:p>
          <a:p>
            <a:endParaRPr lang="en-US" dirty="0" smtClean="0"/>
          </a:p>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completed per milestone expectations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It is acceptable as Containment Action for the supporting evidence covered in the 1</a:t>
            </a:r>
            <a:r>
              <a:rPr lang="en-US" sz="1200" kern="1200" baseline="30000" dirty="0" smtClean="0">
                <a:solidFill>
                  <a:schemeClr val="tx1"/>
                </a:solidFill>
                <a:effectLst/>
                <a:latin typeface="Arial"/>
                <a:ea typeface="Geneva" charset="-128"/>
                <a:cs typeface="Geneva" charset="0"/>
              </a:rPr>
              <a:t>st</a:t>
            </a:r>
            <a:r>
              <a:rPr lang="en-US" sz="1200" kern="1200" dirty="0" smtClean="0">
                <a:solidFill>
                  <a:schemeClr val="tx1"/>
                </a:solidFill>
                <a:effectLst/>
                <a:latin typeface="Arial"/>
                <a:ea typeface="Geneva" charset="-128"/>
                <a:cs typeface="Geneva" charset="0"/>
              </a:rPr>
              <a:t> milestone, i.e. Management Review Report for Year 2011 and Year 2012 [Suggest to inviting a person could read German for verification…].</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the evidence “</a:t>
            </a:r>
            <a:r>
              <a:rPr lang="en-US" sz="1200" i="1" u="sng" kern="1200" dirty="0" smtClean="0">
                <a:solidFill>
                  <a:schemeClr val="tx1"/>
                </a:solidFill>
                <a:effectLst/>
                <a:latin typeface="Arial"/>
                <a:ea typeface="Geneva" charset="-128"/>
                <a:cs typeface="Geneva" charset="0"/>
              </a:rPr>
              <a:t>Attachment of the management review 2013 in milestone one.  The effectiveness of the management review was reviewed by the EULA Region Quality Manager and found to be acceptable.</a:t>
            </a:r>
            <a:r>
              <a:rPr lang="en-US" sz="1200" kern="1200" dirty="0" smtClean="0">
                <a:solidFill>
                  <a:schemeClr val="tx1"/>
                </a:solidFill>
                <a:effectLst/>
                <a:latin typeface="Arial"/>
                <a:ea typeface="Geneva" charset="-128"/>
                <a:cs typeface="Geneva" charset="0"/>
              </a:rPr>
              <a:t>” stated in the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is irrelevant while the Management Review for Year 2013 has not been conducted yet.  Not sure how CAR Administrator accepts it.</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addition, for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it is suggested that a statement should be provided by CAR Owner to indicate that “Recommendation for improvement” is now covered as input in the process of Management Review for Year 2011 and 2012...</a:t>
            </a:r>
          </a:p>
          <a:p>
            <a:endParaRPr lang="en-US" sz="1200" kern="1200" dirty="0" smtClean="0">
              <a:solidFill>
                <a:schemeClr val="tx1"/>
              </a:solidFill>
              <a:effectLst/>
              <a:latin typeface="Arial"/>
            </a:endParaRP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Analysis</a:t>
            </a:r>
            <a:r>
              <a:rPr lang="en-US" sz="1200" i="1" kern="1200" dirty="0" smtClean="0">
                <a:solidFill>
                  <a:schemeClr val="tx1"/>
                </a:solidFill>
                <a:effectLst/>
                <a:latin typeface="Arial"/>
                <a:ea typeface="Geneva" charset="-128"/>
                <a:cs typeface="Geneva" charset="0"/>
              </a:rPr>
              <a:t> – clear path to root cause; stakeholders identified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There are TWO (2) discrepancies: a) Failure conducting Management Review in the required time period, and b) Missing input element in the Management Review process.  There should be two separate root cause analysis.</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The “5 WHYs” approach hasn’t been utilized well because it doesn’t seem that it is able to identify the possible causes.  For example, as mentioned in the “Analysis” field that “</a:t>
            </a:r>
            <a:r>
              <a:rPr lang="en-US" sz="1200" i="1" u="sng" kern="1200" dirty="0" smtClean="0">
                <a:solidFill>
                  <a:schemeClr val="tx1"/>
                </a:solidFill>
                <a:effectLst/>
                <a:latin typeface="Arial"/>
                <a:ea typeface="Geneva" charset="-128"/>
                <a:cs typeface="Geneva" charset="0"/>
              </a:rPr>
              <a:t>There was no general framework to set up an utilizable management review in that period. Thus the issue of the review has been postponed….</a:t>
            </a:r>
            <a:r>
              <a:rPr lang="en-US" sz="1200" kern="1200" dirty="0" smtClean="0">
                <a:solidFill>
                  <a:schemeClr val="tx1"/>
                </a:solidFill>
                <a:effectLst/>
                <a:latin typeface="Arial"/>
                <a:ea typeface="Geneva" charset="-128"/>
                <a:cs typeface="Geneva" charset="0"/>
              </a:rPr>
              <a:t>”  It is questionable whether it is specifically illustrated in the DEWI Quality Manual about the process and framework of Management Review, or the process is not even existing, or other reasons resulting now Management Review is not executed in the required timeframe after a personnel left the organization?  The “5 WHYs” analysis can go further deeper.</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In addition, does a statement “</a:t>
            </a:r>
            <a:r>
              <a:rPr lang="en-US" sz="1200" i="1" u="sng" kern="1200" dirty="0" smtClean="0">
                <a:solidFill>
                  <a:schemeClr val="tx1"/>
                </a:solidFill>
                <a:effectLst/>
                <a:latin typeface="Arial"/>
                <a:ea typeface="Geneva" charset="-128"/>
                <a:cs typeface="Geneva" charset="0"/>
              </a:rPr>
              <a:t>… Thus the issue of the review has been postponed.</a:t>
            </a:r>
            <a:r>
              <a:rPr lang="en-US" sz="1200" kern="1200" dirty="0" smtClean="0">
                <a:solidFill>
                  <a:schemeClr val="tx1"/>
                </a:solidFill>
                <a:effectLst/>
                <a:latin typeface="Arial"/>
                <a:ea typeface="Geneva" charset="-128"/>
                <a:cs typeface="Geneva" charset="0"/>
              </a:rPr>
              <a:t>” mean that does the previous Management Review officially determine to be postponed?  If yes, is there any supporting evidence?</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And there is no analysis related to illustrate why “Recommendation for improvement” is not covered as input in the process of Management Review stated in the current DEWI Quality Manual.</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Root Cause </a:t>
            </a:r>
            <a:r>
              <a:rPr lang="en-US" sz="1200" kern="1200" dirty="0" smtClean="0">
                <a:solidFill>
                  <a:schemeClr val="tx1"/>
                </a:solidFill>
                <a:effectLst/>
                <a:latin typeface="Arial"/>
                <a:ea typeface="Geneva" charset="-128"/>
                <a:cs typeface="Geneva" charset="0"/>
              </a:rPr>
              <a:t>– </a:t>
            </a:r>
            <a:r>
              <a:rPr lang="en-US" sz="1200" i="1" kern="1200" dirty="0" smtClean="0">
                <a:solidFill>
                  <a:schemeClr val="tx1"/>
                </a:solidFill>
                <a:effectLst/>
                <a:latin typeface="Arial"/>
                <a:ea typeface="Geneva" charset="-128"/>
                <a:cs typeface="Geneva" charset="0"/>
              </a:rPr>
              <a:t>is succinct; reasonable and complete based upon the analysis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Not quite sure whether how would the process and initiator of the Management Review be outlined in the Quality Manual or the related SOPs.  For the instance, is there a deputy person being determined to keep running of the Management Review process for any reason the initiator is absence.</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Absence of the initiator in this case is not necessary resulting the failure of the quality process.  [Refer to back to the result of the root cause analysis]</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As mentioned above, there should be two separate root cause analysis.  Another root cause is not addressed and identified.</a:t>
            </a:r>
          </a:p>
          <a:p>
            <a:endParaRPr lang="en-US" sz="1200" b="1" kern="1200" dirty="0" smtClean="0">
              <a:solidFill>
                <a:schemeClr val="tx1"/>
              </a:solidFill>
              <a:effectLst/>
              <a:latin typeface="Arial"/>
              <a:ea typeface="Geneva" charset="-128"/>
              <a:cs typeface="Geneva" charset="0"/>
            </a:endParaRPr>
          </a:p>
          <a:p>
            <a:r>
              <a:rPr lang="en-US" sz="1200" b="1" kern="1200" dirty="0" smtClean="0">
                <a:solidFill>
                  <a:schemeClr val="tx1"/>
                </a:solidFill>
                <a:effectLst/>
                <a:latin typeface="Arial"/>
                <a:ea typeface="Geneva" charset="-128"/>
                <a:cs typeface="Geneva" charset="0"/>
              </a:rPr>
              <a:t>Scope</a:t>
            </a:r>
            <a:r>
              <a:rPr lang="en-US" sz="1200" i="1" kern="1200" dirty="0" smtClean="0">
                <a:solidFill>
                  <a:schemeClr val="tx1"/>
                </a:solidFill>
                <a:effectLst/>
                <a:latin typeface="Arial"/>
                <a:ea typeface="Geneva" charset="-128"/>
                <a:cs typeface="Geneva" charset="0"/>
              </a:rPr>
              <a:t> – tells how widespread the problem 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The widespread of the discrepancy has not been addressed in this field.  e.g. How would it be affected by division, operation team, function, area/region, and the time period?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Remarks:  Prior to the CAR review, if I were the CAR Administrator, it is necessary to clarify what are the differences to the organizations of DEWI and DEWI Wilhelmshaven, are they different entities?  And is there any operation connection to DEWI-OCC?</a:t>
            </a:r>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Category </a:t>
            </a:r>
          </a:p>
          <a:p>
            <a:r>
              <a:rPr lang="en-US" sz="1200" b="0" kern="1200" dirty="0" smtClean="0">
                <a:solidFill>
                  <a:schemeClr val="tx1"/>
                </a:solidFill>
                <a:effectLst/>
                <a:latin typeface="Arial"/>
                <a:ea typeface="Geneva" charset="-128"/>
                <a:cs typeface="Geneva" charset="0"/>
                <a:sym typeface="Wingdings" pitchFamily="2" charset="2"/>
              </a:rPr>
              <a:t></a:t>
            </a:r>
            <a:r>
              <a:rPr lang="en-US" sz="1200" b="0" kern="1200" dirty="0" smtClean="0">
                <a:solidFill>
                  <a:schemeClr val="tx1"/>
                </a:solidFill>
                <a:effectLst/>
                <a:latin typeface="Arial"/>
                <a:ea typeface="Geneva" charset="-128"/>
                <a:cs typeface="Geneva" charset="0"/>
              </a:rPr>
              <a:t> Satisfaction</a:t>
            </a:r>
          </a:p>
          <a:p>
            <a:endParaRPr lang="en-US" sz="1200" b="1" kern="1200" dirty="0" smtClean="0">
              <a:solidFill>
                <a:schemeClr val="tx1"/>
              </a:solidFill>
              <a:effectLst/>
              <a:latin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Arial"/>
                <a:ea typeface="Geneva" charset="-128"/>
                <a:cs typeface="Geneva" charset="0"/>
              </a:rPr>
              <a:t>Sector/Industry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Geneva" charset="-128"/>
                <a:cs typeface="Geneva" charset="0"/>
                <a:sym typeface="Wingdings" pitchFamily="2" charset="2"/>
              </a:rPr>
              <a:t></a:t>
            </a:r>
            <a:r>
              <a:rPr lang="en-US" sz="1200" b="0" kern="1200" dirty="0" smtClean="0">
                <a:solidFill>
                  <a:schemeClr val="tx1"/>
                </a:solidFill>
                <a:effectLst/>
                <a:latin typeface="Arial"/>
                <a:ea typeface="Geneva" charset="-128"/>
                <a:cs typeface="Geneva" charset="0"/>
              </a:rPr>
              <a:t> Satisfaction</a:t>
            </a:r>
          </a:p>
          <a:p>
            <a:endParaRPr lang="en-US" sz="1200" b="1" kern="1200" dirty="0" smtClean="0">
              <a:solidFill>
                <a:schemeClr val="tx1"/>
              </a:solidFill>
              <a:effectLst/>
              <a:latin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effectLst/>
                <a:latin typeface="Arial"/>
                <a:ea typeface="Geneva" charset="-128"/>
                <a:cs typeface="Geneva" charset="0"/>
              </a:rPr>
              <a:t>Type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a:ea typeface="Geneva" charset="-128"/>
                <a:cs typeface="Geneva" charset="0"/>
                <a:sym typeface="Wingdings" pitchFamily="2" charset="2"/>
              </a:rPr>
              <a:t></a:t>
            </a:r>
            <a:r>
              <a:rPr lang="en-US" sz="1200" b="0" kern="1200" dirty="0" smtClean="0">
                <a:solidFill>
                  <a:schemeClr val="tx1"/>
                </a:solidFill>
                <a:effectLst/>
                <a:latin typeface="Arial"/>
                <a:ea typeface="Geneva" charset="-128"/>
                <a:cs typeface="Geneva" charset="0"/>
              </a:rPr>
              <a:t> Satisfaction</a:t>
            </a:r>
          </a:p>
          <a:p>
            <a:endParaRPr lang="en-US" sz="1200" b="1" kern="1200" dirty="0" smtClean="0">
              <a:solidFill>
                <a:schemeClr val="tx1"/>
              </a:solidFill>
              <a:effectLst/>
              <a:latin typeface="Arial"/>
            </a:endParaRPr>
          </a:p>
          <a:p>
            <a:r>
              <a:rPr lang="en-US" sz="1200" b="1" kern="1200" dirty="0" smtClean="0">
                <a:solidFill>
                  <a:schemeClr val="tx1"/>
                </a:solidFill>
                <a:effectLst/>
                <a:latin typeface="Arial"/>
                <a:ea typeface="Geneva" charset="-128"/>
                <a:cs typeface="Geneva" charset="0"/>
              </a:rPr>
              <a:t>Geography</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apparent from the analysis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Not clearly illustrated in the field of “Analysis” to support it to be “Regional”.</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fix the objective evidence</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If it only addresses the Containment to the “Root Cause” recorded above, I think it is sufficient…</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the reason of why failure conducting of previous Management Review is not addressed in the fields of “Root Cause” and “Correction Action Plan”.</a:t>
            </a:r>
          </a:p>
          <a:p>
            <a:endParaRPr lang="en-US" dirty="0" smtClean="0"/>
          </a:p>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the entire root cause</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As noted above, it is sufficient to cover the containment action though, the corrective action managing the root cause has not been addressed.</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Again, there is no any corrective action related to address why “Recommendation for improvement” is not covered as input in the process of Management Review stated in the current DEWI Quality Manual.</a:t>
            </a:r>
          </a:p>
          <a:p>
            <a:endParaRPr lang="en-US" dirty="0" smtClean="0"/>
          </a:p>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the items identified in the analysis</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As noted above.</a:t>
            </a:r>
          </a:p>
          <a:p>
            <a:endParaRPr lang="en-US" dirty="0" smtClean="0"/>
          </a:p>
          <a:p>
            <a:r>
              <a:rPr lang="en-US" sz="1200" b="1" kern="1200" dirty="0" smtClean="0">
                <a:solidFill>
                  <a:schemeClr val="tx1"/>
                </a:solidFill>
                <a:effectLst/>
                <a:latin typeface="Arial"/>
                <a:ea typeface="Geneva" charset="-128"/>
                <a:cs typeface="Geneva" charset="0"/>
              </a:rPr>
              <a:t>Corrective Actions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cover the scope and geography</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Comment as stated in “Geography” above.</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Good and no abnormality is found.</a:t>
            </a:r>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containment unless CAP indicates reason why not required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Milestone solely for containment is good but not for corrective action. [Suggest to inviting a person could read German for verification whether “Recommendation for improvement” is now covered as input in the process of Management Review.]</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See below comments for corrective actions.</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Milestones</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address containment unless CAP indicates reason why not required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Milestone solely for containment is good but not for corrective action. [Suggest to inviting a person could read German for verification whether “Recommendation for improvement” is now covered as input in the process of Management Review.]</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See below comments for corrective actions.</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Arial"/>
                <a:ea typeface="Geneva" charset="-128"/>
                <a:cs typeface="Geneva" charset="0"/>
              </a:rPr>
              <a:t>Verification</a:t>
            </a:r>
            <a:r>
              <a:rPr lang="en-US" sz="1200" kern="1200" dirty="0" smtClean="0">
                <a:solidFill>
                  <a:schemeClr val="tx1"/>
                </a:solidFill>
                <a:effectLst/>
                <a:latin typeface="Arial"/>
                <a:ea typeface="Geneva" charset="-128"/>
                <a:cs typeface="Geneva" charset="0"/>
              </a:rPr>
              <a:t> – </a:t>
            </a:r>
            <a:r>
              <a:rPr lang="en-US" sz="1200" i="1" kern="1200" dirty="0" smtClean="0">
                <a:solidFill>
                  <a:schemeClr val="tx1"/>
                </a:solidFill>
                <a:effectLst/>
                <a:latin typeface="Arial"/>
                <a:ea typeface="Geneva" charset="-128"/>
                <a:cs typeface="Geneva" charset="0"/>
              </a:rPr>
              <a:t>completed within 6 months of CAR closure or explanation provided; enough time is allowed for new records to be examined</a:t>
            </a:r>
            <a:endParaRPr lang="en-US" sz="1200" kern="1200" dirty="0" smtClean="0">
              <a:solidFill>
                <a:schemeClr val="tx1"/>
              </a:solidFill>
              <a:effectLst/>
              <a:latin typeface="Arial"/>
              <a:ea typeface="Geneva" charset="-128"/>
              <a:cs typeface="Geneva" charset="0"/>
            </a:endParaRPr>
          </a:p>
          <a:p>
            <a:endParaRPr lang="en-US" sz="1200" kern="1200" dirty="0" smtClean="0">
              <a:solidFill>
                <a:schemeClr val="tx1"/>
              </a:solidFill>
              <a:effectLst/>
              <a:latin typeface="Arial"/>
              <a:ea typeface="Geneva" charset="-128"/>
              <a:cs typeface="Geneva" charset="0"/>
            </a:endParaRPr>
          </a:p>
          <a:p>
            <a:r>
              <a:rPr lang="en-US" sz="1200" kern="1200" dirty="0" smtClean="0">
                <a:solidFill>
                  <a:schemeClr val="tx1"/>
                </a:solidFill>
                <a:effectLst/>
                <a:latin typeface="Arial"/>
                <a:ea typeface="Geneva" charset="-128"/>
                <a:cs typeface="Geneva" charset="0"/>
              </a:rPr>
              <a:t>Please be noted that this CAR hasn’t been closed yet.  It is still under a state of “Closed Awaiting Verification”, hence, the field of “Verification Evidence” is still kept empty.</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However, when both root cause identification and the related corrective action stated in 2</a:t>
            </a:r>
            <a:r>
              <a:rPr lang="en-US" sz="1200" kern="1200" baseline="30000" dirty="0" smtClean="0">
                <a:solidFill>
                  <a:schemeClr val="tx1"/>
                </a:solidFill>
                <a:effectLst/>
                <a:latin typeface="Arial"/>
                <a:ea typeface="Geneva" charset="-128"/>
                <a:cs typeface="Geneva" charset="0"/>
              </a:rPr>
              <a:t>nd</a:t>
            </a:r>
            <a:r>
              <a:rPr lang="en-US" sz="1200" kern="1200" dirty="0" smtClean="0">
                <a:solidFill>
                  <a:schemeClr val="tx1"/>
                </a:solidFill>
                <a:effectLst/>
                <a:latin typeface="Arial"/>
                <a:ea typeface="Geneva" charset="-128"/>
                <a:cs typeface="Geneva" charset="0"/>
              </a:rPr>
              <a:t> milestone are questionable, the comment “</a:t>
            </a:r>
            <a:r>
              <a:rPr lang="en-US" sz="1200" i="1" u="sng" kern="1200" dirty="0" smtClean="0">
                <a:solidFill>
                  <a:schemeClr val="tx1"/>
                </a:solidFill>
                <a:effectLst/>
                <a:latin typeface="Arial"/>
                <a:ea typeface="Geneva" charset="-128"/>
                <a:cs typeface="Geneva" charset="0"/>
              </a:rPr>
              <a:t>The corrective action was effective</a:t>
            </a:r>
            <a:r>
              <a:rPr lang="en-US" sz="1200" kern="1200" dirty="0" smtClean="0">
                <a:solidFill>
                  <a:schemeClr val="tx1"/>
                </a:solidFill>
                <a:effectLst/>
                <a:latin typeface="Arial"/>
                <a:ea typeface="Geneva" charset="-128"/>
                <a:cs typeface="Geneva" charset="0"/>
              </a:rPr>
              <a:t>” stated in the field of “CAR Effectiveness Indicator” shows too generic and lack of logical consideration…</a:t>
            </a:r>
          </a:p>
          <a:p>
            <a:r>
              <a:rPr lang="en-US" sz="1200" kern="1200" dirty="0" smtClean="0">
                <a:solidFill>
                  <a:schemeClr val="tx1"/>
                </a:solidFill>
                <a:effectLst/>
                <a:latin typeface="Arial"/>
                <a:ea typeface="Geneva" charset="-128"/>
                <a:cs typeface="Geneva" charset="0"/>
              </a:rPr>
              <a:t> </a:t>
            </a:r>
          </a:p>
          <a:p>
            <a:r>
              <a:rPr lang="en-US" sz="1200" kern="1200" dirty="0" smtClean="0">
                <a:solidFill>
                  <a:schemeClr val="tx1"/>
                </a:solidFill>
                <a:effectLst/>
                <a:latin typeface="Arial"/>
                <a:ea typeface="Geneva" charset="-128"/>
                <a:cs typeface="Geneva" charset="0"/>
              </a:rPr>
              <a:t>If I were the CAR Administrator, will suggest the CAR Owner to reconsider the revisit of the current Management Review process and hence fill up the loophole resulting this nonconformance by adding one or two more milestones to illustrate and support the proper completion of corresponding efforts / activities.  The timeline of last milestone for CAR Owner self-verification could be set right after completion of Management Review for Year 2013.</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For the “General Notes”, shouldn’t it be an analysis field provided by CAR Owner instead of CAR Admin?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1148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793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925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FC50B43-5FBE-4B8D-80EA-71922DC889A8}" type="slidenum">
              <a:rPr lang="en-US"/>
              <a:pPr/>
              <a:t>‹#›</a:t>
            </a:fld>
            <a:endParaRPr lang="en-US" dirty="0"/>
          </a:p>
        </p:txBody>
      </p:sp>
    </p:spTree>
    <p:extLst>
      <p:ext uri="{BB962C8B-B14F-4D97-AF65-F5344CB8AC3E}">
        <p14:creationId xmlns:p14="http://schemas.microsoft.com/office/powerpoint/2010/main" val="415215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94439023-E598-41EE-B6DC-08D0D22D9931}" type="slidenum">
              <a:rPr lang="en-US"/>
              <a:pPr/>
              <a:t>‹#›</a:t>
            </a:fld>
            <a:endParaRPr lang="en-US" dirty="0"/>
          </a:p>
        </p:txBody>
      </p:sp>
    </p:spTree>
    <p:extLst>
      <p:ext uri="{BB962C8B-B14F-4D97-AF65-F5344CB8AC3E}">
        <p14:creationId xmlns:p14="http://schemas.microsoft.com/office/powerpoint/2010/main" val="60721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54E07486-AB40-422D-8B88-CD8C53496263}" type="slidenum">
              <a:rPr lang="en-US"/>
              <a:pPr/>
              <a:t>‹#›</a:t>
            </a:fld>
            <a:endParaRPr lang="en-US" dirty="0"/>
          </a:p>
        </p:txBody>
      </p:sp>
    </p:spTree>
    <p:extLst>
      <p:ext uri="{BB962C8B-B14F-4D97-AF65-F5344CB8AC3E}">
        <p14:creationId xmlns:p14="http://schemas.microsoft.com/office/powerpoint/2010/main" val="242096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553030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7143EBEF-87FB-43FB-9AA4-25841B7DC7B3}" type="slidenum">
              <a:rPr lang="en-US"/>
              <a:pPr/>
              <a:t>‹#›</a:t>
            </a:fld>
            <a:endParaRPr lang="en-US" dirty="0"/>
          </a:p>
        </p:txBody>
      </p:sp>
    </p:spTree>
    <p:extLst>
      <p:ext uri="{BB962C8B-B14F-4D97-AF65-F5344CB8AC3E}">
        <p14:creationId xmlns:p14="http://schemas.microsoft.com/office/powerpoint/2010/main" val="179951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6AE2ABA8-5774-4DF1-8762-033C4990478E}" type="slidenum">
              <a:rPr lang="en-US"/>
              <a:pPr/>
              <a:t>‹#›</a:t>
            </a:fld>
            <a:endParaRPr lang="en-US" dirty="0"/>
          </a:p>
        </p:txBody>
      </p:sp>
    </p:spTree>
    <p:extLst>
      <p:ext uri="{BB962C8B-B14F-4D97-AF65-F5344CB8AC3E}">
        <p14:creationId xmlns:p14="http://schemas.microsoft.com/office/powerpoint/2010/main" val="184571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47B379A0-BA1D-4211-B453-755613BAB874}" type="slidenum">
              <a:rPr lang="en-US"/>
              <a:pPr/>
              <a:t>‹#›</a:t>
            </a:fld>
            <a:endParaRPr lang="en-US" dirty="0"/>
          </a:p>
        </p:txBody>
      </p:sp>
    </p:spTree>
    <p:extLst>
      <p:ext uri="{BB962C8B-B14F-4D97-AF65-F5344CB8AC3E}">
        <p14:creationId xmlns:p14="http://schemas.microsoft.com/office/powerpoint/2010/main" val="161339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22152EEC-D525-4A1A-B086-890FF294637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5843588" cy="1400175"/>
          </a:xfrm>
        </p:spPr>
        <p:txBody>
          <a:bodyPr/>
          <a:lstStyle/>
          <a:p>
            <a:pPr eaLnBrk="1" hangingPunct="1"/>
            <a:r>
              <a:rPr lang="en-US" dirty="0" smtClean="0">
                <a:effectLst>
                  <a:outerShdw blurRad="38100" dist="38100" dir="2700000" algn="tl">
                    <a:srgbClr val="000000">
                      <a:alpha val="43137"/>
                    </a:srgbClr>
                  </a:outerShdw>
                </a:effectLst>
                <a:latin typeface="Arial" charset="0"/>
                <a:ea typeface="Geneva" charset="0"/>
              </a:rPr>
              <a:t>CAR Calibration Meeting</a:t>
            </a:r>
            <a:br>
              <a:rPr lang="en-US" dirty="0" smtClean="0">
                <a:effectLst>
                  <a:outerShdw blurRad="38100" dist="38100" dir="2700000" algn="tl">
                    <a:srgbClr val="000000">
                      <a:alpha val="43137"/>
                    </a:srgbClr>
                  </a:outerShdw>
                </a:effectLst>
                <a:latin typeface="Arial" charset="0"/>
                <a:ea typeface="Geneva" charset="0"/>
              </a:rPr>
            </a:br>
            <a:r>
              <a:rPr lang="en-US" dirty="0" smtClean="0">
                <a:effectLst>
                  <a:outerShdw blurRad="38100" dist="38100" dir="2700000" algn="tl">
                    <a:srgbClr val="000000">
                      <a:alpha val="43137"/>
                    </a:srgbClr>
                  </a:outerShdw>
                </a:effectLst>
                <a:latin typeface="Arial" charset="0"/>
                <a:ea typeface="Geneva" charset="0"/>
              </a:rPr>
              <a:t>CAR Review</a:t>
            </a:r>
          </a:p>
        </p:txBody>
      </p:sp>
      <p:sp>
        <p:nvSpPr>
          <p:cNvPr id="12291" name="Subtitle 2"/>
          <p:cNvSpPr>
            <a:spLocks noGrp="1"/>
          </p:cNvSpPr>
          <p:nvPr>
            <p:ph type="subTitle" idx="1"/>
          </p:nvPr>
        </p:nvSpPr>
        <p:spPr>
          <a:xfrm>
            <a:off x="457199" y="3960813"/>
            <a:ext cx="6383439" cy="1774825"/>
          </a:xfrm>
        </p:spPr>
        <p:txBody>
          <a:bodyPr>
            <a:normAutofit lnSpcReduction="10000"/>
          </a:bodyPr>
          <a:lstStyle/>
          <a:p>
            <a:pPr eaLnBrk="1" hangingPunct="1"/>
            <a:r>
              <a:rPr lang="fi-FI" dirty="0" smtClean="0">
                <a:effectLst>
                  <a:outerShdw blurRad="38100" dist="38100" dir="2700000" algn="tl">
                    <a:srgbClr val="000000">
                      <a:alpha val="43137"/>
                    </a:srgbClr>
                  </a:outerShdw>
                </a:effectLst>
                <a:latin typeface="Arial" charset="0"/>
                <a:cs typeface="Arial" charset="0"/>
              </a:rPr>
              <a:t>AP Team</a:t>
            </a:r>
          </a:p>
          <a:p>
            <a:pPr eaLnBrk="1" hangingPunct="1"/>
            <a:endParaRPr lang="fi-FI" dirty="0">
              <a:effectLst>
                <a:outerShdw blurRad="38100" dist="38100" dir="2700000" algn="tl">
                  <a:srgbClr val="000000">
                    <a:alpha val="43137"/>
                  </a:srgbClr>
                </a:outerShdw>
              </a:effectLst>
              <a:latin typeface="Arial" charset="0"/>
              <a:cs typeface="Arial" charset="0"/>
            </a:endParaRPr>
          </a:p>
          <a:p>
            <a:pPr eaLnBrk="1" hangingPunct="1"/>
            <a:r>
              <a:rPr lang="fi-FI" dirty="0" smtClean="0">
                <a:effectLst>
                  <a:outerShdw blurRad="38100" dist="38100" dir="2700000" algn="tl">
                    <a:srgbClr val="000000">
                      <a:alpha val="43137"/>
                    </a:srgbClr>
                  </a:outerShdw>
                </a:effectLst>
                <a:latin typeface="Arial" charset="0"/>
                <a:cs typeface="Arial" charset="0"/>
              </a:rPr>
              <a:t>Ronald Tse, Paul Ip, Balina Ling, Simy Li and Adele Fan</a:t>
            </a:r>
          </a:p>
          <a:p>
            <a:pPr eaLnBrk="1" hangingPunct="1"/>
            <a:endParaRPr lang="fi-FI" dirty="0">
              <a:effectLst>
                <a:outerShdw blurRad="38100" dist="38100" dir="2700000" algn="tl">
                  <a:srgbClr val="000000">
                    <a:alpha val="43137"/>
                  </a:srgbClr>
                </a:outerShdw>
              </a:effectLst>
              <a:latin typeface="Arial" charset="0"/>
              <a:cs typeface="Arial" charset="0"/>
            </a:endParaRPr>
          </a:p>
          <a:p>
            <a:pPr eaLnBrk="1" hangingPunct="1"/>
            <a:endParaRPr lang="fi-FI" dirty="0" smtClean="0">
              <a:effectLst>
                <a:outerShdw blurRad="38100" dist="38100" dir="2700000" algn="tl">
                  <a:srgbClr val="000000">
                    <a:alpha val="43137"/>
                  </a:srgbClr>
                </a:outerShdw>
              </a:effectLst>
              <a:latin typeface="Arial" charset="0"/>
              <a:cs typeface="Arial" charset="0"/>
            </a:endParaRPr>
          </a:p>
          <a:p>
            <a:pPr eaLnBrk="1" hangingPunct="1"/>
            <a:r>
              <a:rPr lang="fi-FI" dirty="0" smtClean="0">
                <a:effectLst>
                  <a:outerShdw blurRad="38100" dist="38100" dir="2700000" algn="tl">
                    <a:srgbClr val="000000">
                      <a:alpha val="43137"/>
                    </a:srgbClr>
                  </a:outerShdw>
                </a:effectLst>
                <a:latin typeface="Arial" charset="0"/>
                <a:cs typeface="Arial" charset="0"/>
              </a:rPr>
              <a:t>June 3, 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1047750"/>
            <a:ext cx="707707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133912151 </a:t>
            </a:r>
            <a:r>
              <a:rPr lang="en-US" dirty="0" smtClean="0"/>
              <a:t>(CAR Admin Review)</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10</a:t>
            </a:fld>
            <a:endParaRPr lang="en-US" dirty="0">
              <a:solidFill>
                <a:srgbClr val="000000"/>
              </a:solidFill>
            </a:endParaRPr>
          </a:p>
        </p:txBody>
      </p:sp>
      <p:sp>
        <p:nvSpPr>
          <p:cNvPr id="9" name="TextBox 8"/>
          <p:cNvSpPr txBox="1"/>
          <p:nvPr/>
        </p:nvSpPr>
        <p:spPr>
          <a:xfrm>
            <a:off x="901681" y="6118418"/>
            <a:ext cx="7397366"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[Integrity] (T) – Accurately completes the administrative fields within the CAR such as Owner’s 4</a:t>
            </a:r>
            <a:r>
              <a:rPr lang="en-US" sz="1200" b="1" baseline="30000" dirty="0" smtClean="0">
                <a:solidFill>
                  <a:srgbClr val="0000FF"/>
                </a:solidFill>
              </a:rPr>
              <a:t>th</a:t>
            </a:r>
            <a:r>
              <a:rPr lang="en-US" sz="1200" b="1" dirty="0" smtClean="0">
                <a:solidFill>
                  <a:srgbClr val="0000FF"/>
                </a:solidFill>
              </a:rPr>
              <a:t> Level Manager, Optional Recipients.</a:t>
            </a:r>
          </a:p>
        </p:txBody>
      </p:sp>
      <p:sp>
        <p:nvSpPr>
          <p:cNvPr id="8" name="圆角矩形标注 4"/>
          <p:cNvSpPr/>
          <p:nvPr/>
        </p:nvSpPr>
        <p:spPr>
          <a:xfrm>
            <a:off x="6658441" y="4098813"/>
            <a:ext cx="2485559" cy="1121369"/>
          </a:xfrm>
          <a:prstGeom prst="wedgeRoundRectCallout">
            <a:avLst>
              <a:gd name="adj1" fmla="val -126487"/>
              <a:gd name="adj2" fmla="val -37499"/>
              <a:gd name="adj3" fmla="val 16667"/>
            </a:avLst>
          </a:prstGeom>
          <a:solidFill>
            <a:srgbClr val="7030A0"/>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Correct input of Owner’s reporting manager.</a:t>
            </a:r>
          </a:p>
          <a:p>
            <a:pPr>
              <a:spcBef>
                <a:spcPts val="0"/>
              </a:spcBef>
              <a:spcAft>
                <a:spcPts val="0"/>
              </a:spcAft>
            </a:pPr>
            <a:r>
              <a:rPr lang="en-US" sz="1400" dirty="0" smtClean="0">
                <a:solidFill>
                  <a:prstClr val="white"/>
                </a:solidFill>
                <a:ea typeface="Times New Roman"/>
                <a:cs typeface="Times New Roman"/>
              </a:rPr>
              <a:t>Enter concerned personnel as optional recipients.</a:t>
            </a:r>
          </a:p>
        </p:txBody>
      </p:sp>
      <p:sp>
        <p:nvSpPr>
          <p:cNvPr id="2" name="Rectangle 1"/>
          <p:cNvSpPr/>
          <p:nvPr/>
        </p:nvSpPr>
        <p:spPr>
          <a:xfrm>
            <a:off x="1412112" y="2442259"/>
            <a:ext cx="2095017" cy="33566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3" name="Rectangle 2"/>
          <p:cNvSpPr/>
          <p:nvPr/>
        </p:nvSpPr>
        <p:spPr>
          <a:xfrm>
            <a:off x="1412112" y="3854370"/>
            <a:ext cx="3287210" cy="67133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Tree>
    <p:extLst>
      <p:ext uri="{BB962C8B-B14F-4D97-AF65-F5344CB8AC3E}">
        <p14:creationId xmlns:p14="http://schemas.microsoft.com/office/powerpoint/2010/main" val="246168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91" y="943335"/>
            <a:ext cx="6924675" cy="4972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133912151</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11</a:t>
            </a:fld>
            <a:endParaRPr lang="en-US" dirty="0">
              <a:solidFill>
                <a:srgbClr val="000000"/>
              </a:solidFill>
            </a:endParaRPr>
          </a:p>
        </p:txBody>
      </p:sp>
      <p:sp>
        <p:nvSpPr>
          <p:cNvPr id="6" name="TextBox 5"/>
          <p:cNvSpPr txBox="1"/>
          <p:nvPr/>
        </p:nvSpPr>
        <p:spPr>
          <a:xfrm>
            <a:off x="619791" y="5980984"/>
            <a:ext cx="6989564"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a:t>
            </a:r>
            <a:r>
              <a:rPr lang="en-US" sz="1200" b="1" dirty="0">
                <a:solidFill>
                  <a:srgbClr val="0000FF"/>
                </a:solidFill>
              </a:rPr>
              <a:t>Collaboration] </a:t>
            </a:r>
            <a:r>
              <a:rPr lang="en-US" sz="1200" b="1" dirty="0" smtClean="0">
                <a:solidFill>
                  <a:srgbClr val="0000FF"/>
                </a:solidFill>
              </a:rPr>
              <a:t>(L) – Other CAR Champion to support this CAR Champion on his absence.</a:t>
            </a:r>
          </a:p>
        </p:txBody>
      </p:sp>
      <p:sp>
        <p:nvSpPr>
          <p:cNvPr id="8" name="圆角矩形标注 4"/>
          <p:cNvSpPr/>
          <p:nvPr/>
        </p:nvSpPr>
        <p:spPr>
          <a:xfrm>
            <a:off x="6598642" y="2870522"/>
            <a:ext cx="2545358" cy="1360027"/>
          </a:xfrm>
          <a:prstGeom prst="wedgeRoundRectCallout">
            <a:avLst>
              <a:gd name="adj1" fmla="val -79698"/>
              <a:gd name="adj2" fmla="val -70129"/>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prstClr val="white"/>
                </a:solidFill>
              </a:rPr>
              <a:t>CAR Champion provided feedback to CAR owner / assistant.</a:t>
            </a:r>
            <a:endParaRPr lang="en-US" sz="1400" dirty="0">
              <a:solidFill>
                <a:prstClr val="white"/>
              </a:solidFill>
            </a:endParaRPr>
          </a:p>
          <a:p>
            <a:pPr>
              <a:spcBef>
                <a:spcPts val="0"/>
              </a:spcBef>
              <a:spcAft>
                <a:spcPts val="0"/>
              </a:spcAft>
            </a:pPr>
            <a:r>
              <a:rPr lang="en-US" sz="1400" dirty="0" smtClean="0">
                <a:solidFill>
                  <a:prstClr val="white"/>
                </a:solidFill>
              </a:rPr>
              <a:t>John Pallanti served as a backup to support CAR Champion, Jim Oates</a:t>
            </a:r>
            <a:endParaRPr lang="en-US" sz="1400" dirty="0">
              <a:solidFill>
                <a:prstClr val="white"/>
              </a:solidFill>
              <a:ea typeface="Times New Roman"/>
              <a:cs typeface="Times New Roman"/>
            </a:endParaRPr>
          </a:p>
        </p:txBody>
      </p:sp>
      <p:sp>
        <p:nvSpPr>
          <p:cNvPr id="5" name="Rectangle 4"/>
          <p:cNvSpPr/>
          <p:nvPr/>
        </p:nvSpPr>
        <p:spPr>
          <a:xfrm>
            <a:off x="879676" y="1840376"/>
            <a:ext cx="6528122" cy="729204"/>
          </a:xfrm>
          <a:prstGeom prst="rect">
            <a:avLst/>
          </a:prstGeom>
          <a:noFill/>
          <a:ln w="28575">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cxnSp>
        <p:nvCxnSpPr>
          <p:cNvPr id="15" name="Straight Connector 14"/>
          <p:cNvCxnSpPr/>
          <p:nvPr/>
        </p:nvCxnSpPr>
        <p:spPr>
          <a:xfrm>
            <a:off x="1088020" y="2161572"/>
            <a:ext cx="879676"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903089" y="2419109"/>
            <a:ext cx="1134319"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383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altLang="ja-JP" dirty="0"/>
              <a:t>133912151</a:t>
            </a:r>
            <a:r>
              <a:rPr lang="en-US" dirty="0" smtClean="0"/>
              <a:t> (Overall Comment)</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12</a:t>
            </a:fld>
            <a:endParaRPr lang="en-US" dirty="0">
              <a:solidFill>
                <a:srgbClr val="000000"/>
              </a:solidFill>
            </a:endParaRPr>
          </a:p>
        </p:txBody>
      </p:sp>
      <p:sp>
        <p:nvSpPr>
          <p:cNvPr id="3" name="テキスト ボックス 2"/>
          <p:cNvSpPr txBox="1"/>
          <p:nvPr/>
        </p:nvSpPr>
        <p:spPr>
          <a:xfrm>
            <a:off x="428262" y="1273215"/>
            <a:ext cx="8258537" cy="4524315"/>
          </a:xfrm>
          <a:prstGeom prst="rect">
            <a:avLst/>
          </a:prstGeom>
          <a:noFill/>
        </p:spPr>
        <p:txBody>
          <a:bodyPr wrap="square" rtlCol="0">
            <a:spAutoFit/>
          </a:bodyPr>
          <a:lstStyle/>
          <a:p>
            <a:pPr marL="285750" indent="-285750">
              <a:buFontTx/>
              <a:buChar char="-"/>
            </a:pPr>
            <a:r>
              <a:rPr kumimoji="1" lang="en-US" altLang="ja-JP" sz="2400" dirty="0" smtClean="0">
                <a:solidFill>
                  <a:srgbClr val="000000"/>
                </a:solidFill>
                <a:latin typeface="Arial" pitchFamily="34" charset="0"/>
                <a:cs typeface="Arial" pitchFamily="34" charset="0"/>
              </a:rPr>
              <a:t>Good analysis of the finding CAR.</a:t>
            </a:r>
          </a:p>
          <a:p>
            <a:endParaRPr kumimoji="1" lang="en-US" altLang="ja-JP" sz="2400" dirty="0" smtClean="0">
              <a:solidFill>
                <a:srgbClr val="000000"/>
              </a:solidFill>
              <a:latin typeface="Arial" pitchFamily="34" charset="0"/>
              <a:cs typeface="Arial" pitchFamily="34" charset="0"/>
            </a:endParaRPr>
          </a:p>
          <a:p>
            <a:pPr marL="285750" indent="-285750">
              <a:buFontTx/>
              <a:buChar char="-"/>
            </a:pPr>
            <a:r>
              <a:rPr kumimoji="1" lang="en-US" altLang="ja-JP" sz="2400" dirty="0" smtClean="0">
                <a:solidFill>
                  <a:srgbClr val="000000"/>
                </a:solidFill>
                <a:latin typeface="Arial" pitchFamily="34" charset="0"/>
                <a:cs typeface="Arial" pitchFamily="34" charset="0"/>
              </a:rPr>
              <a:t>Good identification of root cause.  Corrective actions are taken based on the analysis and root cause identified.</a:t>
            </a:r>
          </a:p>
          <a:p>
            <a:pPr marL="285750" indent="-285750">
              <a:buFontTx/>
              <a:buChar char="-"/>
            </a:pPr>
            <a:endParaRPr kumimoji="1" lang="en-US" altLang="ja-JP" sz="2400" dirty="0">
              <a:solidFill>
                <a:srgbClr val="000000"/>
              </a:solidFill>
              <a:latin typeface="Arial" pitchFamily="34" charset="0"/>
              <a:cs typeface="Arial" pitchFamily="34" charset="0"/>
            </a:endParaRPr>
          </a:p>
          <a:p>
            <a:pPr marL="285750" indent="-285750">
              <a:buFontTx/>
              <a:buChar char="-"/>
            </a:pPr>
            <a:r>
              <a:rPr kumimoji="1" lang="en-US" altLang="ja-JP" sz="2400" dirty="0" smtClean="0">
                <a:solidFill>
                  <a:srgbClr val="000000"/>
                </a:solidFill>
                <a:latin typeface="Arial" pitchFamily="34" charset="0"/>
                <a:cs typeface="Arial" pitchFamily="34" charset="0"/>
              </a:rPr>
              <a:t>Verification of projects that were involved the concerned tests was taking very serious.</a:t>
            </a:r>
          </a:p>
          <a:p>
            <a:pPr marL="285750" indent="-285750">
              <a:buFontTx/>
              <a:buChar char="-"/>
            </a:pPr>
            <a:endParaRPr kumimoji="1" lang="en-US" altLang="ja-JP" sz="2400" dirty="0" smtClean="0">
              <a:solidFill>
                <a:srgbClr val="000000"/>
              </a:solidFill>
              <a:latin typeface="Arial" pitchFamily="34" charset="0"/>
              <a:cs typeface="Arial" pitchFamily="34" charset="0"/>
            </a:endParaRPr>
          </a:p>
          <a:p>
            <a:pPr marL="285750" indent="-285750">
              <a:buFontTx/>
              <a:buChar char="-"/>
            </a:pPr>
            <a:r>
              <a:rPr kumimoji="1" lang="en-US" altLang="ja-JP" sz="2400" dirty="0" smtClean="0">
                <a:solidFill>
                  <a:srgbClr val="000000"/>
                </a:solidFill>
                <a:latin typeface="Arial" pitchFamily="34" charset="0"/>
                <a:cs typeface="Arial" pitchFamily="34" charset="0"/>
              </a:rPr>
              <a:t>Collaboration between CAR Champions (John </a:t>
            </a:r>
            <a:r>
              <a:rPr kumimoji="1" lang="en-US" altLang="ja-JP" sz="2400" dirty="0" err="1" smtClean="0">
                <a:solidFill>
                  <a:srgbClr val="000000"/>
                </a:solidFill>
                <a:latin typeface="Arial" pitchFamily="34" charset="0"/>
                <a:cs typeface="Arial" pitchFamily="34" charset="0"/>
              </a:rPr>
              <a:t>Pallantic</a:t>
            </a:r>
            <a:r>
              <a:rPr kumimoji="1" lang="en-US" altLang="ja-JP" sz="2400" dirty="0" smtClean="0">
                <a:solidFill>
                  <a:srgbClr val="000000"/>
                </a:solidFill>
                <a:latin typeface="Arial" pitchFamily="34" charset="0"/>
                <a:cs typeface="Arial" pitchFamily="34" charset="0"/>
              </a:rPr>
              <a:t> and Jim Oates support each other) and CAR owner (CAR Owner / Assistant acted on advice received from John </a:t>
            </a:r>
            <a:r>
              <a:rPr kumimoji="1" lang="en-US" altLang="ja-JP" sz="2400" dirty="0" err="1" smtClean="0">
                <a:solidFill>
                  <a:srgbClr val="000000"/>
                </a:solidFill>
                <a:latin typeface="Arial" pitchFamily="34" charset="0"/>
                <a:cs typeface="Arial" pitchFamily="34" charset="0"/>
              </a:rPr>
              <a:t>Pallantic</a:t>
            </a:r>
            <a:r>
              <a:rPr kumimoji="1" lang="en-US" altLang="ja-JP" sz="2400" dirty="0" smtClean="0">
                <a:solidFill>
                  <a:srgbClr val="000000"/>
                </a:solidFill>
                <a:latin typeface="Arial" pitchFamily="34" charset="0"/>
                <a:cs typeface="Arial" pitchFamily="34" charset="0"/>
              </a:rPr>
              <a:t>).</a:t>
            </a:r>
            <a:endParaRPr kumimoji="1" lang="ja-JP" altLang="en-US" sz="2400" dirty="0" err="1"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912081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38" y="895350"/>
            <a:ext cx="732472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133912151</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2</a:t>
            </a:fld>
            <a:endParaRPr lang="en-US" dirty="0">
              <a:solidFill>
                <a:srgbClr val="000000"/>
              </a:solidFill>
            </a:endParaRPr>
          </a:p>
        </p:txBody>
      </p:sp>
      <p:sp>
        <p:nvSpPr>
          <p:cNvPr id="8" name="圆角矩形标注 4"/>
          <p:cNvSpPr/>
          <p:nvPr/>
        </p:nvSpPr>
        <p:spPr>
          <a:xfrm>
            <a:off x="7570437" y="1388962"/>
            <a:ext cx="1625649" cy="2118167"/>
          </a:xfrm>
          <a:prstGeom prst="wedgeRoundRectCallout">
            <a:avLst>
              <a:gd name="adj1" fmla="val -39630"/>
              <a:gd name="adj2" fmla="val 88069"/>
              <a:gd name="adj3" fmla="val 16667"/>
            </a:avLst>
          </a:prstGeom>
          <a:solidFill>
            <a:schemeClr val="accent4">
              <a:lumMod val="75000"/>
            </a:schemeClr>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Clear description of non-compliance – The result obtained was lower than the lower limit of the acceptable range.</a:t>
            </a:r>
            <a:endParaRPr lang="en-US" sz="1400" dirty="0">
              <a:solidFill>
                <a:prstClr val="white"/>
              </a:solidFill>
              <a:ea typeface="Times New Roman"/>
              <a:cs typeface="Times New Roman"/>
            </a:endParaRPr>
          </a:p>
        </p:txBody>
      </p:sp>
      <p:sp>
        <p:nvSpPr>
          <p:cNvPr id="2" name="Oval 1"/>
          <p:cNvSpPr/>
          <p:nvPr/>
        </p:nvSpPr>
        <p:spPr>
          <a:xfrm>
            <a:off x="1365812" y="4056927"/>
            <a:ext cx="1238491" cy="335666"/>
          </a:xfrm>
          <a:prstGeom prst="ellipse">
            <a:avLst/>
          </a:prstGeom>
          <a:no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9" name="Oval Callout 8"/>
          <p:cNvSpPr/>
          <p:nvPr/>
        </p:nvSpPr>
        <p:spPr>
          <a:xfrm>
            <a:off x="7570438" y="4328932"/>
            <a:ext cx="1573562" cy="1948043"/>
          </a:xfrm>
          <a:prstGeom prst="wedgeEllipseCallout">
            <a:avLst>
              <a:gd name="adj1" fmla="val -261158"/>
              <a:gd name="adj2" fmla="val 5736"/>
            </a:avLst>
          </a:prstGeom>
          <a:solidFill>
            <a:schemeClr val="accent6">
              <a:lumMod val="40000"/>
              <a:lumOff val="60000"/>
            </a:schemeClr>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accent6">
                    <a:lumMod val="50000"/>
                  </a:schemeClr>
                </a:solidFill>
              </a:rPr>
              <a:t>Attached evidence of non-compliance report &amp; Proficiency Test Report</a:t>
            </a:r>
            <a:endParaRPr lang="en-US" sz="1400" dirty="0">
              <a:solidFill>
                <a:schemeClr val="accent6">
                  <a:lumMod val="50000"/>
                </a:schemeClr>
              </a:solidFill>
            </a:endParaRPr>
          </a:p>
        </p:txBody>
      </p:sp>
      <p:sp>
        <p:nvSpPr>
          <p:cNvPr id="10" name="TextBox 9"/>
          <p:cNvSpPr txBox="1"/>
          <p:nvPr/>
        </p:nvSpPr>
        <p:spPr>
          <a:xfrm>
            <a:off x="1169043" y="6295586"/>
            <a:ext cx="5833242"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 Share information and keep others informed the non-compliance.</a:t>
            </a:r>
            <a:r>
              <a:rPr lang="en-US" sz="1200" b="1" dirty="0">
                <a:solidFill>
                  <a:srgbClr val="0000FF"/>
                </a:solidFill>
              </a:rPr>
              <a:t>	</a:t>
            </a:r>
            <a:endParaRPr lang="en-US" sz="1200" b="1" dirty="0" smtClean="0">
              <a:solidFill>
                <a:srgbClr val="0000FF"/>
              </a:solidFill>
            </a:endParaRPr>
          </a:p>
        </p:txBody>
      </p:sp>
      <p:sp>
        <p:nvSpPr>
          <p:cNvPr id="3" name="Oval 2"/>
          <p:cNvSpPr/>
          <p:nvPr/>
        </p:nvSpPr>
        <p:spPr>
          <a:xfrm>
            <a:off x="2939971" y="5150734"/>
            <a:ext cx="844952" cy="590309"/>
          </a:xfrm>
          <a:prstGeom prst="ellipse">
            <a:avLst/>
          </a:prstGeom>
          <a:noFill/>
          <a:ln w="127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4" name="Oval 3"/>
          <p:cNvSpPr/>
          <p:nvPr/>
        </p:nvSpPr>
        <p:spPr>
          <a:xfrm>
            <a:off x="3657600" y="5150734"/>
            <a:ext cx="2419109" cy="682907"/>
          </a:xfrm>
          <a:prstGeom prst="ellipse">
            <a:avLst/>
          </a:prstGeom>
          <a:noFill/>
          <a:ln w="127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227901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80" y="1138750"/>
            <a:ext cx="69342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133912151</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3</a:t>
            </a:fld>
            <a:endParaRPr lang="en-US" dirty="0">
              <a:solidFill>
                <a:srgbClr val="000000"/>
              </a:solidFill>
            </a:endParaRPr>
          </a:p>
        </p:txBody>
      </p:sp>
      <p:sp>
        <p:nvSpPr>
          <p:cNvPr id="9" name="TextBox 8"/>
          <p:cNvSpPr txBox="1"/>
          <p:nvPr/>
        </p:nvSpPr>
        <p:spPr>
          <a:xfrm>
            <a:off x="112189" y="6049690"/>
            <a:ext cx="8210007"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[Competitiveness] (C) – Analysis shows clear path to root cause and scope and stakeholders identified.</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Root cause statement is simple, reasonable and complete.</a:t>
            </a:r>
          </a:p>
          <a:p>
            <a:pPr marL="171450" indent="-171450">
              <a:spcBef>
                <a:spcPts val="600"/>
              </a:spcBef>
              <a:buFont typeface="Wingdings" pitchFamily="2" charset="2"/>
              <a:buChar char="§"/>
              <a:tabLst>
                <a:tab pos="57150" algn="l"/>
              </a:tabLst>
            </a:pPr>
            <a:r>
              <a:rPr lang="en-US" sz="1200" b="1" dirty="0" smtClean="0">
                <a:solidFill>
                  <a:srgbClr val="0000FF"/>
                </a:solidFill>
              </a:rPr>
              <a:t>[Integrity] (T) – Most appropriate ‘category’, ‘type’, ‘geography’ are selected.</a:t>
            </a:r>
          </a:p>
        </p:txBody>
      </p:sp>
      <p:sp>
        <p:nvSpPr>
          <p:cNvPr id="10" name="圆角矩形标注 4"/>
          <p:cNvSpPr/>
          <p:nvPr/>
        </p:nvSpPr>
        <p:spPr>
          <a:xfrm>
            <a:off x="6546364" y="439838"/>
            <a:ext cx="2357352" cy="852535"/>
          </a:xfrm>
          <a:prstGeom prst="wedgeRoundRectCallout">
            <a:avLst>
              <a:gd name="adj1" fmla="val -88201"/>
              <a:gd name="adj2" fmla="val 116113"/>
              <a:gd name="adj3" fmla="val 16667"/>
            </a:avLst>
          </a:prstGeom>
          <a:solidFill>
            <a:schemeClr val="tx2">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Key stakeholders </a:t>
            </a:r>
            <a:r>
              <a:rPr lang="en-US" sz="1400" dirty="0">
                <a:solidFill>
                  <a:prstClr val="white"/>
                </a:solidFill>
                <a:ea typeface="Times New Roman"/>
                <a:cs typeface="Times New Roman"/>
              </a:rPr>
              <a:t>identified</a:t>
            </a:r>
          </a:p>
        </p:txBody>
      </p:sp>
      <p:sp>
        <p:nvSpPr>
          <p:cNvPr id="6" name="圆角矩形标注 4"/>
          <p:cNvSpPr/>
          <p:nvPr/>
        </p:nvSpPr>
        <p:spPr>
          <a:xfrm>
            <a:off x="7390216" y="1527858"/>
            <a:ext cx="1695462" cy="2905245"/>
          </a:xfrm>
          <a:prstGeom prst="wedgeRoundRectCallout">
            <a:avLst>
              <a:gd name="adj1" fmla="val -61204"/>
              <a:gd name="adj2" fmla="val 1343"/>
              <a:gd name="adj3" fmla="val 16667"/>
            </a:avLst>
          </a:prstGeom>
          <a:solidFill>
            <a:schemeClr val="accent3">
              <a:lumMod val="75000"/>
            </a:schemeClr>
          </a:solidFill>
          <a:ln>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Analysis shows clear path </a:t>
            </a:r>
            <a:r>
              <a:rPr lang="en-US" sz="1400" dirty="0">
                <a:solidFill>
                  <a:prstClr val="white"/>
                </a:solidFill>
                <a:ea typeface="Times New Roman"/>
                <a:cs typeface="Times New Roman"/>
              </a:rPr>
              <a:t>to root </a:t>
            </a:r>
            <a:r>
              <a:rPr lang="en-US" sz="1400" dirty="0" smtClean="0">
                <a:solidFill>
                  <a:prstClr val="white"/>
                </a:solidFill>
                <a:ea typeface="Times New Roman"/>
                <a:cs typeface="Times New Roman"/>
              </a:rPr>
              <a:t>cause</a:t>
            </a:r>
            <a:r>
              <a:rPr lang="en-US" sz="1400" dirty="0">
                <a:solidFill>
                  <a:prstClr val="white"/>
                </a:solidFill>
                <a:ea typeface="Times New Roman"/>
                <a:cs typeface="Times New Roman"/>
              </a:rPr>
              <a:t> </a:t>
            </a:r>
            <a:r>
              <a:rPr lang="en-US" sz="1400" dirty="0" smtClean="0">
                <a:solidFill>
                  <a:prstClr val="white"/>
                </a:solidFill>
                <a:ea typeface="Times New Roman"/>
                <a:cs typeface="Times New Roman"/>
              </a:rPr>
              <a:t>– IFM didn’t mention to repeat the test for ten times, so the lab tech only performed the test for one time &amp; didn’t obtain the most unfavorable result.</a:t>
            </a:r>
            <a:endParaRPr lang="en-US" sz="1400" dirty="0">
              <a:solidFill>
                <a:prstClr val="white"/>
              </a:solidFill>
              <a:ea typeface="Times New Roman"/>
              <a:cs typeface="Times New Roman"/>
            </a:endParaRPr>
          </a:p>
        </p:txBody>
      </p:sp>
      <p:sp>
        <p:nvSpPr>
          <p:cNvPr id="7" name="圆角矩形标注 4"/>
          <p:cNvSpPr/>
          <p:nvPr/>
        </p:nvSpPr>
        <p:spPr>
          <a:xfrm>
            <a:off x="6406148" y="4471310"/>
            <a:ext cx="1968135" cy="1284791"/>
          </a:xfrm>
          <a:prstGeom prst="wedgeRoundRectCallout">
            <a:avLst>
              <a:gd name="adj1" fmla="val -83858"/>
              <a:gd name="adj2" fmla="val -81106"/>
              <a:gd name="adj3" fmla="val 16667"/>
            </a:avLst>
          </a:prstGeom>
          <a:solidFill>
            <a:srgbClr val="7030A0"/>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The scope tells this nonconforming test is only limited to this IFM proficiency test program.</a:t>
            </a:r>
            <a:endParaRPr lang="en-US" sz="1400" dirty="0">
              <a:solidFill>
                <a:prstClr val="white"/>
              </a:solidFill>
              <a:ea typeface="Times New Roman"/>
              <a:cs typeface="Times New Roman"/>
            </a:endParaRPr>
          </a:p>
        </p:txBody>
      </p:sp>
      <p:cxnSp>
        <p:nvCxnSpPr>
          <p:cNvPr id="5" name="Straight Connector 4"/>
          <p:cNvCxnSpPr/>
          <p:nvPr/>
        </p:nvCxnSpPr>
        <p:spPr>
          <a:xfrm>
            <a:off x="5440101" y="2627453"/>
            <a:ext cx="164360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956122" y="2766349"/>
            <a:ext cx="51275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956122" y="3356658"/>
            <a:ext cx="41090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546430" y="3495554"/>
            <a:ext cx="2442259" cy="11575"/>
          </a:xfrm>
          <a:prstGeom prst="line">
            <a:avLst/>
          </a:prstGeom>
        </p:spPr>
        <p:style>
          <a:lnRef idx="2">
            <a:schemeClr val="accent1"/>
          </a:lnRef>
          <a:fillRef idx="0">
            <a:schemeClr val="accent1"/>
          </a:fillRef>
          <a:effectRef idx="1">
            <a:schemeClr val="accent1"/>
          </a:effectRef>
          <a:fontRef idx="minor">
            <a:schemeClr val="tx1"/>
          </a:fontRef>
        </p:style>
      </p:cxnSp>
      <p:sp>
        <p:nvSpPr>
          <p:cNvPr id="22" name="Rounded Rectangular Callout 21"/>
          <p:cNvSpPr/>
          <p:nvPr/>
        </p:nvSpPr>
        <p:spPr>
          <a:xfrm>
            <a:off x="3900667" y="5113705"/>
            <a:ext cx="1805651" cy="856527"/>
          </a:xfrm>
          <a:prstGeom prst="wedgeRoundRectCallout">
            <a:avLst>
              <a:gd name="adj1" fmla="val -49679"/>
              <a:gd name="adj2" fmla="val -73987"/>
              <a:gd name="adj3" fmla="val 16667"/>
            </a:avLst>
          </a:prstGeom>
          <a:solidFill>
            <a:srgbClr val="FF3300"/>
          </a:solidFill>
          <a:ln>
            <a:solidFill>
              <a:srgbClr val="FF33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Arial" pitchFamily="34" charset="0"/>
                <a:cs typeface="Arial" pitchFamily="34" charset="0"/>
              </a:rPr>
              <a:t>“Category”, “type” and “Geography” were selected.</a:t>
            </a:r>
          </a:p>
        </p:txBody>
      </p:sp>
      <p:sp>
        <p:nvSpPr>
          <p:cNvPr id="23" name="Oval 22"/>
          <p:cNvSpPr/>
          <p:nvPr/>
        </p:nvSpPr>
        <p:spPr>
          <a:xfrm>
            <a:off x="3933612" y="4606724"/>
            <a:ext cx="978061" cy="312517"/>
          </a:xfrm>
          <a:prstGeom prst="ellipse">
            <a:avLst/>
          </a:prstGeom>
          <a:noFill/>
          <a:ln w="19050">
            <a:solidFill>
              <a:srgbClr val="FF33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4" name="Oval 23"/>
          <p:cNvSpPr/>
          <p:nvPr/>
        </p:nvSpPr>
        <p:spPr>
          <a:xfrm>
            <a:off x="474562" y="4919241"/>
            <a:ext cx="671332" cy="370389"/>
          </a:xfrm>
          <a:prstGeom prst="ellipse">
            <a:avLst/>
          </a:prstGeom>
          <a:noFill/>
          <a:ln w="19050">
            <a:solidFill>
              <a:srgbClr val="FF33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6" name="Oval 25"/>
          <p:cNvSpPr/>
          <p:nvPr/>
        </p:nvSpPr>
        <p:spPr>
          <a:xfrm>
            <a:off x="474562" y="4294207"/>
            <a:ext cx="671332" cy="177103"/>
          </a:xfrm>
          <a:prstGeom prst="ellipse">
            <a:avLst/>
          </a:prstGeom>
          <a:noFill/>
          <a:ln w="19050">
            <a:solidFill>
              <a:srgbClr val="FF33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7" name="Rounded Rectangle 26"/>
          <p:cNvSpPr/>
          <p:nvPr/>
        </p:nvSpPr>
        <p:spPr>
          <a:xfrm>
            <a:off x="474562" y="3912243"/>
            <a:ext cx="1122744" cy="381964"/>
          </a:xfrm>
          <a:prstGeom prst="round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9" name="Rounded Rectangle 28"/>
          <p:cNvSpPr/>
          <p:nvPr/>
        </p:nvSpPr>
        <p:spPr>
          <a:xfrm>
            <a:off x="555585" y="1967696"/>
            <a:ext cx="590309" cy="208345"/>
          </a:xfrm>
          <a:prstGeom prst="roundRect">
            <a:avLst/>
          </a:prstGeom>
          <a:noFill/>
          <a:ln w="1905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36" name="Rounded Rectangle 35"/>
          <p:cNvSpPr/>
          <p:nvPr/>
        </p:nvSpPr>
        <p:spPr>
          <a:xfrm>
            <a:off x="555585" y="3252485"/>
            <a:ext cx="729205" cy="208345"/>
          </a:xfrm>
          <a:prstGeom prst="roundRect">
            <a:avLst/>
          </a:prstGeom>
          <a:noFill/>
          <a:ln w="1905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50594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633" y="1164281"/>
            <a:ext cx="65532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133912151 </a:t>
            </a:r>
            <a:r>
              <a:rPr lang="en-US" dirty="0" smtClean="0"/>
              <a:t>(CAP)</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4</a:t>
            </a:fld>
            <a:endParaRPr lang="en-US" dirty="0">
              <a:solidFill>
                <a:srgbClr val="000000"/>
              </a:solidFill>
            </a:endParaRPr>
          </a:p>
        </p:txBody>
      </p:sp>
      <p:sp>
        <p:nvSpPr>
          <p:cNvPr id="10" name="TextBox 9"/>
          <p:cNvSpPr txBox="1"/>
          <p:nvPr/>
        </p:nvSpPr>
        <p:spPr>
          <a:xfrm>
            <a:off x="1005855" y="5663499"/>
            <a:ext cx="6390368" cy="1169551"/>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[Competitiveness] (C) – Corrective actions fix the objective evidence and other problems found; address entire root cause and scope.</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Milestones address containment and owner’s verification; completed per milestone expectations.</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Verification per requirements.</a:t>
            </a:r>
          </a:p>
        </p:txBody>
      </p:sp>
      <p:sp>
        <p:nvSpPr>
          <p:cNvPr id="7" name="圆角矩形标注 4"/>
          <p:cNvSpPr/>
          <p:nvPr/>
        </p:nvSpPr>
        <p:spPr>
          <a:xfrm>
            <a:off x="7164728" y="0"/>
            <a:ext cx="1979271" cy="1721340"/>
          </a:xfrm>
          <a:prstGeom prst="wedgeRoundRectCallout">
            <a:avLst>
              <a:gd name="adj1" fmla="val -95189"/>
              <a:gd name="adj2" fmla="val 36868"/>
              <a:gd name="adj3" fmla="val 16667"/>
            </a:avLst>
          </a:prstGeom>
          <a:solidFill>
            <a:schemeClr val="accent2">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Containment action : 1) to repeat the test and ensure the result falls within the acceptable range; 2) to evaluate the impact.</a:t>
            </a:r>
            <a:endParaRPr lang="en-US" sz="1400" dirty="0">
              <a:solidFill>
                <a:prstClr val="white"/>
              </a:solidFill>
              <a:ea typeface="Times New Roman"/>
              <a:cs typeface="Times New Roman"/>
            </a:endParaRPr>
          </a:p>
        </p:txBody>
      </p:sp>
      <p:sp>
        <p:nvSpPr>
          <p:cNvPr id="8" name="圆角矩形标注 4"/>
          <p:cNvSpPr/>
          <p:nvPr/>
        </p:nvSpPr>
        <p:spPr>
          <a:xfrm>
            <a:off x="7396223" y="1805650"/>
            <a:ext cx="1632030" cy="2893671"/>
          </a:xfrm>
          <a:prstGeom prst="wedgeRoundRectCallout">
            <a:avLst>
              <a:gd name="adj1" fmla="val -75842"/>
              <a:gd name="adj2" fmla="val -11389"/>
              <a:gd name="adj3" fmla="val 16667"/>
            </a:avLst>
          </a:prstGeom>
          <a:solidFill>
            <a:schemeClr val="accent4">
              <a:lumMod val="60000"/>
              <a:lumOff val="40000"/>
            </a:schemeClr>
          </a:solidFill>
          <a:ln>
            <a:solidFill>
              <a:schemeClr val="accent5">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srgbClr val="0000FF"/>
                </a:solidFill>
                <a:ea typeface="Times New Roman"/>
                <a:cs typeface="Times New Roman"/>
              </a:rPr>
              <a:t>CAP :</a:t>
            </a:r>
          </a:p>
          <a:p>
            <a:pPr>
              <a:spcBef>
                <a:spcPts val="0"/>
              </a:spcBef>
              <a:spcAft>
                <a:spcPts val="0"/>
              </a:spcAft>
            </a:pPr>
            <a:r>
              <a:rPr lang="en-US" sz="1400" dirty="0" smtClean="0">
                <a:solidFill>
                  <a:srgbClr val="0000FF"/>
                </a:solidFill>
                <a:ea typeface="Times New Roman"/>
                <a:cs typeface="Times New Roman"/>
              </a:rPr>
              <a:t>Address entire root cause and items identified in the analysis.  E.g.</a:t>
            </a:r>
          </a:p>
          <a:p>
            <a:pPr marL="115888" indent="-115888">
              <a:spcBef>
                <a:spcPts val="0"/>
              </a:spcBef>
              <a:spcAft>
                <a:spcPts val="0"/>
              </a:spcAft>
              <a:buFont typeface="Arial" panose="020B0604020202020204" pitchFamily="34" charset="0"/>
              <a:buChar char="•"/>
            </a:pPr>
            <a:r>
              <a:rPr lang="en-US" sz="1400" dirty="0" smtClean="0">
                <a:solidFill>
                  <a:srgbClr val="0000FF"/>
                </a:solidFill>
                <a:ea typeface="Times New Roman"/>
                <a:cs typeface="Times New Roman"/>
              </a:rPr>
              <a:t>Remind staff to repeat 10 times for Plug Discharge Test</a:t>
            </a:r>
          </a:p>
          <a:p>
            <a:pPr marL="115888" indent="-115888">
              <a:spcBef>
                <a:spcPts val="0"/>
              </a:spcBef>
              <a:spcAft>
                <a:spcPts val="0"/>
              </a:spcAft>
              <a:buFont typeface="Arial" panose="020B0604020202020204" pitchFamily="34" charset="0"/>
              <a:buChar char="•"/>
            </a:pPr>
            <a:r>
              <a:rPr lang="en-US" sz="1400" dirty="0" smtClean="0">
                <a:solidFill>
                  <a:srgbClr val="0000FF"/>
                </a:solidFill>
                <a:ea typeface="Times New Roman"/>
                <a:cs typeface="Times New Roman"/>
              </a:rPr>
              <a:t>Label the measuring equipment.</a:t>
            </a:r>
          </a:p>
        </p:txBody>
      </p:sp>
      <p:sp>
        <p:nvSpPr>
          <p:cNvPr id="2" name="Oval Callout 1"/>
          <p:cNvSpPr/>
          <p:nvPr/>
        </p:nvSpPr>
        <p:spPr>
          <a:xfrm>
            <a:off x="5139159" y="4374206"/>
            <a:ext cx="2349661" cy="1289293"/>
          </a:xfrm>
          <a:prstGeom prst="wedgeEllipseCallout">
            <a:avLst>
              <a:gd name="adj1" fmla="val -53617"/>
              <a:gd name="adj2" fmla="val -46480"/>
            </a:avLst>
          </a:prstGeom>
          <a:solidFill>
            <a:schemeClr val="accent1"/>
          </a:solidFill>
          <a:ln w="38100">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cs typeface="Arial" pitchFamily="34" charset="0"/>
              </a:rPr>
              <a:t>Verification : New records (DS) were reviewed to ensure CAP is effective</a:t>
            </a:r>
          </a:p>
        </p:txBody>
      </p:sp>
      <p:sp>
        <p:nvSpPr>
          <p:cNvPr id="12" name="Rectangular Callout 11"/>
          <p:cNvSpPr/>
          <p:nvPr/>
        </p:nvSpPr>
        <p:spPr>
          <a:xfrm>
            <a:off x="1202624" y="4699322"/>
            <a:ext cx="1656323" cy="644703"/>
          </a:xfrm>
          <a:prstGeom prst="wedgeRectCallout">
            <a:avLst>
              <a:gd name="adj1" fmla="val -12052"/>
              <a:gd name="adj2" fmla="val -97794"/>
            </a:avLst>
          </a:prstGeom>
          <a:solidFill>
            <a:srgbClr val="CC99FF"/>
          </a:solid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cs typeface="Arial" pitchFamily="34" charset="0"/>
              </a:rPr>
              <a:t>Milestones were set up accordingly</a:t>
            </a:r>
          </a:p>
        </p:txBody>
      </p:sp>
      <p:sp>
        <p:nvSpPr>
          <p:cNvPr id="13" name="Rectangle 12"/>
          <p:cNvSpPr/>
          <p:nvPr/>
        </p:nvSpPr>
        <p:spPr>
          <a:xfrm>
            <a:off x="472633" y="1423686"/>
            <a:ext cx="6553200" cy="2950520"/>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sp>
        <p:nvSpPr>
          <p:cNvPr id="3" name="Rectangle 2"/>
          <p:cNvSpPr/>
          <p:nvPr/>
        </p:nvSpPr>
        <p:spPr>
          <a:xfrm>
            <a:off x="496568" y="3912243"/>
            <a:ext cx="706056" cy="173620"/>
          </a:xfrm>
          <a:prstGeom prst="rect">
            <a:avLst/>
          </a:prstGeom>
          <a:noFill/>
          <a:ln w="19050">
            <a:solidFill>
              <a:srgbClr val="C1003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4" name="Rectangle 3"/>
          <p:cNvSpPr/>
          <p:nvPr/>
        </p:nvSpPr>
        <p:spPr>
          <a:xfrm>
            <a:off x="496567" y="2592729"/>
            <a:ext cx="1077589" cy="176514"/>
          </a:xfrm>
          <a:prstGeom prst="rect">
            <a:avLst/>
          </a:prstGeom>
          <a:noFill/>
          <a:ln w="19050">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5" name="Rectangle 4"/>
          <p:cNvSpPr/>
          <p:nvPr/>
        </p:nvSpPr>
        <p:spPr>
          <a:xfrm>
            <a:off x="496568" y="1423686"/>
            <a:ext cx="1216485" cy="138896"/>
          </a:xfrm>
          <a:prstGeom prst="rect">
            <a:avLst/>
          </a:prstGeom>
          <a:noFill/>
          <a:ln w="19050">
            <a:solidFill>
              <a:srgbClr val="9933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361933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3" y="890588"/>
            <a:ext cx="7458075"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133912151 </a:t>
            </a:r>
            <a:r>
              <a:rPr lang="en-US" dirty="0" smtClean="0"/>
              <a:t>(Milestone 1 - Containment)</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5</a:t>
            </a:fld>
            <a:endParaRPr lang="en-US" dirty="0">
              <a:solidFill>
                <a:srgbClr val="000000"/>
              </a:solidFill>
            </a:endParaRPr>
          </a:p>
        </p:txBody>
      </p:sp>
      <p:sp>
        <p:nvSpPr>
          <p:cNvPr id="9" name="TextBox 8"/>
          <p:cNvSpPr txBox="1"/>
          <p:nvPr/>
        </p:nvSpPr>
        <p:spPr>
          <a:xfrm>
            <a:off x="1163229" y="6180435"/>
            <a:ext cx="6580207"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[Competitiveness] (C) –  Milestone addressed containment and completed per milestone expectation.</a:t>
            </a:r>
          </a:p>
        </p:txBody>
      </p:sp>
      <p:sp>
        <p:nvSpPr>
          <p:cNvPr id="8" name="圆角矩形标注 4"/>
          <p:cNvSpPr/>
          <p:nvPr/>
        </p:nvSpPr>
        <p:spPr>
          <a:xfrm>
            <a:off x="6927447" y="1413209"/>
            <a:ext cx="1848011" cy="1045311"/>
          </a:xfrm>
          <a:prstGeom prst="wedgeRoundRectCallout">
            <a:avLst>
              <a:gd name="adj1" fmla="val -109628"/>
              <a:gd name="adj2" fmla="val 42921"/>
              <a:gd name="adj3" fmla="val 16667"/>
            </a:avLst>
          </a:prstGeom>
          <a:solidFill>
            <a:schemeClr val="tx2">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Containment action – to get the correct result by repeating the test 10 times.</a:t>
            </a:r>
            <a:endParaRPr lang="en-US" sz="1400" dirty="0">
              <a:solidFill>
                <a:prstClr val="white"/>
              </a:solidFill>
              <a:ea typeface="Times New Roman"/>
              <a:cs typeface="Times New Roman"/>
            </a:endParaRPr>
          </a:p>
        </p:txBody>
      </p:sp>
      <p:sp>
        <p:nvSpPr>
          <p:cNvPr id="6" name="圆角矩形标注 4"/>
          <p:cNvSpPr/>
          <p:nvPr/>
        </p:nvSpPr>
        <p:spPr>
          <a:xfrm>
            <a:off x="7133943" y="4984886"/>
            <a:ext cx="1823013" cy="678936"/>
          </a:xfrm>
          <a:prstGeom prst="wedgeRoundRectCallout">
            <a:avLst>
              <a:gd name="adj1" fmla="val -94844"/>
              <a:gd name="adj2" fmla="val -85169"/>
              <a:gd name="adj3" fmla="val 16667"/>
            </a:avLst>
          </a:prstGeom>
          <a:solidFill>
            <a:srgbClr val="0000FF"/>
          </a:solidFill>
          <a:ln>
            <a:solidFill>
              <a:schemeClr val="accent6">
                <a:lumMod val="20000"/>
                <a:lumOff val="8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prstClr val="white"/>
                </a:solidFill>
                <a:ea typeface="Times New Roman"/>
                <a:cs typeface="Times New Roman"/>
              </a:rPr>
              <a:t>Repeat 10 times the test.  Evidence was attached.</a:t>
            </a:r>
            <a:endParaRPr lang="en-US" sz="1400" dirty="0">
              <a:solidFill>
                <a:prstClr val="white"/>
              </a:solidFill>
              <a:ea typeface="Times New Roman"/>
              <a:cs typeface="Times New Roman"/>
            </a:endParaRPr>
          </a:p>
        </p:txBody>
      </p:sp>
    </p:spTree>
    <p:extLst>
      <p:ext uri="{BB962C8B-B14F-4D97-AF65-F5344CB8AC3E}">
        <p14:creationId xmlns:p14="http://schemas.microsoft.com/office/powerpoint/2010/main" val="248007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795338"/>
            <a:ext cx="73533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133912151 </a:t>
            </a:r>
            <a:r>
              <a:rPr lang="en-US" dirty="0" smtClean="0"/>
              <a:t>(Milestone 2)</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6</a:t>
            </a:fld>
            <a:endParaRPr lang="en-US" dirty="0">
              <a:solidFill>
                <a:srgbClr val="000000"/>
              </a:solidFill>
            </a:endParaRPr>
          </a:p>
        </p:txBody>
      </p:sp>
      <p:sp>
        <p:nvSpPr>
          <p:cNvPr id="7" name="TextBox 6"/>
          <p:cNvSpPr txBox="1"/>
          <p:nvPr/>
        </p:nvSpPr>
        <p:spPr>
          <a:xfrm>
            <a:off x="1133174" y="5910064"/>
            <a:ext cx="7115475" cy="98488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 Referenced communications are attached as needed.</a:t>
            </a:r>
          </a:p>
          <a:p>
            <a:pPr marL="171450" indent="-171450">
              <a:spcBef>
                <a:spcPts val="600"/>
              </a:spcBef>
              <a:buFont typeface="Wingdings" pitchFamily="2" charset="2"/>
              <a:buChar char="§"/>
              <a:tabLst>
                <a:tab pos="57150" algn="l"/>
              </a:tabLst>
            </a:pPr>
            <a:r>
              <a:rPr lang="en-US" sz="1200" b="1" dirty="0" smtClean="0">
                <a:solidFill>
                  <a:srgbClr val="0000FF"/>
                </a:solidFill>
              </a:rPr>
              <a:t>[Collaboration] (C L) – CAR Champion made the note to keep the readers understand why he didn’t require the acknowledgement of understanding of the email reminder</a:t>
            </a:r>
          </a:p>
          <a:p>
            <a:pPr marL="171450" indent="-171450">
              <a:spcBef>
                <a:spcPts val="600"/>
              </a:spcBef>
              <a:buFont typeface="Wingdings" pitchFamily="2" charset="2"/>
              <a:buChar char="§"/>
              <a:tabLst>
                <a:tab pos="57150" algn="l"/>
              </a:tabLst>
            </a:pPr>
            <a:r>
              <a:rPr lang="en-US" sz="1200" b="1" dirty="0" smtClean="0">
                <a:solidFill>
                  <a:srgbClr val="0000FF"/>
                </a:solidFill>
              </a:rPr>
              <a:t>[</a:t>
            </a:r>
            <a:r>
              <a:rPr lang="en-US" sz="1200" b="1" dirty="0">
                <a:solidFill>
                  <a:srgbClr val="0000FF"/>
                </a:solidFill>
              </a:rPr>
              <a:t>Competitiveness] (C) – </a:t>
            </a:r>
            <a:r>
              <a:rPr lang="en-US" sz="1200" b="1" dirty="0" smtClean="0">
                <a:solidFill>
                  <a:srgbClr val="0000FF"/>
                </a:solidFill>
              </a:rPr>
              <a:t>Milestones completed per milestone expectation.</a:t>
            </a:r>
          </a:p>
        </p:txBody>
      </p:sp>
      <p:sp>
        <p:nvSpPr>
          <p:cNvPr id="5" name="圆角矩形标注 4"/>
          <p:cNvSpPr/>
          <p:nvPr/>
        </p:nvSpPr>
        <p:spPr>
          <a:xfrm>
            <a:off x="7691376" y="4190035"/>
            <a:ext cx="1452624" cy="972274"/>
          </a:xfrm>
          <a:prstGeom prst="wedgeRoundRectCallout">
            <a:avLst>
              <a:gd name="adj1" fmla="val -51660"/>
              <a:gd name="adj2" fmla="val -68830"/>
              <a:gd name="adj3" fmla="val 16667"/>
            </a:avLst>
          </a:prstGeom>
          <a:solidFill>
            <a:srgbClr val="7030A0"/>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Milestone to remind staff and take precautions.</a:t>
            </a:r>
            <a:endParaRPr lang="en-US" sz="1400" dirty="0">
              <a:solidFill>
                <a:prstClr val="white"/>
              </a:solidFill>
              <a:ea typeface="Times New Roman"/>
              <a:cs typeface="Times New Roman"/>
            </a:endParaRPr>
          </a:p>
          <a:p>
            <a:pPr>
              <a:spcBef>
                <a:spcPts val="0"/>
              </a:spcBef>
              <a:spcAft>
                <a:spcPts val="0"/>
              </a:spcAft>
            </a:pPr>
            <a:endParaRPr lang="en-US" sz="1400" dirty="0">
              <a:solidFill>
                <a:prstClr val="white"/>
              </a:solidFill>
              <a:ea typeface="Times New Roman"/>
              <a:cs typeface="Times New Roman"/>
            </a:endParaRPr>
          </a:p>
        </p:txBody>
      </p:sp>
      <p:sp>
        <p:nvSpPr>
          <p:cNvPr id="2" name="Rectangle 1"/>
          <p:cNvSpPr/>
          <p:nvPr/>
        </p:nvSpPr>
        <p:spPr>
          <a:xfrm>
            <a:off x="2696901" y="5521124"/>
            <a:ext cx="4994475" cy="388940"/>
          </a:xfrm>
          <a:prstGeom prst="rect">
            <a:avLst/>
          </a:prstGeom>
          <a:noFill/>
          <a:ln w="28575">
            <a:solidFill>
              <a:srgbClr val="00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cxnSp>
        <p:nvCxnSpPr>
          <p:cNvPr id="4" name="Straight Connector 3"/>
          <p:cNvCxnSpPr/>
          <p:nvPr/>
        </p:nvCxnSpPr>
        <p:spPr>
          <a:xfrm>
            <a:off x="7691376" y="5715594"/>
            <a:ext cx="726312" cy="0"/>
          </a:xfrm>
          <a:prstGeom prst="line">
            <a:avLst/>
          </a:prstGeom>
          <a:ln>
            <a:solidFill>
              <a:srgbClr val="00FF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417688" y="5715594"/>
            <a:ext cx="0" cy="802659"/>
          </a:xfrm>
          <a:prstGeom prst="line">
            <a:avLst/>
          </a:prstGeom>
          <a:ln>
            <a:solidFill>
              <a:srgbClr val="00FF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7176304" y="6518253"/>
            <a:ext cx="1241384" cy="0"/>
          </a:xfrm>
          <a:prstGeom prst="straightConnector1">
            <a:avLst/>
          </a:prstGeom>
          <a:ln>
            <a:solidFill>
              <a:srgbClr val="00FF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810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25" y="981075"/>
            <a:ext cx="7305675"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133912151 </a:t>
            </a:r>
            <a:r>
              <a:rPr lang="en-US" dirty="0" smtClean="0"/>
              <a:t>(Milestone 3 - Verification)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7</a:t>
            </a:fld>
            <a:endParaRPr lang="en-US" dirty="0">
              <a:solidFill>
                <a:srgbClr val="000000"/>
              </a:solidFill>
            </a:endParaRPr>
          </a:p>
        </p:txBody>
      </p:sp>
      <p:sp>
        <p:nvSpPr>
          <p:cNvPr id="6" name="TextBox 5"/>
          <p:cNvSpPr txBox="1"/>
          <p:nvPr/>
        </p:nvSpPr>
        <p:spPr>
          <a:xfrm>
            <a:off x="980111" y="6276975"/>
            <a:ext cx="6354502"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[Integrity] (P T) – Facilitates to find the correct project for verification and acts on CARs within required timeframe.</a:t>
            </a:r>
          </a:p>
        </p:txBody>
      </p:sp>
      <p:sp>
        <p:nvSpPr>
          <p:cNvPr id="5" name="圆角矩形标注 4"/>
          <p:cNvSpPr/>
          <p:nvPr/>
        </p:nvSpPr>
        <p:spPr>
          <a:xfrm>
            <a:off x="7247804" y="2640695"/>
            <a:ext cx="1803599" cy="2290120"/>
          </a:xfrm>
          <a:prstGeom prst="wedgeRoundRectCallout">
            <a:avLst>
              <a:gd name="adj1" fmla="val -65795"/>
              <a:gd name="adj2" fmla="val 35"/>
              <a:gd name="adj3" fmla="val 16667"/>
            </a:avLst>
          </a:prstGeom>
          <a:solidFill>
            <a:srgbClr val="CC99FF"/>
          </a:solidFill>
          <a:ln>
            <a:solidFill>
              <a:srgbClr val="9999FF"/>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srgbClr val="000000"/>
                </a:solidFill>
                <a:ea typeface="Times New Roman"/>
                <a:cs typeface="Times New Roman"/>
              </a:rPr>
              <a:t>Checked a total of 72 projects, no projects were found to include the test for verification.  Thus created one more milestone to allow more time to do the verification.</a:t>
            </a:r>
            <a:endParaRPr lang="en-US" sz="2000" dirty="0">
              <a:solidFill>
                <a:srgbClr val="000000"/>
              </a:solidFill>
              <a:ea typeface="Times New Roman"/>
              <a:cs typeface="Times New Roman"/>
            </a:endParaRPr>
          </a:p>
        </p:txBody>
      </p:sp>
      <p:cxnSp>
        <p:nvCxnSpPr>
          <p:cNvPr id="4" name="Straight Connector 3"/>
          <p:cNvCxnSpPr/>
          <p:nvPr/>
        </p:nvCxnSpPr>
        <p:spPr>
          <a:xfrm>
            <a:off x="2517492" y="3693047"/>
            <a:ext cx="10012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517492" y="4213185"/>
            <a:ext cx="2934184" cy="115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018098" y="4479403"/>
            <a:ext cx="394986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49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80" y="682906"/>
            <a:ext cx="745807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0"/>
            <a:ext cx="8229600" cy="489291"/>
          </a:xfrm>
        </p:spPr>
        <p:txBody>
          <a:bodyPr/>
          <a:lstStyle/>
          <a:p>
            <a:pPr marL="514350" indent="-514350" eaLnBrk="1" hangingPunct="1"/>
            <a:r>
              <a:rPr lang="en-US" dirty="0"/>
              <a:t>CAR# 133912151 </a:t>
            </a:r>
            <a:r>
              <a:rPr lang="en-US" dirty="0" smtClean="0"/>
              <a:t>(Milestone 4 - Verification)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8</a:t>
            </a:fld>
            <a:endParaRPr lang="en-US" dirty="0">
              <a:solidFill>
                <a:srgbClr val="000000"/>
              </a:solidFill>
            </a:endParaRPr>
          </a:p>
        </p:txBody>
      </p:sp>
      <p:sp>
        <p:nvSpPr>
          <p:cNvPr id="7" name="圆角矩形标注 4"/>
          <p:cNvSpPr/>
          <p:nvPr/>
        </p:nvSpPr>
        <p:spPr>
          <a:xfrm>
            <a:off x="7477246" y="3206247"/>
            <a:ext cx="1481559" cy="1574098"/>
          </a:xfrm>
          <a:prstGeom prst="wedgeRoundRectCallout">
            <a:avLst>
              <a:gd name="adj1" fmla="val -91071"/>
              <a:gd name="adj2" fmla="val -6761"/>
              <a:gd name="adj3" fmla="val 16667"/>
            </a:avLst>
          </a:prstGeom>
          <a:solidFill>
            <a:srgbClr val="00FF00"/>
          </a:solidFill>
          <a:ln>
            <a:solidFill>
              <a:schemeClr val="accent6">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srgbClr val="0000FF"/>
                </a:solidFill>
                <a:ea typeface="Times New Roman"/>
                <a:cs typeface="Times New Roman"/>
              </a:rPr>
              <a:t>Examined 4 projects to ensure that implemented corrective actions were effective.</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046" y="5290273"/>
            <a:ext cx="69342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044" y="5195470"/>
            <a:ext cx="6910087"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48083" y="6180892"/>
            <a:ext cx="7257425" cy="677108"/>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100" b="1" dirty="0" smtClean="0">
                <a:solidFill>
                  <a:srgbClr val="0000FF"/>
                </a:solidFill>
              </a:rPr>
              <a:t>[Competitiveness] (C P) – Milestone was completed per milestone expectation.  The CAR Assistant could perform verification per requirements.</a:t>
            </a:r>
          </a:p>
          <a:p>
            <a:pPr marL="171450" indent="-171450">
              <a:spcBef>
                <a:spcPts val="600"/>
              </a:spcBef>
              <a:buFont typeface="Wingdings" pitchFamily="2" charset="2"/>
              <a:buChar char="§"/>
              <a:tabLst>
                <a:tab pos="57150" algn="l"/>
              </a:tabLst>
            </a:pPr>
            <a:r>
              <a:rPr lang="en-US" sz="1100" b="1" dirty="0">
                <a:solidFill>
                  <a:srgbClr val="0000FF"/>
                </a:solidFill>
              </a:rPr>
              <a:t>[Integrity] (T) –  Acts on CARs within required timeframe.  No extension is required</a:t>
            </a:r>
            <a:r>
              <a:rPr lang="en-US" sz="1100" b="1" dirty="0" smtClean="0">
                <a:solidFill>
                  <a:srgbClr val="0000FF"/>
                </a:solidFill>
              </a:rPr>
              <a:t>.</a:t>
            </a:r>
          </a:p>
        </p:txBody>
      </p:sp>
      <p:sp>
        <p:nvSpPr>
          <p:cNvPr id="2" name="Rectangle 1"/>
          <p:cNvSpPr/>
          <p:nvPr/>
        </p:nvSpPr>
        <p:spPr>
          <a:xfrm>
            <a:off x="4276795" y="5857458"/>
            <a:ext cx="1603144" cy="323434"/>
          </a:xfrm>
          <a:prstGeom prst="rect">
            <a:avLst/>
          </a:prstGeom>
          <a:noFill/>
          <a:ln w="38100">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cxnSp>
        <p:nvCxnSpPr>
          <p:cNvPr id="14" name="Straight Connector 13"/>
          <p:cNvCxnSpPr/>
          <p:nvPr/>
        </p:nvCxnSpPr>
        <p:spPr>
          <a:xfrm>
            <a:off x="5879939" y="6019175"/>
            <a:ext cx="2165511" cy="0"/>
          </a:xfrm>
          <a:prstGeom prst="line">
            <a:avLst/>
          </a:prstGeom>
          <a:ln w="38100">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8045450" y="6019175"/>
            <a:ext cx="0" cy="705716"/>
          </a:xfrm>
          <a:prstGeom prst="line">
            <a:avLst/>
          </a:prstGeom>
          <a:ln w="38100">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6528122" y="6724891"/>
            <a:ext cx="1517328" cy="0"/>
          </a:xfrm>
          <a:prstGeom prst="straightConnector1">
            <a:avLst/>
          </a:prstGeom>
          <a:ln w="38100">
            <a:solidFill>
              <a:srgbClr val="00B0F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314937" y="4780345"/>
            <a:ext cx="914400"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圆角矩形标注 4"/>
          <p:cNvSpPr/>
          <p:nvPr/>
        </p:nvSpPr>
        <p:spPr>
          <a:xfrm>
            <a:off x="5787342" y="495138"/>
            <a:ext cx="2725838" cy="1574098"/>
          </a:xfrm>
          <a:prstGeom prst="wedgeRoundRectCallout">
            <a:avLst>
              <a:gd name="adj1" fmla="val -127013"/>
              <a:gd name="adj2" fmla="val 31966"/>
              <a:gd name="adj3" fmla="val 16667"/>
            </a:avLst>
          </a:prstGeom>
          <a:solidFill>
            <a:srgbClr val="CC99FF"/>
          </a:solidFill>
          <a:ln>
            <a:solidFill>
              <a:schemeClr val="accent6">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srgbClr val="0000FF"/>
                </a:solidFill>
                <a:ea typeface="Times New Roman"/>
                <a:cs typeface="Times New Roman"/>
              </a:rPr>
              <a:t>Note: Please avoid creating new milestones for “additional time”.  This must be handled via an extension request.  We do not want extensions granted that bypass the process.  Thanks.  C Allison</a:t>
            </a:r>
            <a:endParaRPr lang="en-US" sz="1400" dirty="0">
              <a:solidFill>
                <a:srgbClr val="0000FF"/>
              </a:solidFill>
              <a:ea typeface="Times New Roman"/>
              <a:cs typeface="Times New Roman"/>
            </a:endParaRPr>
          </a:p>
        </p:txBody>
      </p:sp>
    </p:spTree>
    <p:extLst>
      <p:ext uri="{BB962C8B-B14F-4D97-AF65-F5344CB8AC3E}">
        <p14:creationId xmlns:p14="http://schemas.microsoft.com/office/powerpoint/2010/main" val="244272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862013"/>
            <a:ext cx="693420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0"/>
            <a:ext cx="8229600" cy="489291"/>
          </a:xfrm>
        </p:spPr>
        <p:txBody>
          <a:bodyPr/>
          <a:lstStyle/>
          <a:p>
            <a:pPr marL="514350" indent="-514350" eaLnBrk="1" hangingPunct="1"/>
            <a:r>
              <a:rPr lang="en-US" dirty="0"/>
              <a:t>CAR# 133912151 </a:t>
            </a:r>
            <a:r>
              <a:rPr lang="en-US" dirty="0" smtClean="0"/>
              <a:t>(Milestone 4 - Verification)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9</a:t>
            </a:fld>
            <a:endParaRPr lang="en-US" dirty="0">
              <a:solidFill>
                <a:srgbClr val="000000"/>
              </a:solidFill>
            </a:endParaRPr>
          </a:p>
        </p:txBody>
      </p:sp>
      <p:sp>
        <p:nvSpPr>
          <p:cNvPr id="7" name="圆角矩形标注 4"/>
          <p:cNvSpPr/>
          <p:nvPr/>
        </p:nvSpPr>
        <p:spPr>
          <a:xfrm>
            <a:off x="6683027" y="2134589"/>
            <a:ext cx="1481559" cy="1282536"/>
          </a:xfrm>
          <a:prstGeom prst="wedgeRoundRectCallout">
            <a:avLst>
              <a:gd name="adj1" fmla="val -192066"/>
              <a:gd name="adj2" fmla="val 42724"/>
              <a:gd name="adj3" fmla="val 16667"/>
            </a:avLst>
          </a:prstGeom>
          <a:solidFill>
            <a:schemeClr val="accent6">
              <a:lumMod val="40000"/>
              <a:lumOff val="60000"/>
            </a:schemeClr>
          </a:solidFill>
          <a:ln>
            <a:solidFill>
              <a:srgbClr val="7030A0"/>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smtClean="0">
                <a:solidFill>
                  <a:srgbClr val="0000FF"/>
                </a:solidFill>
                <a:ea typeface="Times New Roman"/>
                <a:cs typeface="Times New Roman"/>
              </a:rPr>
              <a:t>CAR Effectiveness Indicator was clearly documented.</a:t>
            </a:r>
            <a:endParaRPr lang="en-US" sz="1400" dirty="0">
              <a:solidFill>
                <a:srgbClr val="0000FF"/>
              </a:solidFill>
              <a:ea typeface="Times New Roman"/>
              <a:cs typeface="Times New Roman"/>
            </a:endParaRPr>
          </a:p>
        </p:txBody>
      </p:sp>
      <p:sp>
        <p:nvSpPr>
          <p:cNvPr id="8" name="TextBox 7"/>
          <p:cNvSpPr txBox="1"/>
          <p:nvPr/>
        </p:nvSpPr>
        <p:spPr>
          <a:xfrm>
            <a:off x="1104900" y="5995988"/>
            <a:ext cx="7257425" cy="677108"/>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lvl="0" indent="-171450">
              <a:spcBef>
                <a:spcPts val="600"/>
              </a:spcBef>
              <a:buFont typeface="Wingdings" pitchFamily="2" charset="2"/>
              <a:buChar char="§"/>
              <a:tabLst>
                <a:tab pos="57150" algn="l"/>
              </a:tabLst>
            </a:pPr>
            <a:r>
              <a:rPr lang="en-US" sz="1100" b="1" dirty="0">
                <a:solidFill>
                  <a:srgbClr val="0000FF"/>
                </a:solidFill>
              </a:rPr>
              <a:t>[Integrity] (T) –  Acts on CARs within required timeframe, no overdue.  </a:t>
            </a:r>
            <a:endParaRPr lang="en-US" sz="1100" b="1" dirty="0" smtClean="0">
              <a:solidFill>
                <a:srgbClr val="0000FF"/>
              </a:solidFill>
            </a:endParaRPr>
          </a:p>
          <a:p>
            <a:pPr marL="171450" indent="-171450">
              <a:spcBef>
                <a:spcPts val="600"/>
              </a:spcBef>
              <a:buFont typeface="Wingdings" pitchFamily="2" charset="2"/>
              <a:buChar char="§"/>
              <a:tabLst>
                <a:tab pos="57150" algn="l"/>
              </a:tabLst>
            </a:pPr>
            <a:r>
              <a:rPr lang="en-US" sz="1100" b="1" dirty="0" smtClean="0">
                <a:solidFill>
                  <a:srgbClr val="0000FF"/>
                </a:solidFill>
              </a:rPr>
              <a:t>Competitiveness] (P) – The CAR Champion performed verification per requirements.  Verification was completed.</a:t>
            </a:r>
          </a:p>
        </p:txBody>
      </p:sp>
      <p:sp>
        <p:nvSpPr>
          <p:cNvPr id="2" name="Rectangle 1"/>
          <p:cNvSpPr/>
          <p:nvPr/>
        </p:nvSpPr>
        <p:spPr>
          <a:xfrm>
            <a:off x="5593278" y="1258784"/>
            <a:ext cx="1830529" cy="682739"/>
          </a:xfrm>
          <a:prstGeom prst="rect">
            <a:avLst/>
          </a:prstGeom>
          <a:noFill/>
          <a:ln w="38100">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prstClr val="white"/>
              </a:solidFill>
              <a:cs typeface="Arial" pitchFamily="34" charset="0"/>
            </a:endParaRPr>
          </a:p>
        </p:txBody>
      </p:sp>
      <p:cxnSp>
        <p:nvCxnSpPr>
          <p:cNvPr id="14" name="Straight Connector 13"/>
          <p:cNvCxnSpPr/>
          <p:nvPr/>
        </p:nvCxnSpPr>
        <p:spPr>
          <a:xfrm>
            <a:off x="7417794" y="1496291"/>
            <a:ext cx="1393697" cy="0"/>
          </a:xfrm>
          <a:prstGeom prst="line">
            <a:avLst/>
          </a:prstGeom>
          <a:ln w="38100">
            <a:solidFill>
              <a:schemeClr val="accent4">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8811491" y="1484416"/>
            <a:ext cx="0" cy="4638180"/>
          </a:xfrm>
          <a:prstGeom prst="line">
            <a:avLst/>
          </a:prstGeom>
          <a:ln w="38100">
            <a:solidFill>
              <a:schemeClr val="accent4">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6120077" y="6122596"/>
            <a:ext cx="2691414" cy="0"/>
          </a:xfrm>
          <a:prstGeom prst="straightConnector1">
            <a:avLst/>
          </a:prstGeom>
          <a:ln w="38100">
            <a:solidFill>
              <a:schemeClr val="accent4">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3" name="Rounded Rectangular Callout 2"/>
          <p:cNvSpPr/>
          <p:nvPr/>
        </p:nvSpPr>
        <p:spPr>
          <a:xfrm>
            <a:off x="6772989" y="3526973"/>
            <a:ext cx="1848797" cy="2469015"/>
          </a:xfrm>
          <a:prstGeom prst="wedgeRoundRectCallout">
            <a:avLst>
              <a:gd name="adj1" fmla="val -95271"/>
              <a:gd name="adj2" fmla="val 1161"/>
              <a:gd name="adj3" fmla="val 16667"/>
            </a:avLst>
          </a:prstGeom>
          <a:solidFill>
            <a:schemeClr val="accent1"/>
          </a:solidFill>
          <a:ln w="3810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latin typeface="Arial" pitchFamily="34" charset="0"/>
                <a:cs typeface="Arial" pitchFamily="34" charset="0"/>
              </a:rPr>
              <a:t>One new project was further examined within 6 months for verification of CAR effectiveness after several months’ implementation.  Verification and acceptance evidence was clearly recorded.</a:t>
            </a:r>
          </a:p>
        </p:txBody>
      </p:sp>
      <p:sp>
        <p:nvSpPr>
          <p:cNvPr id="23" name="Rectangle 22"/>
          <p:cNvSpPr/>
          <p:nvPr/>
        </p:nvSpPr>
        <p:spPr>
          <a:xfrm>
            <a:off x="1365662" y="3099460"/>
            <a:ext cx="1033154" cy="427513"/>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24" name="Rounded Rectangle 23"/>
          <p:cNvSpPr/>
          <p:nvPr/>
        </p:nvSpPr>
        <p:spPr>
          <a:xfrm>
            <a:off x="1365662" y="4156364"/>
            <a:ext cx="1199408" cy="201880"/>
          </a:xfrm>
          <a:prstGeom prst="roundRect">
            <a:avLst/>
          </a:prstGeom>
          <a:noFill/>
          <a:ln w="3810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174768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4464</TotalTime>
  <Words>1370</Words>
  <Application>Microsoft Office PowerPoint</Application>
  <PresentationFormat>On-screen Show (4:3)</PresentationFormat>
  <Paragraphs>190</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ULTemplate</vt:lpstr>
      <vt:lpstr>CAR Calibration Meeting CAR Review</vt:lpstr>
      <vt:lpstr>CAR# 133912151</vt:lpstr>
      <vt:lpstr>CAR# 133912151</vt:lpstr>
      <vt:lpstr>CAR# 133912151 (CAP)</vt:lpstr>
      <vt:lpstr>CAR# 133912151 (Milestone 1 - Containment)</vt:lpstr>
      <vt:lpstr>CAR# 133912151 (Milestone 2)</vt:lpstr>
      <vt:lpstr>CAR# 133912151 (Milestone 3 - Verification)</vt:lpstr>
      <vt:lpstr>CAR# 133912151 (Milestone 4 - Verification)</vt:lpstr>
      <vt:lpstr>CAR# 133912151 (Milestone 4 - Verification)</vt:lpstr>
      <vt:lpstr>CAR# 133912151 (CAR Admin Review)</vt:lpstr>
      <vt:lpstr>CAR# 133912151</vt:lpstr>
      <vt:lpstr>CAR# 133912151 (Overall Comment)</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Allison, Cheryl</cp:lastModifiedBy>
  <cp:revision>260</cp:revision>
  <cp:lastPrinted>2014-04-29T02:50:26Z</cp:lastPrinted>
  <dcterms:created xsi:type="dcterms:W3CDTF">2010-12-21T03:48:07Z</dcterms:created>
  <dcterms:modified xsi:type="dcterms:W3CDTF">2014-06-03T15:58:14Z</dcterms:modified>
</cp:coreProperties>
</file>