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315" r:id="rId3"/>
    <p:sldId id="330" r:id="rId4"/>
    <p:sldId id="317" r:id="rId5"/>
    <p:sldId id="318" r:id="rId6"/>
    <p:sldId id="319" r:id="rId7"/>
    <p:sldId id="320" r:id="rId8"/>
    <p:sldId id="321" r:id="rId9"/>
    <p:sldId id="322" r:id="rId10"/>
    <p:sldId id="323" r:id="rId11"/>
    <p:sldId id="324" r:id="rId12"/>
    <p:sldId id="325" r:id="rId13"/>
    <p:sldId id="326" r:id="rId14"/>
    <p:sldId id="327" r:id="rId15"/>
    <p:sldId id="331" r:id="rId16"/>
    <p:sldId id="332" r:id="rId17"/>
    <p:sldId id="333" r:id="rId18"/>
    <p:sldId id="334" r:id="rId19"/>
    <p:sldId id="335" r:id="rId20"/>
    <p:sldId id="336" r:id="rId21"/>
    <p:sldId id="337" r:id="rId22"/>
    <p:sldId id="338" r:id="rId23"/>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Geneva" charset="0"/>
        <a:cs typeface="Geneva" charset="0"/>
      </a:defRPr>
    </a:lvl1pPr>
    <a:lvl2pPr marL="457200" algn="l" defTabSz="457200" rtl="0" fontAlgn="base">
      <a:spcBef>
        <a:spcPct val="0"/>
      </a:spcBef>
      <a:spcAft>
        <a:spcPct val="0"/>
      </a:spcAft>
      <a:defRPr kern="1200">
        <a:solidFill>
          <a:schemeClr val="tx1"/>
        </a:solidFill>
        <a:latin typeface="Arial" charset="0"/>
        <a:ea typeface="Geneva" charset="0"/>
        <a:cs typeface="Geneva" charset="0"/>
      </a:defRPr>
    </a:lvl2pPr>
    <a:lvl3pPr marL="914400" algn="l" defTabSz="457200" rtl="0" fontAlgn="base">
      <a:spcBef>
        <a:spcPct val="0"/>
      </a:spcBef>
      <a:spcAft>
        <a:spcPct val="0"/>
      </a:spcAft>
      <a:defRPr kern="1200">
        <a:solidFill>
          <a:schemeClr val="tx1"/>
        </a:solidFill>
        <a:latin typeface="Arial" charset="0"/>
        <a:ea typeface="Geneva" charset="0"/>
        <a:cs typeface="Geneva" charset="0"/>
      </a:defRPr>
    </a:lvl3pPr>
    <a:lvl4pPr marL="1371600" algn="l" defTabSz="457200" rtl="0" fontAlgn="base">
      <a:spcBef>
        <a:spcPct val="0"/>
      </a:spcBef>
      <a:spcAft>
        <a:spcPct val="0"/>
      </a:spcAft>
      <a:defRPr kern="1200">
        <a:solidFill>
          <a:schemeClr val="tx1"/>
        </a:solidFill>
        <a:latin typeface="Arial" charset="0"/>
        <a:ea typeface="Geneva" charset="0"/>
        <a:cs typeface="Geneva" charset="0"/>
      </a:defRPr>
    </a:lvl4pPr>
    <a:lvl5pPr marL="1828800" algn="l" defTabSz="457200" rtl="0" fontAlgn="base">
      <a:spcBef>
        <a:spcPct val="0"/>
      </a:spcBef>
      <a:spcAft>
        <a:spcPct val="0"/>
      </a:spcAft>
      <a:defRPr kern="1200">
        <a:solidFill>
          <a:schemeClr val="tx1"/>
        </a:solidFill>
        <a:latin typeface="Arial" charset="0"/>
        <a:ea typeface="Geneva" charset="0"/>
        <a:cs typeface="Geneva" charset="0"/>
      </a:defRPr>
    </a:lvl5pPr>
    <a:lvl6pPr marL="2286000" algn="l" defTabSz="914400" rtl="0" eaLnBrk="1" latinLnBrk="0" hangingPunct="1">
      <a:defRPr kern="1200">
        <a:solidFill>
          <a:schemeClr val="tx1"/>
        </a:solidFill>
        <a:latin typeface="Arial" charset="0"/>
        <a:ea typeface="Geneva" charset="0"/>
        <a:cs typeface="Geneva" charset="0"/>
      </a:defRPr>
    </a:lvl6pPr>
    <a:lvl7pPr marL="2743200" algn="l" defTabSz="914400" rtl="0" eaLnBrk="1" latinLnBrk="0" hangingPunct="1">
      <a:defRPr kern="1200">
        <a:solidFill>
          <a:schemeClr val="tx1"/>
        </a:solidFill>
        <a:latin typeface="Arial" charset="0"/>
        <a:ea typeface="Geneva" charset="0"/>
        <a:cs typeface="Geneva" charset="0"/>
      </a:defRPr>
    </a:lvl7pPr>
    <a:lvl8pPr marL="3200400" algn="l" defTabSz="914400" rtl="0" eaLnBrk="1" latinLnBrk="0" hangingPunct="1">
      <a:defRPr kern="1200">
        <a:solidFill>
          <a:schemeClr val="tx1"/>
        </a:solidFill>
        <a:latin typeface="Arial" charset="0"/>
        <a:ea typeface="Geneva" charset="0"/>
        <a:cs typeface="Geneva" charset="0"/>
      </a:defRPr>
    </a:lvl8pPr>
    <a:lvl9pPr marL="3657600" algn="l" defTabSz="914400" rtl="0" eaLnBrk="1" latinLnBrk="0" hangingPunct="1">
      <a:defRPr kern="1200">
        <a:solidFill>
          <a:schemeClr val="tx1"/>
        </a:solidFill>
        <a:latin typeface="Arial" charset="0"/>
        <a:ea typeface="Geneva" charset="0"/>
        <a:cs typeface="Geneva"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0000FF"/>
    <a:srgbClr val="F18307"/>
    <a:srgbClr val="96C547"/>
    <a:srgbClr val="6EC1BC"/>
    <a:srgbClr val="459D2D"/>
    <a:srgbClr val="1B808E"/>
    <a:srgbClr val="C10036"/>
    <a:srgbClr val="FDC835"/>
    <a:srgbClr val="93C6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228" autoAdjust="0"/>
    <p:restoredTop sz="75408" autoAdjust="0"/>
  </p:normalViewPr>
  <p:slideViewPr>
    <p:cSldViewPr snapToGrid="0" snapToObjects="1" showGuides="1">
      <p:cViewPr>
        <p:scale>
          <a:sx n="82" d="100"/>
          <a:sy n="82" d="100"/>
        </p:scale>
        <p:origin x="-936" y="-365"/>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337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89A5415E-B674-497B-84D8-451230F3F83F}" type="datetime1">
              <a:rPr lang="en-US"/>
              <a:pPr/>
              <a:t>9/26/2013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92DCD85-D3D7-4B1C-AAA0-6D7F17438FC1}" type="slidenum">
              <a:rPr lang="en-US"/>
              <a:pPr/>
              <a:t>‹#›</a:t>
            </a:fld>
            <a:endParaRPr lang="en-US" dirty="0"/>
          </a:p>
        </p:txBody>
      </p:sp>
    </p:spTree>
    <p:extLst>
      <p:ext uri="{BB962C8B-B14F-4D97-AF65-F5344CB8AC3E}">
        <p14:creationId xmlns:p14="http://schemas.microsoft.com/office/powerpoint/2010/main" val="27057951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a:ea typeface="Geneva" charset="-128"/>
        <a:cs typeface="Geneva" charset="0"/>
      </a:defRPr>
    </a:lvl1pPr>
    <a:lvl2pPr marL="4572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2pPr>
    <a:lvl3pPr marL="9144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3pPr>
    <a:lvl4pPr marL="13716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4pPr>
    <a:lvl5pPr marL="18288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EIGHT (8) CBS attributes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kern="1200" dirty="0" smtClean="0">
              <a:solidFill>
                <a:schemeClr val="tx1"/>
              </a:solidFill>
              <a:effectLst/>
              <a:latin typeface="Arial"/>
              <a:ea typeface="Geneva" charset="-128"/>
              <a:cs typeface="Geneva"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kern="1200" dirty="0" smtClean="0">
                <a:solidFill>
                  <a:schemeClr val="tx1"/>
                </a:solidFill>
                <a:effectLst/>
                <a:latin typeface="Arial"/>
                <a:ea typeface="Geneva" charset="-128"/>
                <a:cs typeface="Geneva" charset="0"/>
              </a:rPr>
              <a:t>(CAR Champion, Areas of Responsibility:</a:t>
            </a:r>
            <a:r>
              <a:rPr lang="en-US" sz="1200" b="0" i="1" kern="1200" dirty="0" smtClean="0">
                <a:solidFill>
                  <a:schemeClr val="tx1"/>
                </a:solidFill>
                <a:effectLst/>
                <a:latin typeface="Arial"/>
                <a:ea typeface="Geneva" charset="-128"/>
                <a:cs typeface="Geneva" charset="0"/>
              </a:rPr>
              <a:t>  C – Customer; T – Technical; L – Colleague; P – Process</a:t>
            </a:r>
            <a:r>
              <a:rPr lang="en-US" sz="1200" b="0" kern="1200" dirty="0" smtClean="0">
                <a:solidFill>
                  <a:schemeClr val="tx1"/>
                </a:solidFill>
                <a:effectLst/>
                <a:latin typeface="Arial"/>
                <a:ea typeface="Geneva" charset="-128"/>
                <a:cs typeface="Geneva" charset="0"/>
              </a:rPr>
              <a:t>)</a:t>
            </a:r>
            <a:endParaRPr lang="en-US" b="0" dirty="0"/>
          </a:p>
        </p:txBody>
      </p:sp>
      <p:sp>
        <p:nvSpPr>
          <p:cNvPr id="4" name="Slide Number Placeholder 3"/>
          <p:cNvSpPr>
            <a:spLocks noGrp="1"/>
          </p:cNvSpPr>
          <p:nvPr>
            <p:ph type="sldNum" sz="quarter" idx="10"/>
          </p:nvPr>
        </p:nvSpPr>
        <p:spPr/>
        <p:txBody>
          <a:bodyPr/>
          <a:lstStyle/>
          <a:p>
            <a:fld id="{F92DCD85-D3D7-4B1C-AAA0-6D7F17438FC1}" type="slidenum">
              <a:rPr lang="en-US" smtClean="0"/>
              <a:pPr/>
              <a:t>2</a:t>
            </a:fld>
            <a:endParaRPr lang="en-US" dirty="0"/>
          </a:p>
        </p:txBody>
      </p:sp>
    </p:spTree>
    <p:extLst>
      <p:ext uri="{BB962C8B-B14F-4D97-AF65-F5344CB8AC3E}">
        <p14:creationId xmlns:p14="http://schemas.microsoft.com/office/powerpoint/2010/main" val="21079646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invGray">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defRPr/>
            </a:pPr>
            <a:r>
              <a:rPr lang="en-US" sz="1000" dirty="0" smtClean="0">
                <a:solidFill>
                  <a:schemeClr val="bg1"/>
                </a:solidFill>
              </a:rPr>
              <a:t>UL and the UL logo are trademarks of UL LLC © 2013</a:t>
            </a:r>
          </a:p>
        </p:txBody>
      </p:sp>
      <p:sp>
        <p:nvSpPr>
          <p:cNvPr id="2" name="Title 1"/>
          <p:cNvSpPr>
            <a:spLocks noGrp="1"/>
          </p:cNvSpPr>
          <p:nvPr>
            <p:ph type="ctrTitle"/>
          </p:nvPr>
        </p:nvSpPr>
        <p:spPr>
          <a:xfrm>
            <a:off x="457199" y="2534248"/>
            <a:ext cx="5548579" cy="1399032"/>
          </a:xfrm>
        </p:spPr>
        <p:txBody>
          <a:bodyPr/>
          <a:lstStyle>
            <a:lvl1pPr algn="l">
              <a:defRPr sz="3000" b="1">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199" y="3961120"/>
            <a:ext cx="5548579"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511488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327934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defRPr/>
            </a:pPr>
            <a:r>
              <a:rPr lang="en-US" sz="1000" dirty="0" smtClean="0"/>
              <a:t>UL and the UL logo are trademarks of UL LLC © 2013</a:t>
            </a:r>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79253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BFC50B43-5FBE-4B8D-80EA-71922DC889A8}" type="slidenum">
              <a:rPr lang="en-US"/>
              <a:pPr/>
              <a:t>‹#›</a:t>
            </a:fld>
            <a:endParaRPr lang="en-US" dirty="0"/>
          </a:p>
        </p:txBody>
      </p:sp>
    </p:spTree>
    <p:extLst>
      <p:ext uri="{BB962C8B-B14F-4D97-AF65-F5344CB8AC3E}">
        <p14:creationId xmlns:p14="http://schemas.microsoft.com/office/powerpoint/2010/main" val="4152159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fld id="{94439023-E598-41EE-B6DC-08D0D22D9931}" type="slidenum">
              <a:rPr lang="en-US"/>
              <a:pPr/>
              <a:t>‹#›</a:t>
            </a:fld>
            <a:endParaRPr lang="en-US" dirty="0"/>
          </a:p>
        </p:txBody>
      </p:sp>
    </p:spTree>
    <p:extLst>
      <p:ext uri="{BB962C8B-B14F-4D97-AF65-F5344CB8AC3E}">
        <p14:creationId xmlns:p14="http://schemas.microsoft.com/office/powerpoint/2010/main" val="607217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79"/>
          <a:stretch>
            <a:fillRect/>
          </a:stretch>
        </p:blipFill>
        <p:spPr bwMode="auto">
          <a:xfrm>
            <a:off x="7132638" y="274638"/>
            <a:ext cx="1646237"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561246"/>
            <a:ext cx="5943600" cy="1143000"/>
          </a:xfrm>
        </p:spPr>
        <p:txBody>
          <a:bodyPr/>
          <a:lstStyle>
            <a:lvl1pPr>
              <a:defRPr sz="28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0"/>
          </p:nvPr>
        </p:nvSpPr>
        <p:spPr/>
        <p:txBody>
          <a:bodyPr/>
          <a:lstStyle>
            <a:lvl1pPr>
              <a:defRPr/>
            </a:lvl1pPr>
          </a:lstStyle>
          <a:p>
            <a:fld id="{54E07486-AB40-422D-8B88-CD8C53496263}" type="slidenum">
              <a:rPr lang="en-US"/>
              <a:pPr/>
              <a:t>‹#›</a:t>
            </a:fld>
            <a:endParaRPr lang="en-US" dirty="0"/>
          </a:p>
        </p:txBody>
      </p:sp>
    </p:spTree>
    <p:extLst>
      <p:ext uri="{BB962C8B-B14F-4D97-AF65-F5344CB8AC3E}">
        <p14:creationId xmlns:p14="http://schemas.microsoft.com/office/powerpoint/2010/main" val="2420965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dirty="0">
              <a:solidFill>
                <a:srgbClr val="FFFFFF"/>
              </a:solidFill>
              <a:cs typeface="Arial"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77553030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7143EBEF-87FB-43FB-9AA4-25841B7DC7B3}" type="slidenum">
              <a:rPr lang="en-US"/>
              <a:pPr/>
              <a:t>‹#›</a:t>
            </a:fld>
            <a:endParaRPr lang="en-US" dirty="0"/>
          </a:p>
        </p:txBody>
      </p:sp>
    </p:spTree>
    <p:extLst>
      <p:ext uri="{BB962C8B-B14F-4D97-AF65-F5344CB8AC3E}">
        <p14:creationId xmlns:p14="http://schemas.microsoft.com/office/powerpoint/2010/main" val="1799511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fld id="{6AE2ABA8-5774-4DF1-8762-033C4990478E}" type="slidenum">
              <a:rPr lang="en-US"/>
              <a:pPr/>
              <a:t>‹#›</a:t>
            </a:fld>
            <a:endParaRPr lang="en-US" dirty="0"/>
          </a:p>
        </p:txBody>
      </p:sp>
    </p:spTree>
    <p:extLst>
      <p:ext uri="{BB962C8B-B14F-4D97-AF65-F5344CB8AC3E}">
        <p14:creationId xmlns:p14="http://schemas.microsoft.com/office/powerpoint/2010/main" val="1845716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lvl1pPr>
          </a:lstStyle>
          <a:p>
            <a:fld id="{47B379A0-BA1D-4211-B453-755613BAB874}" type="slidenum">
              <a:rPr lang="en-US"/>
              <a:pPr/>
              <a:t>‹#›</a:t>
            </a:fld>
            <a:endParaRPr lang="en-US" dirty="0"/>
          </a:p>
        </p:txBody>
      </p:sp>
    </p:spTree>
    <p:extLst>
      <p:ext uri="{BB962C8B-B14F-4D97-AF65-F5344CB8AC3E}">
        <p14:creationId xmlns:p14="http://schemas.microsoft.com/office/powerpoint/2010/main" val="1613390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lvl1pPr>
          </a:lstStyle>
          <a:p>
            <a:fld id="{22152EEC-D525-4A1A-B086-890FF2946373}"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954" r:id="rId1"/>
    <p:sldLayoutId id="2147483955" r:id="rId2"/>
    <p:sldLayoutId id="2147483956" r:id="rId3"/>
    <p:sldLayoutId id="2147483957" r:id="rId4"/>
    <p:sldLayoutId id="2147483958" r:id="rId5"/>
    <p:sldLayoutId id="2147483959" r:id="rId6"/>
    <p:sldLayoutId id="2147483960" r:id="rId7"/>
    <p:sldLayoutId id="2147483961" r:id="rId8"/>
    <p:sldLayoutId id="2147483962" r:id="rId9"/>
    <p:sldLayoutId id="2147483963" r:id="rId10"/>
  </p:sldLayoutIdLst>
  <p:hf hdr="0"/>
  <p:txStyles>
    <p:titleStyle>
      <a:lvl1pPr algn="l" defTabSz="457200" rtl="0" eaLnBrk="0" fontAlgn="base" hangingPunct="0">
        <a:spcBef>
          <a:spcPct val="0"/>
        </a:spcBef>
        <a:spcAft>
          <a:spcPct val="0"/>
        </a:spcAft>
        <a:defRPr sz="2800" b="1" kern="1200">
          <a:solidFill>
            <a:schemeClr val="accent1"/>
          </a:solidFill>
          <a:latin typeface="Arial"/>
          <a:ea typeface="Geneva" charset="-128"/>
          <a:cs typeface="Geneva" charset="0"/>
        </a:defRPr>
      </a:lvl1pPr>
      <a:lvl2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2pPr>
      <a:lvl3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3pPr>
      <a:lvl4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4pPr>
      <a:lvl5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5pPr>
      <a:lvl6pPr marL="457200" algn="l" defTabSz="457200" rtl="0" fontAlgn="base">
        <a:spcBef>
          <a:spcPct val="0"/>
        </a:spcBef>
        <a:spcAft>
          <a:spcPct val="0"/>
        </a:spcAft>
        <a:defRPr sz="2800" b="1">
          <a:solidFill>
            <a:schemeClr val="accent1"/>
          </a:solidFill>
          <a:latin typeface="Helvetica" charset="0"/>
        </a:defRPr>
      </a:lvl6pPr>
      <a:lvl7pPr marL="914400" algn="l" defTabSz="457200" rtl="0" fontAlgn="base">
        <a:spcBef>
          <a:spcPct val="0"/>
        </a:spcBef>
        <a:spcAft>
          <a:spcPct val="0"/>
        </a:spcAft>
        <a:defRPr sz="2800" b="1">
          <a:solidFill>
            <a:schemeClr val="accent1"/>
          </a:solidFill>
          <a:latin typeface="Helvetica" charset="0"/>
        </a:defRPr>
      </a:lvl7pPr>
      <a:lvl8pPr marL="1371600" algn="l" defTabSz="457200" rtl="0" fontAlgn="base">
        <a:spcBef>
          <a:spcPct val="0"/>
        </a:spcBef>
        <a:spcAft>
          <a:spcPct val="0"/>
        </a:spcAft>
        <a:defRPr sz="2800" b="1">
          <a:solidFill>
            <a:schemeClr val="accent1"/>
          </a:solidFill>
          <a:latin typeface="Helvetica" charset="0"/>
        </a:defRPr>
      </a:lvl8pPr>
      <a:lvl9pPr marL="1828800" algn="l" defTabSz="457200" rtl="0" fontAlgn="base">
        <a:spcBef>
          <a:spcPct val="0"/>
        </a:spcBef>
        <a:spcAft>
          <a:spcPct val="0"/>
        </a:spcAft>
        <a:defRPr sz="2800" b="1">
          <a:solidFill>
            <a:schemeClr val="accent1"/>
          </a:solidFill>
          <a:latin typeface="Helvetica" charset="0"/>
        </a:defRPr>
      </a:lvl9pPr>
    </p:titleStyle>
    <p:bodyStyle>
      <a:lvl1pPr marL="342900" indent="-342900" algn="l" defTabSz="457200" rtl="0" eaLnBrk="0" fontAlgn="base" hangingPunct="0">
        <a:spcBef>
          <a:spcPct val="20000"/>
        </a:spcBef>
        <a:spcAft>
          <a:spcPct val="0"/>
        </a:spcAft>
        <a:defRPr sz="2000" kern="1200">
          <a:solidFill>
            <a:schemeClr val="tx1"/>
          </a:solidFill>
          <a:latin typeface="Arial"/>
          <a:ea typeface="Geneva" charset="-128"/>
          <a:cs typeface="Geneva" charset="0"/>
        </a:defRPr>
      </a:lvl1pPr>
      <a:lvl2pPr marL="344488" indent="-171450" algn="l" defTabSz="457200" rtl="0" eaLnBrk="0" fontAlgn="base" hangingPunct="0">
        <a:spcBef>
          <a:spcPts val="1200"/>
        </a:spcBef>
        <a:spcAft>
          <a:spcPct val="0"/>
        </a:spcAft>
        <a:buFont typeface="Arial"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0" fontAlgn="base" hangingPunct="0">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0" fontAlgn="base" hangingPunct="0">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0" fontAlgn="base" hangingPunct="0">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ctrTitle"/>
          </p:nvPr>
        </p:nvSpPr>
        <p:spPr>
          <a:xfrm>
            <a:off x="457200" y="2533650"/>
            <a:ext cx="5843588" cy="1400175"/>
          </a:xfrm>
        </p:spPr>
        <p:txBody>
          <a:bodyPr/>
          <a:lstStyle/>
          <a:p>
            <a:pPr eaLnBrk="1" hangingPunct="1"/>
            <a:r>
              <a:rPr lang="en-US" dirty="0" smtClean="0">
                <a:effectLst>
                  <a:outerShdw blurRad="38100" dist="38100" dir="2700000" algn="tl">
                    <a:srgbClr val="000000">
                      <a:alpha val="43137"/>
                    </a:srgbClr>
                  </a:outerShdw>
                </a:effectLst>
                <a:latin typeface="Arial" charset="0"/>
                <a:ea typeface="Geneva" charset="0"/>
              </a:rPr>
              <a:t>CAR Calibration Meeting</a:t>
            </a:r>
            <a:br>
              <a:rPr lang="en-US" dirty="0" smtClean="0">
                <a:effectLst>
                  <a:outerShdw blurRad="38100" dist="38100" dir="2700000" algn="tl">
                    <a:srgbClr val="000000">
                      <a:alpha val="43137"/>
                    </a:srgbClr>
                  </a:outerShdw>
                </a:effectLst>
                <a:latin typeface="Arial" charset="0"/>
                <a:ea typeface="Geneva" charset="0"/>
              </a:rPr>
            </a:br>
            <a:r>
              <a:rPr lang="en-US" dirty="0" smtClean="0">
                <a:effectLst>
                  <a:outerShdw blurRad="38100" dist="38100" dir="2700000" algn="tl">
                    <a:srgbClr val="000000">
                      <a:alpha val="43137"/>
                    </a:srgbClr>
                  </a:outerShdw>
                </a:effectLst>
                <a:latin typeface="Arial" charset="0"/>
                <a:ea typeface="Geneva" charset="0"/>
              </a:rPr>
              <a:t>CAR Review</a:t>
            </a:r>
          </a:p>
        </p:txBody>
      </p:sp>
      <p:sp>
        <p:nvSpPr>
          <p:cNvPr id="12291" name="Subtitle 2"/>
          <p:cNvSpPr>
            <a:spLocks noGrp="1"/>
          </p:cNvSpPr>
          <p:nvPr>
            <p:ph type="subTitle" idx="1"/>
          </p:nvPr>
        </p:nvSpPr>
        <p:spPr>
          <a:xfrm>
            <a:off x="457200" y="3960813"/>
            <a:ext cx="5843588" cy="1774825"/>
          </a:xfrm>
        </p:spPr>
        <p:txBody>
          <a:bodyPr/>
          <a:lstStyle/>
          <a:p>
            <a:pPr eaLnBrk="1" hangingPunct="1"/>
            <a:r>
              <a:rPr lang="fi-FI" dirty="0" smtClean="0">
                <a:effectLst>
                  <a:outerShdw blurRad="38100" dist="38100" dir="2700000" algn="tl">
                    <a:srgbClr val="000000">
                      <a:alpha val="43137"/>
                    </a:srgbClr>
                  </a:outerShdw>
                </a:effectLst>
                <a:latin typeface="Arial" charset="0"/>
                <a:cs typeface="Arial" charset="0"/>
              </a:rPr>
              <a:t>AP Team</a:t>
            </a:r>
          </a:p>
          <a:p>
            <a:pPr eaLnBrk="1" hangingPunct="1"/>
            <a:endParaRPr lang="fi-FI" dirty="0">
              <a:effectLst>
                <a:outerShdw blurRad="38100" dist="38100" dir="2700000" algn="tl">
                  <a:srgbClr val="000000">
                    <a:alpha val="43137"/>
                  </a:srgbClr>
                </a:outerShdw>
              </a:effectLst>
              <a:latin typeface="Arial" charset="0"/>
              <a:cs typeface="Arial" charset="0"/>
            </a:endParaRPr>
          </a:p>
          <a:p>
            <a:pPr eaLnBrk="1" hangingPunct="1"/>
            <a:r>
              <a:rPr lang="fi-FI" dirty="0" smtClean="0">
                <a:effectLst>
                  <a:outerShdw blurRad="38100" dist="38100" dir="2700000" algn="tl">
                    <a:srgbClr val="000000">
                      <a:alpha val="43137"/>
                    </a:srgbClr>
                  </a:outerShdw>
                </a:effectLst>
                <a:latin typeface="Arial" charset="0"/>
                <a:cs typeface="Arial" charset="0"/>
              </a:rPr>
              <a:t>Funny </a:t>
            </a:r>
            <a:r>
              <a:rPr lang="fi-FI" dirty="0">
                <a:effectLst>
                  <a:outerShdw blurRad="38100" dist="38100" dir="2700000" algn="tl">
                    <a:srgbClr val="000000">
                      <a:alpha val="43137"/>
                    </a:srgbClr>
                  </a:outerShdw>
                </a:effectLst>
                <a:latin typeface="Arial" charset="0"/>
                <a:cs typeface="Arial" charset="0"/>
              </a:rPr>
              <a:t>Li, Tony </a:t>
            </a:r>
            <a:r>
              <a:rPr lang="fi-FI" dirty="0" smtClean="0">
                <a:effectLst>
                  <a:outerShdw blurRad="38100" dist="38100" dir="2700000" algn="tl">
                    <a:srgbClr val="000000">
                      <a:alpha val="43137"/>
                    </a:srgbClr>
                  </a:outerShdw>
                </a:effectLst>
                <a:latin typeface="Arial" charset="0"/>
                <a:cs typeface="Arial" charset="0"/>
              </a:rPr>
              <a:t>Hsu and Ronald Tse</a:t>
            </a:r>
          </a:p>
          <a:p>
            <a:pPr eaLnBrk="1" hangingPunct="1"/>
            <a:endParaRPr lang="fi-FI" dirty="0" smtClean="0">
              <a:effectLst>
                <a:outerShdw blurRad="38100" dist="38100" dir="2700000" algn="tl">
                  <a:srgbClr val="000000">
                    <a:alpha val="43137"/>
                  </a:srgbClr>
                </a:outerShdw>
              </a:effectLst>
              <a:latin typeface="Arial" charset="0"/>
              <a:cs typeface="Arial" charset="0"/>
            </a:endParaRPr>
          </a:p>
          <a:p>
            <a:pPr eaLnBrk="1" hangingPunct="1"/>
            <a:r>
              <a:rPr lang="fi-FI" dirty="0" smtClean="0">
                <a:effectLst>
                  <a:outerShdw blurRad="38100" dist="38100" dir="2700000" algn="tl">
                    <a:srgbClr val="000000">
                      <a:alpha val="43137"/>
                    </a:srgbClr>
                  </a:outerShdw>
                </a:effectLst>
                <a:latin typeface="Arial" charset="0"/>
                <a:cs typeface="Arial" charset="0"/>
              </a:rPr>
              <a:t>September 2013</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 133911950 </a:t>
            </a:r>
            <a:r>
              <a:rPr lang="en-US" dirty="0" smtClean="0"/>
              <a:t>– Short Term Action Milestone </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fld id="{94439023-E598-41EE-B6DC-08D0D22D9931}" type="slidenum">
              <a:rPr lang="en-US" smtClean="0"/>
              <a:pPr/>
              <a:t>10</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6886575"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57200" y="5818386"/>
            <a:ext cx="8229600" cy="307777"/>
          </a:xfrm>
          <a:prstGeom prst="rect">
            <a:avLst/>
          </a:prstGeom>
          <a:solidFill>
            <a:srgbClr val="FFFF00"/>
          </a:solidFill>
        </p:spPr>
        <p:txBody>
          <a:bodyPr wrap="square" rtlCol="0">
            <a:spAutoFit/>
          </a:bodyPr>
          <a:lstStyle/>
          <a:p>
            <a:pPr marL="171450" indent="-171450">
              <a:spcBef>
                <a:spcPts val="600"/>
              </a:spcBef>
              <a:buFont typeface="Wingdings" pitchFamily="2" charset="2"/>
              <a:buChar char="§"/>
              <a:tabLst>
                <a:tab pos="57150" algn="l"/>
              </a:tabLst>
            </a:pPr>
            <a:r>
              <a:rPr lang="en-US" sz="1400" b="1" dirty="0">
                <a:solidFill>
                  <a:srgbClr val="7030A0"/>
                </a:solidFill>
              </a:rPr>
              <a:t>[Competitiveness] (C) completed per milestone expectations – Yes</a:t>
            </a:r>
            <a:endParaRPr lang="en-US" sz="1400" b="1" dirty="0" smtClean="0">
              <a:solidFill>
                <a:srgbClr val="7030A0"/>
              </a:solidFill>
            </a:endParaRPr>
          </a:p>
        </p:txBody>
      </p:sp>
      <p:sp>
        <p:nvSpPr>
          <p:cNvPr id="7" name="TextBox 6"/>
          <p:cNvSpPr txBox="1"/>
          <p:nvPr/>
        </p:nvSpPr>
        <p:spPr>
          <a:xfrm>
            <a:off x="7318072" y="1600200"/>
            <a:ext cx="1672535" cy="1169551"/>
          </a:xfrm>
          <a:prstGeom prst="rect">
            <a:avLst/>
          </a:prstGeom>
          <a:solidFill>
            <a:srgbClr val="F18307"/>
          </a:solidFill>
        </p:spPr>
        <p:txBody>
          <a:bodyPr wrap="square" rtlCol="0">
            <a:spAutoFit/>
          </a:bodyPr>
          <a:lstStyle/>
          <a:p>
            <a:pPr marL="171450" indent="-171450">
              <a:spcBef>
                <a:spcPts val="600"/>
              </a:spcBef>
              <a:buFont typeface="Wingdings" pitchFamily="2" charset="2"/>
              <a:buChar char="§"/>
              <a:tabLst>
                <a:tab pos="57150" algn="l"/>
              </a:tabLst>
            </a:pPr>
            <a:r>
              <a:rPr lang="en-US" sz="1400" b="1" dirty="0" smtClean="0">
                <a:solidFill>
                  <a:schemeClr val="bg1"/>
                </a:solidFill>
              </a:rPr>
              <a:t>Consider some absent staff, provide email to let them </a:t>
            </a:r>
            <a:r>
              <a:rPr lang="en-US" sz="1400" b="1" dirty="0" err="1" smtClean="0">
                <a:solidFill>
                  <a:schemeClr val="bg1"/>
                </a:solidFill>
              </a:rPr>
              <a:t>selfstudy</a:t>
            </a:r>
            <a:r>
              <a:rPr lang="en-US" sz="1400" b="1" dirty="0" smtClean="0">
                <a:solidFill>
                  <a:schemeClr val="bg1"/>
                </a:solidFill>
              </a:rPr>
              <a:t>.</a:t>
            </a:r>
          </a:p>
        </p:txBody>
      </p:sp>
    </p:spTree>
    <p:extLst>
      <p:ext uri="{BB962C8B-B14F-4D97-AF65-F5344CB8AC3E}">
        <p14:creationId xmlns:p14="http://schemas.microsoft.com/office/powerpoint/2010/main" val="11137336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 133911950 </a:t>
            </a:r>
            <a:r>
              <a:rPr lang="en-US" dirty="0" smtClean="0"/>
              <a:t>– Short Term Action Milestone </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fld id="{94439023-E598-41EE-B6DC-08D0D22D9931}" type="slidenum">
              <a:rPr lang="en-US" smtClean="0"/>
              <a:pPr/>
              <a:t>11</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1" y="1600200"/>
            <a:ext cx="4158989" cy="1736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3336813"/>
            <a:ext cx="2948137" cy="278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4739834" y="1735392"/>
            <a:ext cx="3837007" cy="738664"/>
          </a:xfrm>
          <a:prstGeom prst="rect">
            <a:avLst/>
          </a:prstGeom>
          <a:solidFill>
            <a:srgbClr val="F18307"/>
          </a:solidFill>
        </p:spPr>
        <p:txBody>
          <a:bodyPr wrap="square" rtlCol="0">
            <a:spAutoFit/>
          </a:bodyPr>
          <a:lstStyle/>
          <a:p>
            <a:pPr marL="171450" indent="-171450">
              <a:spcBef>
                <a:spcPts val="600"/>
              </a:spcBef>
              <a:buFont typeface="Wingdings" pitchFamily="2" charset="2"/>
              <a:buChar char="§"/>
              <a:tabLst>
                <a:tab pos="57150" algn="l"/>
              </a:tabLst>
            </a:pPr>
            <a:r>
              <a:rPr lang="en-US" sz="1400" b="1" dirty="0" smtClean="0">
                <a:solidFill>
                  <a:schemeClr val="bg1"/>
                </a:solidFill>
              </a:rPr>
              <a:t>Different diagram in classroom training </a:t>
            </a:r>
            <a:r>
              <a:rPr lang="en-US" sz="1400" b="1" dirty="0" err="1" smtClean="0">
                <a:solidFill>
                  <a:schemeClr val="bg1"/>
                </a:solidFill>
              </a:rPr>
              <a:t>ppt</a:t>
            </a:r>
            <a:r>
              <a:rPr lang="en-US" sz="1400" b="1" dirty="0" smtClean="0">
                <a:solidFill>
                  <a:schemeClr val="bg1"/>
                </a:solidFill>
              </a:rPr>
              <a:t> against email, Not consistent message for the “circle” in diagrams.</a:t>
            </a:r>
          </a:p>
        </p:txBody>
      </p:sp>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571750"/>
            <a:ext cx="4457700" cy="370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57562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 133911950 </a:t>
            </a:r>
            <a:r>
              <a:rPr lang="en-US" dirty="0" smtClean="0"/>
              <a:t>– Verification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fld id="{94439023-E598-41EE-B6DC-08D0D22D9931}" type="slidenum">
              <a:rPr lang="en-US" smtClean="0"/>
              <a:pPr/>
              <a:t>12</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687705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334250" y="1611139"/>
            <a:ext cx="1672535" cy="1169551"/>
          </a:xfrm>
          <a:prstGeom prst="rect">
            <a:avLst/>
          </a:prstGeom>
          <a:solidFill>
            <a:srgbClr val="F18307"/>
          </a:solidFill>
        </p:spPr>
        <p:txBody>
          <a:bodyPr wrap="square" rtlCol="0">
            <a:spAutoFit/>
          </a:bodyPr>
          <a:lstStyle/>
          <a:p>
            <a:pPr marL="171450" indent="-171450">
              <a:spcBef>
                <a:spcPts val="600"/>
              </a:spcBef>
              <a:buFont typeface="Wingdings" pitchFamily="2" charset="2"/>
              <a:buChar char="§"/>
              <a:tabLst>
                <a:tab pos="57150" algn="l"/>
              </a:tabLst>
            </a:pPr>
            <a:r>
              <a:rPr lang="en-US" sz="1400" b="1" dirty="0" smtClean="0">
                <a:solidFill>
                  <a:schemeClr val="bg1"/>
                </a:solidFill>
              </a:rPr>
              <a:t>Each technician conduct the test to find T=0, 1s and 2s.</a:t>
            </a:r>
          </a:p>
        </p:txBody>
      </p:sp>
      <p:sp>
        <p:nvSpPr>
          <p:cNvPr id="9" name="TextBox 8"/>
          <p:cNvSpPr txBox="1"/>
          <p:nvPr/>
        </p:nvSpPr>
        <p:spPr>
          <a:xfrm>
            <a:off x="457200" y="5818386"/>
            <a:ext cx="8229600" cy="307777"/>
          </a:xfrm>
          <a:prstGeom prst="rect">
            <a:avLst/>
          </a:prstGeom>
          <a:solidFill>
            <a:srgbClr val="FFFF00"/>
          </a:solidFill>
        </p:spPr>
        <p:txBody>
          <a:bodyPr wrap="square" rtlCol="0">
            <a:spAutoFit/>
          </a:bodyPr>
          <a:lstStyle/>
          <a:p>
            <a:pPr marL="171450" indent="-171450">
              <a:spcBef>
                <a:spcPts val="600"/>
              </a:spcBef>
              <a:buFont typeface="Wingdings" pitchFamily="2" charset="2"/>
              <a:buChar char="§"/>
              <a:tabLst>
                <a:tab pos="57150" algn="l"/>
              </a:tabLst>
            </a:pPr>
            <a:r>
              <a:rPr lang="en-US" sz="1400" b="1" dirty="0">
                <a:solidFill>
                  <a:srgbClr val="7030A0"/>
                </a:solidFill>
              </a:rPr>
              <a:t>[Competitiveness] (C) completed per milestone expectations – Yes</a:t>
            </a:r>
            <a:endParaRPr lang="en-US" sz="1400" b="1" dirty="0" smtClean="0">
              <a:solidFill>
                <a:srgbClr val="7030A0"/>
              </a:solidFill>
            </a:endParaRPr>
          </a:p>
        </p:txBody>
      </p:sp>
    </p:spTree>
    <p:extLst>
      <p:ext uri="{BB962C8B-B14F-4D97-AF65-F5344CB8AC3E}">
        <p14:creationId xmlns:p14="http://schemas.microsoft.com/office/powerpoint/2010/main" val="20810939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fld id="{94439023-E598-41EE-B6DC-08D0D22D9931}" type="slidenum">
              <a:rPr lang="en-US" smtClean="0"/>
              <a:pPr/>
              <a:t>13</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6905625" cy="424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Oval Callout 5"/>
          <p:cNvSpPr/>
          <p:nvPr/>
        </p:nvSpPr>
        <p:spPr>
          <a:xfrm>
            <a:off x="4074287" y="892347"/>
            <a:ext cx="3171466" cy="972277"/>
          </a:xfrm>
          <a:prstGeom prst="wedgeEllipseCallout">
            <a:avLst>
              <a:gd name="adj1" fmla="val -78593"/>
              <a:gd name="adj2" fmla="val 49108"/>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t>This should not be an indicator.</a:t>
            </a:r>
            <a:endParaRPr lang="en-US" dirty="0"/>
          </a:p>
        </p:txBody>
      </p:sp>
      <p:sp>
        <p:nvSpPr>
          <p:cNvPr id="7" name="TextBox 6"/>
          <p:cNvSpPr txBox="1"/>
          <p:nvPr/>
        </p:nvSpPr>
        <p:spPr>
          <a:xfrm>
            <a:off x="7318074" y="1590575"/>
            <a:ext cx="1672535" cy="3770263"/>
          </a:xfrm>
          <a:prstGeom prst="rect">
            <a:avLst/>
          </a:prstGeom>
          <a:solidFill>
            <a:srgbClr val="F18307"/>
          </a:solidFill>
        </p:spPr>
        <p:txBody>
          <a:bodyPr wrap="square" rtlCol="0">
            <a:spAutoFit/>
          </a:bodyPr>
          <a:lstStyle/>
          <a:p>
            <a:pPr marL="171450" indent="-171450">
              <a:spcBef>
                <a:spcPts val="600"/>
              </a:spcBef>
              <a:buFont typeface="Wingdings" pitchFamily="2" charset="2"/>
              <a:buChar char="§"/>
              <a:tabLst>
                <a:tab pos="57150" algn="l"/>
              </a:tabLst>
            </a:pPr>
            <a:r>
              <a:rPr lang="en-US" sz="1400" b="1" dirty="0" smtClean="0">
                <a:solidFill>
                  <a:schemeClr val="bg1"/>
                </a:solidFill>
              </a:rPr>
              <a:t>See FAQ 20</a:t>
            </a:r>
          </a:p>
          <a:p>
            <a:pPr marL="171450" indent="-171450">
              <a:spcBef>
                <a:spcPts val="600"/>
              </a:spcBef>
              <a:buFont typeface="Wingdings" pitchFamily="2" charset="2"/>
              <a:buChar char="§"/>
              <a:tabLst>
                <a:tab pos="57150" algn="l"/>
              </a:tabLst>
            </a:pPr>
            <a:endParaRPr lang="en-US" sz="1400" b="1" dirty="0">
              <a:solidFill>
                <a:schemeClr val="bg1"/>
              </a:solidFill>
            </a:endParaRPr>
          </a:p>
          <a:p>
            <a:pPr marL="171450" indent="-171450">
              <a:spcBef>
                <a:spcPts val="600"/>
              </a:spcBef>
              <a:buFont typeface="Wingdings" pitchFamily="2" charset="2"/>
              <a:buChar char="§"/>
              <a:tabLst>
                <a:tab pos="57150" algn="l"/>
              </a:tabLst>
            </a:pPr>
            <a:r>
              <a:rPr lang="en-US" sz="1400" b="1" dirty="0">
                <a:solidFill>
                  <a:schemeClr val="bg1"/>
                </a:solidFill>
              </a:rPr>
              <a:t>In addition, the CAR Effectiveness Indicator field should be completed with a brief description of what will show that the corrective action plan was successful. </a:t>
            </a:r>
          </a:p>
          <a:p>
            <a:pPr>
              <a:spcBef>
                <a:spcPts val="600"/>
              </a:spcBef>
              <a:tabLst>
                <a:tab pos="57150" algn="l"/>
              </a:tabLst>
            </a:pPr>
            <a:endParaRPr lang="en-US" sz="1400" b="1" dirty="0">
              <a:solidFill>
                <a:schemeClr val="bg1"/>
              </a:solidFill>
            </a:endParaRPr>
          </a:p>
        </p:txBody>
      </p:sp>
      <p:sp>
        <p:nvSpPr>
          <p:cNvPr id="8" name="TextBox 7"/>
          <p:cNvSpPr txBox="1"/>
          <p:nvPr/>
        </p:nvSpPr>
        <p:spPr>
          <a:xfrm>
            <a:off x="457200" y="5818386"/>
            <a:ext cx="8229600" cy="523220"/>
          </a:xfrm>
          <a:prstGeom prst="rect">
            <a:avLst/>
          </a:prstGeom>
          <a:solidFill>
            <a:srgbClr val="FFFF00"/>
          </a:solidFill>
        </p:spPr>
        <p:txBody>
          <a:bodyPr wrap="square" rtlCol="0">
            <a:spAutoFit/>
          </a:bodyPr>
          <a:lstStyle/>
          <a:p>
            <a:pPr marL="171450" indent="-171450">
              <a:spcBef>
                <a:spcPts val="600"/>
              </a:spcBef>
              <a:buFont typeface="Wingdings" pitchFamily="2" charset="2"/>
              <a:buChar char="§"/>
              <a:tabLst>
                <a:tab pos="57150" algn="l"/>
              </a:tabLst>
            </a:pPr>
            <a:r>
              <a:rPr lang="en-US" sz="1400" b="1" dirty="0" smtClean="0">
                <a:solidFill>
                  <a:srgbClr val="7030A0"/>
                </a:solidFill>
              </a:rPr>
              <a:t>[Competitiveness] (P) Verification per requirements. –</a:t>
            </a:r>
            <a:r>
              <a:rPr lang="en-US" sz="1400" b="1" dirty="0">
                <a:solidFill>
                  <a:srgbClr val="7030A0"/>
                </a:solidFill>
              </a:rPr>
              <a:t> </a:t>
            </a:r>
            <a:r>
              <a:rPr lang="en-US" sz="1400" b="1" dirty="0" smtClean="0">
                <a:solidFill>
                  <a:srgbClr val="7030A0"/>
                </a:solidFill>
              </a:rPr>
              <a:t>No. No correct CAR Effectiveness Indicator.</a:t>
            </a:r>
          </a:p>
        </p:txBody>
      </p:sp>
    </p:spTree>
    <p:extLst>
      <p:ext uri="{BB962C8B-B14F-4D97-AF65-F5344CB8AC3E}">
        <p14:creationId xmlns:p14="http://schemas.microsoft.com/office/powerpoint/2010/main" val="934335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 133911950 – </a:t>
            </a:r>
            <a:r>
              <a:rPr lang="en-US" dirty="0" smtClean="0"/>
              <a:t>History</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439023-E598-41EE-B6DC-08D0D22D9931}" type="slidenum">
              <a:rPr lang="en-US" smtClean="0"/>
              <a:pPr/>
              <a:t>14</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6877050" cy="352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334250" y="1600200"/>
            <a:ext cx="1672535" cy="1384995"/>
          </a:xfrm>
          <a:prstGeom prst="rect">
            <a:avLst/>
          </a:prstGeom>
          <a:solidFill>
            <a:srgbClr val="F18307"/>
          </a:solidFill>
        </p:spPr>
        <p:txBody>
          <a:bodyPr wrap="square" rtlCol="0">
            <a:spAutoFit/>
          </a:bodyPr>
          <a:lstStyle/>
          <a:p>
            <a:pPr marL="171450" indent="-171450">
              <a:spcBef>
                <a:spcPts val="600"/>
              </a:spcBef>
              <a:buFont typeface="Wingdings" pitchFamily="2" charset="2"/>
              <a:buChar char="§"/>
              <a:tabLst>
                <a:tab pos="57150" algn="l"/>
              </a:tabLst>
            </a:pPr>
            <a:r>
              <a:rPr lang="en-US" sz="1400" b="1" dirty="0" smtClean="0">
                <a:solidFill>
                  <a:schemeClr val="bg1"/>
                </a:solidFill>
              </a:rPr>
              <a:t>Work with Owner on implementation to cover all related staff in 2</a:t>
            </a:r>
            <a:r>
              <a:rPr lang="en-US" sz="1400" b="1" baseline="30000" dirty="0" smtClean="0">
                <a:solidFill>
                  <a:schemeClr val="bg1"/>
                </a:solidFill>
              </a:rPr>
              <a:t>nd</a:t>
            </a:r>
            <a:r>
              <a:rPr lang="en-US" sz="1400" b="1" dirty="0" smtClean="0">
                <a:solidFill>
                  <a:schemeClr val="bg1"/>
                </a:solidFill>
              </a:rPr>
              <a:t> milestone.</a:t>
            </a:r>
          </a:p>
        </p:txBody>
      </p:sp>
      <p:sp>
        <p:nvSpPr>
          <p:cNvPr id="7" name="TextBox 6"/>
          <p:cNvSpPr txBox="1"/>
          <p:nvPr/>
        </p:nvSpPr>
        <p:spPr>
          <a:xfrm>
            <a:off x="457198" y="5251775"/>
            <a:ext cx="8229601" cy="892552"/>
          </a:xfrm>
          <a:prstGeom prst="rect">
            <a:avLst/>
          </a:prstGeom>
          <a:solidFill>
            <a:srgbClr val="FFFF00"/>
          </a:solidFill>
        </p:spPr>
        <p:txBody>
          <a:bodyPr wrap="square" rtlCol="0">
            <a:spAutoFit/>
          </a:bodyPr>
          <a:lstStyle/>
          <a:p>
            <a:pPr marL="171450" indent="-171450">
              <a:spcBef>
                <a:spcPts val="600"/>
              </a:spcBef>
              <a:buFont typeface="Wingdings" pitchFamily="2" charset="2"/>
              <a:buChar char="§"/>
              <a:tabLst>
                <a:tab pos="57150" algn="l"/>
              </a:tabLst>
            </a:pPr>
            <a:r>
              <a:rPr lang="en-US" sz="1400" b="1" dirty="0" smtClean="0">
                <a:solidFill>
                  <a:srgbClr val="7030A0"/>
                </a:solidFill>
              </a:rPr>
              <a:t>[Integrity] (T) Acts on CARs within required timeframe</a:t>
            </a:r>
            <a:r>
              <a:rPr lang="en-US" sz="1400" b="1" dirty="0">
                <a:solidFill>
                  <a:srgbClr val="7030A0"/>
                </a:solidFill>
              </a:rPr>
              <a:t>. – </a:t>
            </a:r>
            <a:r>
              <a:rPr lang="en-US" sz="1400" b="1" dirty="0" smtClean="0">
                <a:solidFill>
                  <a:srgbClr val="7030A0"/>
                </a:solidFill>
              </a:rPr>
              <a:t>Yes</a:t>
            </a:r>
          </a:p>
          <a:p>
            <a:pPr marL="171450" indent="-171450">
              <a:spcBef>
                <a:spcPts val="600"/>
              </a:spcBef>
              <a:buFont typeface="Wingdings" pitchFamily="2" charset="2"/>
              <a:buChar char="§"/>
              <a:tabLst>
                <a:tab pos="57150" algn="l"/>
              </a:tabLst>
            </a:pPr>
            <a:endParaRPr lang="en-US" sz="1400" b="1" dirty="0">
              <a:solidFill>
                <a:srgbClr val="7030A0"/>
              </a:solidFill>
            </a:endParaRPr>
          </a:p>
          <a:p>
            <a:pPr marL="171450" indent="-171450">
              <a:spcBef>
                <a:spcPts val="600"/>
              </a:spcBef>
              <a:buFont typeface="Wingdings" pitchFamily="2" charset="2"/>
              <a:buChar char="§"/>
              <a:tabLst>
                <a:tab pos="57150" algn="l"/>
              </a:tabLst>
            </a:pPr>
            <a:r>
              <a:rPr lang="en-US" sz="1400" b="1" dirty="0" smtClean="0">
                <a:solidFill>
                  <a:srgbClr val="7030A0"/>
                </a:solidFill>
              </a:rPr>
              <a:t>[Collaboration] (C L) Evidence of communication for other pertinent concerns – Yes</a:t>
            </a:r>
          </a:p>
        </p:txBody>
      </p:sp>
    </p:spTree>
    <p:extLst>
      <p:ext uri="{BB962C8B-B14F-4D97-AF65-F5344CB8AC3E}">
        <p14:creationId xmlns:p14="http://schemas.microsoft.com/office/powerpoint/2010/main" val="9176957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3"/>
          <p:cNvSpPr>
            <a:spLocks noGrp="1"/>
          </p:cNvSpPr>
          <p:nvPr>
            <p:ph type="title"/>
          </p:nvPr>
        </p:nvSpPr>
        <p:spPr>
          <a:xfrm>
            <a:off x="446125" y="1424762"/>
            <a:ext cx="8196263" cy="1031359"/>
          </a:xfrm>
        </p:spPr>
        <p:txBody>
          <a:bodyPr/>
          <a:lstStyle/>
          <a:p>
            <a:pPr algn="ctr" eaLnBrk="1" hangingPunct="1"/>
            <a:r>
              <a:rPr lang="en-US" altLang="ko-KR" sz="3200" dirty="0" smtClean="0">
                <a:latin typeface="Arial" pitchFamily="34" charset="0"/>
                <a:ea typeface="Geneva"/>
                <a:cs typeface="Geneva"/>
              </a:rPr>
              <a:t>Case Study</a:t>
            </a:r>
            <a:endParaRPr lang="en-US" altLang="ko-KR" dirty="0" smtClean="0">
              <a:latin typeface="Arial" pitchFamily="34" charset="0"/>
              <a:ea typeface="Geneva"/>
              <a:cs typeface="Geneva"/>
            </a:endParaRPr>
          </a:p>
        </p:txBody>
      </p:sp>
      <p:sp>
        <p:nvSpPr>
          <p:cNvPr id="4" name="Rectangle 3"/>
          <p:cNvSpPr/>
          <p:nvPr/>
        </p:nvSpPr>
        <p:spPr>
          <a:xfrm>
            <a:off x="744279" y="5429324"/>
            <a:ext cx="7772400" cy="646331"/>
          </a:xfrm>
          <a:prstGeom prst="rect">
            <a:avLst/>
          </a:prstGeom>
        </p:spPr>
        <p:txBody>
          <a:bodyPr wrap="square">
            <a:spAutoFit/>
          </a:bodyPr>
          <a:lstStyle/>
          <a:p>
            <a:pPr lvl="0"/>
            <a:r>
              <a:rPr lang="en-US" b="1" dirty="0">
                <a:solidFill>
                  <a:schemeClr val="bg1"/>
                </a:solidFill>
                <a:cs typeface="Arial" pitchFamily="34" charset="0"/>
              </a:rPr>
              <a:t>Team: </a:t>
            </a:r>
          </a:p>
          <a:p>
            <a:pPr lvl="0"/>
            <a:r>
              <a:rPr lang="en-US" dirty="0" smtClean="0">
                <a:solidFill>
                  <a:schemeClr val="bg1"/>
                </a:solidFill>
              </a:rPr>
              <a:t>Dale </a:t>
            </a:r>
            <a:r>
              <a:rPr lang="en-US" dirty="0" err="1" smtClean="0">
                <a:solidFill>
                  <a:schemeClr val="bg1"/>
                </a:solidFill>
              </a:rPr>
              <a:t>Heindricks</a:t>
            </a:r>
            <a:r>
              <a:rPr lang="en-US" dirty="0" smtClean="0">
                <a:solidFill>
                  <a:schemeClr val="bg1"/>
                </a:solidFill>
              </a:rPr>
              <a:t>, </a:t>
            </a:r>
            <a:r>
              <a:rPr lang="en-US" dirty="0">
                <a:solidFill>
                  <a:schemeClr val="bg1"/>
                </a:solidFill>
              </a:rPr>
              <a:t>Julianne Heinzinger, </a:t>
            </a:r>
            <a:r>
              <a:rPr lang="en-US" dirty="0" smtClean="0">
                <a:solidFill>
                  <a:schemeClr val="bg1"/>
                </a:solidFill>
              </a:rPr>
              <a:t>Chris Nicastro, Gunsimar </a:t>
            </a:r>
            <a:r>
              <a:rPr lang="en-US" dirty="0">
                <a:solidFill>
                  <a:schemeClr val="bg1"/>
                </a:solidFill>
              </a:rPr>
              <a:t>Paintal</a:t>
            </a:r>
            <a:endParaRPr lang="en-US" dirty="0">
              <a:solidFill>
                <a:schemeClr val="bg1"/>
              </a:solidFill>
              <a:cs typeface="Arial" pitchFamily="34" charset="0"/>
            </a:endParaRPr>
          </a:p>
        </p:txBody>
      </p:sp>
      <p:sp>
        <p:nvSpPr>
          <p:cNvPr id="3" name="TextBox 2"/>
          <p:cNvSpPr txBox="1"/>
          <p:nvPr/>
        </p:nvSpPr>
        <p:spPr>
          <a:xfrm>
            <a:off x="552450" y="2928694"/>
            <a:ext cx="8196263" cy="1200329"/>
          </a:xfrm>
          <a:prstGeom prst="rect">
            <a:avLst/>
          </a:prstGeom>
          <a:noFill/>
        </p:spPr>
        <p:txBody>
          <a:bodyPr wrap="square" rtlCol="0">
            <a:spAutoFit/>
          </a:bodyPr>
          <a:lstStyle/>
          <a:p>
            <a:r>
              <a:rPr lang="en-US" dirty="0" smtClean="0">
                <a:solidFill>
                  <a:srgbClr val="FFC000"/>
                </a:solidFill>
                <a:cs typeface="Arial" pitchFamily="34" charset="0"/>
              </a:rPr>
              <a:t>CAR 1 </a:t>
            </a:r>
            <a:r>
              <a:rPr lang="en-US" dirty="0">
                <a:solidFill>
                  <a:srgbClr val="FFC000"/>
                </a:solidFill>
                <a:cs typeface="Arial" pitchFamily="34" charset="0"/>
              </a:rPr>
              <a:t>– </a:t>
            </a:r>
            <a:r>
              <a:rPr lang="en-US" dirty="0" smtClean="0">
                <a:solidFill>
                  <a:srgbClr val="FFC000"/>
                </a:solidFill>
                <a:cs typeface="Arial" pitchFamily="34" charset="0"/>
              </a:rPr>
              <a:t>Chris Nicastro </a:t>
            </a:r>
            <a:r>
              <a:rPr lang="en-US" dirty="0">
                <a:solidFill>
                  <a:srgbClr val="FFC000"/>
                </a:solidFill>
                <a:cs typeface="Arial" pitchFamily="34" charset="0"/>
              </a:rPr>
              <a:t>Review – Chris Nicastro </a:t>
            </a:r>
            <a:r>
              <a:rPr lang="en-US" dirty="0" smtClean="0">
                <a:solidFill>
                  <a:srgbClr val="FFC000"/>
                </a:solidFill>
                <a:cs typeface="Arial" pitchFamily="34" charset="0"/>
              </a:rPr>
              <a:t> </a:t>
            </a:r>
            <a:r>
              <a:rPr lang="en-US" dirty="0">
                <a:solidFill>
                  <a:srgbClr val="FFC000"/>
                </a:solidFill>
                <a:cs typeface="Arial" pitchFamily="34" charset="0"/>
              </a:rPr>
              <a:t>to </a:t>
            </a:r>
            <a:r>
              <a:rPr lang="en-US" dirty="0" smtClean="0">
                <a:solidFill>
                  <a:srgbClr val="FFC000"/>
                </a:solidFill>
                <a:cs typeface="Arial" pitchFamily="34" charset="0"/>
              </a:rPr>
              <a:t>discuss</a:t>
            </a:r>
          </a:p>
          <a:p>
            <a:r>
              <a:rPr lang="en-US" dirty="0">
                <a:solidFill>
                  <a:srgbClr val="FFC000"/>
                </a:solidFill>
                <a:cs typeface="Arial" pitchFamily="34" charset="0"/>
              </a:rPr>
              <a:t>CAR </a:t>
            </a:r>
            <a:r>
              <a:rPr lang="en-US" dirty="0" smtClean="0">
                <a:solidFill>
                  <a:srgbClr val="FFC000"/>
                </a:solidFill>
                <a:cs typeface="Arial" pitchFamily="34" charset="0"/>
              </a:rPr>
              <a:t>2 </a:t>
            </a:r>
            <a:r>
              <a:rPr lang="en-US" dirty="0">
                <a:solidFill>
                  <a:srgbClr val="FFC000"/>
                </a:solidFill>
                <a:cs typeface="Arial" pitchFamily="34" charset="0"/>
              </a:rPr>
              <a:t>– </a:t>
            </a:r>
            <a:r>
              <a:rPr lang="en-US" dirty="0" smtClean="0">
                <a:solidFill>
                  <a:srgbClr val="FFC000"/>
                </a:solidFill>
                <a:cs typeface="Arial" pitchFamily="34" charset="0"/>
              </a:rPr>
              <a:t>Julianne Heinzinger Review </a:t>
            </a:r>
            <a:r>
              <a:rPr lang="en-US" dirty="0">
                <a:solidFill>
                  <a:srgbClr val="FFC000"/>
                </a:solidFill>
                <a:cs typeface="Arial" pitchFamily="34" charset="0"/>
              </a:rPr>
              <a:t>– Chris Nicastro  to </a:t>
            </a:r>
            <a:r>
              <a:rPr lang="en-US" dirty="0" smtClean="0">
                <a:solidFill>
                  <a:srgbClr val="FFC000"/>
                </a:solidFill>
                <a:cs typeface="Arial" pitchFamily="34" charset="0"/>
              </a:rPr>
              <a:t>discuss</a:t>
            </a:r>
          </a:p>
          <a:p>
            <a:r>
              <a:rPr lang="en-US" dirty="0">
                <a:solidFill>
                  <a:srgbClr val="FFC000"/>
                </a:solidFill>
                <a:cs typeface="Arial" pitchFamily="34" charset="0"/>
              </a:rPr>
              <a:t>CAR </a:t>
            </a:r>
            <a:r>
              <a:rPr lang="en-US" dirty="0" smtClean="0">
                <a:solidFill>
                  <a:srgbClr val="FFC000"/>
                </a:solidFill>
                <a:cs typeface="Arial" pitchFamily="34" charset="0"/>
              </a:rPr>
              <a:t>3 </a:t>
            </a:r>
            <a:r>
              <a:rPr lang="en-US" dirty="0">
                <a:solidFill>
                  <a:srgbClr val="FFC000"/>
                </a:solidFill>
                <a:cs typeface="Arial" pitchFamily="34" charset="0"/>
              </a:rPr>
              <a:t>– Gunsimar Paintal Review – Dale Hendricks to discuss</a:t>
            </a:r>
          </a:p>
          <a:p>
            <a:r>
              <a:rPr lang="en-US" dirty="0">
                <a:solidFill>
                  <a:srgbClr val="FFC000"/>
                </a:solidFill>
                <a:cs typeface="Arial" pitchFamily="34" charset="0"/>
              </a:rPr>
              <a:t>CAR </a:t>
            </a:r>
            <a:r>
              <a:rPr lang="en-US" dirty="0" smtClean="0">
                <a:solidFill>
                  <a:srgbClr val="FFC000"/>
                </a:solidFill>
                <a:cs typeface="Arial" pitchFamily="34" charset="0"/>
              </a:rPr>
              <a:t>4 </a:t>
            </a:r>
            <a:r>
              <a:rPr lang="en-US" dirty="0">
                <a:solidFill>
                  <a:srgbClr val="FFC000"/>
                </a:solidFill>
                <a:cs typeface="Arial" pitchFamily="34" charset="0"/>
              </a:rPr>
              <a:t>– Dale Hendricks Review – Dale Hendricks to discuss </a:t>
            </a:r>
          </a:p>
        </p:txBody>
      </p:sp>
    </p:spTree>
    <p:extLst>
      <p:ext uri="{BB962C8B-B14F-4D97-AF65-F5344CB8AC3E}">
        <p14:creationId xmlns:p14="http://schemas.microsoft.com/office/powerpoint/2010/main" val="20851816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6"/>
          <p:cNvSpPr>
            <a:spLocks noGrp="1"/>
          </p:cNvSpPr>
          <p:nvPr>
            <p:ph type="sldNum" sz="quarter" idx="10"/>
          </p:nvPr>
        </p:nvSpPr>
        <p:spPr bwMode="auto">
          <a:xfrm>
            <a:off x="8418513" y="6459538"/>
            <a:ext cx="6413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fld id="{F5767CE0-5EC4-4E4D-92CB-8E34DE1AD910}" type="slidenum">
              <a:rPr lang="en-US" altLang="ko-KR"/>
              <a:pPr eaLnBrk="1" hangingPunct="1"/>
              <a:t>16</a:t>
            </a:fld>
            <a:endParaRPr lang="en-US" altLang="ko-KR"/>
          </a:p>
        </p:txBody>
      </p:sp>
      <p:sp>
        <p:nvSpPr>
          <p:cNvPr id="16387" name="Title 1"/>
          <p:cNvSpPr>
            <a:spLocks noGrp="1"/>
          </p:cNvSpPr>
          <p:nvPr>
            <p:ph type="title"/>
          </p:nvPr>
        </p:nvSpPr>
        <p:spPr>
          <a:xfrm>
            <a:off x="457200" y="138113"/>
            <a:ext cx="8229600" cy="740291"/>
          </a:xfrm>
        </p:spPr>
        <p:txBody>
          <a:bodyPr/>
          <a:lstStyle/>
          <a:p>
            <a:r>
              <a:rPr lang="en-US" dirty="0" smtClean="0">
                <a:latin typeface="Arial" pitchFamily="34" charset="0"/>
                <a:ea typeface="Geneva"/>
                <a:cs typeface="Geneva"/>
              </a:rPr>
              <a:t>CAR </a:t>
            </a:r>
            <a:r>
              <a:rPr lang="en-US" dirty="0">
                <a:latin typeface="Arial" pitchFamily="34" charset="0"/>
                <a:ea typeface="Geneva"/>
                <a:cs typeface="Geneva"/>
              </a:rPr>
              <a:t>– Sample </a:t>
            </a:r>
            <a:r>
              <a:rPr lang="en-US" dirty="0" smtClean="0">
                <a:latin typeface="Arial" pitchFamily="34" charset="0"/>
                <a:ea typeface="Geneva"/>
                <a:cs typeface="Geneva"/>
              </a:rPr>
              <a:t>1 – CAR </a:t>
            </a:r>
            <a:r>
              <a:rPr lang="en-US" dirty="0"/>
              <a:t>133911950</a:t>
            </a:r>
            <a:endParaRPr lang="en-US" dirty="0" smtClean="0">
              <a:latin typeface="Arial" pitchFamily="34" charset="0"/>
              <a:ea typeface="Geneva"/>
              <a:cs typeface="Geneva"/>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468" y="756697"/>
            <a:ext cx="6886575" cy="425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le 4"/>
          <p:cNvSpPr/>
          <p:nvPr/>
        </p:nvSpPr>
        <p:spPr>
          <a:xfrm>
            <a:off x="7442590" y="2479317"/>
            <a:ext cx="1460110" cy="509661"/>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smtClean="0">
                <a:latin typeface="Candara" pitchFamily="34" charset="0"/>
                <a:cs typeface="Arial" pitchFamily="34" charset="0"/>
              </a:rPr>
              <a:t>Standard, Clause, and Requirement are clear</a:t>
            </a:r>
          </a:p>
        </p:txBody>
      </p:sp>
      <p:cxnSp>
        <p:nvCxnSpPr>
          <p:cNvPr id="6" name="Straight Arrow Connector 5"/>
          <p:cNvCxnSpPr/>
          <p:nvPr/>
        </p:nvCxnSpPr>
        <p:spPr>
          <a:xfrm flipH="1">
            <a:off x="6909758" y="2734147"/>
            <a:ext cx="532833" cy="254831"/>
          </a:xfrm>
          <a:prstGeom prst="straightConnector1">
            <a:avLst/>
          </a:prstGeom>
          <a:ln>
            <a:solidFill>
              <a:schemeClr val="accent4">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H="1" flipV="1">
            <a:off x="5805577" y="2398143"/>
            <a:ext cx="1637014" cy="208588"/>
          </a:xfrm>
          <a:prstGeom prst="straightConnector1">
            <a:avLst/>
          </a:prstGeom>
          <a:ln>
            <a:solidFill>
              <a:schemeClr val="accent4">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H="1" flipV="1">
            <a:off x="2777706" y="2398143"/>
            <a:ext cx="4664885" cy="233573"/>
          </a:xfrm>
          <a:prstGeom prst="straightConnector1">
            <a:avLst/>
          </a:prstGeom>
          <a:ln>
            <a:solidFill>
              <a:schemeClr val="accent4">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13" name="Rounded Rectangle 12"/>
          <p:cNvSpPr/>
          <p:nvPr/>
        </p:nvSpPr>
        <p:spPr>
          <a:xfrm>
            <a:off x="7442590" y="3390841"/>
            <a:ext cx="1460110" cy="509661"/>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smtClean="0">
                <a:latin typeface="Candara" pitchFamily="34" charset="0"/>
                <a:cs typeface="Arial" pitchFamily="34" charset="0"/>
              </a:rPr>
              <a:t>Non-Conformance is clear</a:t>
            </a:r>
          </a:p>
        </p:txBody>
      </p:sp>
      <p:cxnSp>
        <p:nvCxnSpPr>
          <p:cNvPr id="14" name="Straight Arrow Connector 13"/>
          <p:cNvCxnSpPr/>
          <p:nvPr/>
        </p:nvCxnSpPr>
        <p:spPr>
          <a:xfrm flipH="1">
            <a:off x="6124755" y="3645670"/>
            <a:ext cx="1317837" cy="0"/>
          </a:xfrm>
          <a:prstGeom prst="straightConnector1">
            <a:avLst/>
          </a:prstGeom>
          <a:ln>
            <a:solidFill>
              <a:schemeClr val="accent4">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16" name="Rounded Rectangle 15"/>
          <p:cNvSpPr/>
          <p:nvPr/>
        </p:nvSpPr>
        <p:spPr>
          <a:xfrm>
            <a:off x="7442592" y="4190222"/>
            <a:ext cx="1460110" cy="1002879"/>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smtClean="0">
                <a:latin typeface="Candara" pitchFamily="34" charset="0"/>
                <a:cs typeface="Arial" pitchFamily="34" charset="0"/>
              </a:rPr>
              <a:t>Objective Evidence is detailed; it provides enough information to properly address, correct, and verify the Non-Conformance</a:t>
            </a:r>
          </a:p>
        </p:txBody>
      </p:sp>
      <p:cxnSp>
        <p:nvCxnSpPr>
          <p:cNvPr id="17" name="Straight Arrow Connector 16"/>
          <p:cNvCxnSpPr/>
          <p:nvPr/>
        </p:nvCxnSpPr>
        <p:spPr>
          <a:xfrm flipH="1" flipV="1">
            <a:off x="5020574" y="4097547"/>
            <a:ext cx="2436831" cy="343393"/>
          </a:xfrm>
          <a:prstGeom prst="straightConnector1">
            <a:avLst/>
          </a:prstGeom>
          <a:ln>
            <a:solidFill>
              <a:schemeClr val="accent4">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H="1">
            <a:off x="4554747" y="4659603"/>
            <a:ext cx="2902659" cy="0"/>
          </a:xfrm>
          <a:prstGeom prst="straightConnector1">
            <a:avLst/>
          </a:prstGeom>
          <a:ln>
            <a:solidFill>
              <a:schemeClr val="accent4">
                <a:lumMod val="75000"/>
              </a:schemeClr>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10250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001" y="611935"/>
            <a:ext cx="6858000" cy="448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86" name="Slide Number Placeholder 6"/>
          <p:cNvSpPr>
            <a:spLocks noGrp="1"/>
          </p:cNvSpPr>
          <p:nvPr>
            <p:ph type="sldNum" sz="quarter" idx="10"/>
          </p:nvPr>
        </p:nvSpPr>
        <p:spPr bwMode="auto">
          <a:xfrm>
            <a:off x="8418513" y="6459538"/>
            <a:ext cx="6413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fld id="{F5767CE0-5EC4-4E4D-92CB-8E34DE1AD910}" type="slidenum">
              <a:rPr lang="en-US" altLang="ko-KR"/>
              <a:pPr eaLnBrk="1" hangingPunct="1"/>
              <a:t>17</a:t>
            </a:fld>
            <a:endParaRPr lang="en-US" altLang="ko-KR"/>
          </a:p>
        </p:txBody>
      </p:sp>
      <p:sp>
        <p:nvSpPr>
          <p:cNvPr id="16387" name="Title 1"/>
          <p:cNvSpPr>
            <a:spLocks noGrp="1"/>
          </p:cNvSpPr>
          <p:nvPr>
            <p:ph type="title"/>
          </p:nvPr>
        </p:nvSpPr>
        <p:spPr>
          <a:xfrm>
            <a:off x="457200" y="138113"/>
            <a:ext cx="8229600" cy="740291"/>
          </a:xfrm>
        </p:spPr>
        <p:txBody>
          <a:bodyPr/>
          <a:lstStyle/>
          <a:p>
            <a:r>
              <a:rPr lang="en-US" dirty="0" smtClean="0">
                <a:latin typeface="Arial" pitchFamily="34" charset="0"/>
                <a:ea typeface="Geneva"/>
                <a:cs typeface="Geneva"/>
              </a:rPr>
              <a:t>CAR </a:t>
            </a:r>
            <a:r>
              <a:rPr lang="en-US" dirty="0">
                <a:latin typeface="Arial" pitchFamily="34" charset="0"/>
                <a:ea typeface="Geneva"/>
                <a:cs typeface="Geneva"/>
              </a:rPr>
              <a:t>– Sample </a:t>
            </a:r>
            <a:r>
              <a:rPr lang="en-US" dirty="0" smtClean="0">
                <a:latin typeface="Arial" pitchFamily="34" charset="0"/>
                <a:ea typeface="Geneva"/>
                <a:cs typeface="Geneva"/>
              </a:rPr>
              <a:t>1 – CAR </a:t>
            </a:r>
            <a:r>
              <a:rPr lang="en-US" dirty="0"/>
              <a:t>133911950</a:t>
            </a:r>
            <a:endParaRPr lang="en-US" dirty="0" smtClean="0">
              <a:latin typeface="Arial" pitchFamily="34" charset="0"/>
              <a:ea typeface="Geneva"/>
              <a:cs typeface="Geneva"/>
            </a:endParaRPr>
          </a:p>
        </p:txBody>
      </p:sp>
      <p:sp>
        <p:nvSpPr>
          <p:cNvPr id="6" name="Rounded Rectangle 5"/>
          <p:cNvSpPr/>
          <p:nvPr/>
        </p:nvSpPr>
        <p:spPr>
          <a:xfrm>
            <a:off x="7599753" y="890566"/>
            <a:ext cx="1460110" cy="509661"/>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smtClean="0">
                <a:latin typeface="Candara" pitchFamily="34" charset="0"/>
                <a:cs typeface="Arial" pitchFamily="34" charset="0"/>
              </a:rPr>
              <a:t>Who worked on the CAR / Stakeholders - Good</a:t>
            </a:r>
          </a:p>
        </p:txBody>
      </p:sp>
      <p:sp>
        <p:nvSpPr>
          <p:cNvPr id="7" name="Rounded Rectangle 6"/>
          <p:cNvSpPr/>
          <p:nvPr/>
        </p:nvSpPr>
        <p:spPr>
          <a:xfrm>
            <a:off x="7599753" y="1969656"/>
            <a:ext cx="1460110" cy="509661"/>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smtClean="0">
                <a:latin typeface="Candara" pitchFamily="34" charset="0"/>
                <a:cs typeface="Arial" pitchFamily="34" charset="0"/>
              </a:rPr>
              <a:t>Logical Drilling Down to find root cause - Good</a:t>
            </a:r>
          </a:p>
        </p:txBody>
      </p:sp>
      <p:cxnSp>
        <p:nvCxnSpPr>
          <p:cNvPr id="8" name="Straight Arrow Connector 7"/>
          <p:cNvCxnSpPr/>
          <p:nvPr/>
        </p:nvCxnSpPr>
        <p:spPr>
          <a:xfrm flipH="1">
            <a:off x="7013275" y="1145396"/>
            <a:ext cx="586478" cy="174446"/>
          </a:xfrm>
          <a:prstGeom prst="straightConnector1">
            <a:avLst/>
          </a:prstGeom>
          <a:ln>
            <a:solidFill>
              <a:schemeClr val="accent4">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H="1">
            <a:off x="6607834" y="2224486"/>
            <a:ext cx="991921" cy="837891"/>
          </a:xfrm>
          <a:prstGeom prst="straightConnector1">
            <a:avLst/>
          </a:prstGeom>
          <a:ln>
            <a:solidFill>
              <a:schemeClr val="accent4">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7" idx="1"/>
          </p:cNvCxnSpPr>
          <p:nvPr/>
        </p:nvCxnSpPr>
        <p:spPr>
          <a:xfrm flipH="1">
            <a:off x="6426561" y="2224487"/>
            <a:ext cx="1173192" cy="302488"/>
          </a:xfrm>
          <a:prstGeom prst="straightConnector1">
            <a:avLst/>
          </a:prstGeom>
          <a:ln>
            <a:solidFill>
              <a:schemeClr val="accent4">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7" idx="1"/>
          </p:cNvCxnSpPr>
          <p:nvPr/>
        </p:nvCxnSpPr>
        <p:spPr>
          <a:xfrm flipH="1" flipV="1">
            <a:off x="4425351" y="2097071"/>
            <a:ext cx="3174402" cy="127416"/>
          </a:xfrm>
          <a:prstGeom prst="straightConnector1">
            <a:avLst/>
          </a:prstGeom>
          <a:ln>
            <a:solidFill>
              <a:schemeClr val="accent4">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18" name="Rounded Rectangle 17"/>
          <p:cNvSpPr/>
          <p:nvPr/>
        </p:nvSpPr>
        <p:spPr>
          <a:xfrm>
            <a:off x="258674" y="1961454"/>
            <a:ext cx="1460110" cy="1290352"/>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Candara" pitchFamily="34" charset="0"/>
                <a:cs typeface="Arial" pitchFamily="34" charset="0"/>
              </a:rPr>
              <a:t>Concern – Some of the answers (in the Analysis) are difficult to understand, possibly a language issue. Some editing to clarify may have helped.</a:t>
            </a:r>
          </a:p>
        </p:txBody>
      </p:sp>
      <p:sp>
        <p:nvSpPr>
          <p:cNvPr id="19" name="Rounded Rectangle 18"/>
          <p:cNvSpPr/>
          <p:nvPr/>
        </p:nvSpPr>
        <p:spPr>
          <a:xfrm>
            <a:off x="7599753" y="3251806"/>
            <a:ext cx="1460110" cy="690466"/>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smtClean="0">
                <a:latin typeface="Candara" pitchFamily="34" charset="0"/>
                <a:cs typeface="Arial" pitchFamily="34" charset="0"/>
              </a:rPr>
              <a:t>The analysis leads logically to the Root Cause, which is clear, short, and concise.</a:t>
            </a:r>
          </a:p>
        </p:txBody>
      </p:sp>
      <p:cxnSp>
        <p:nvCxnSpPr>
          <p:cNvPr id="20" name="Straight Arrow Connector 19"/>
          <p:cNvCxnSpPr/>
          <p:nvPr/>
        </p:nvCxnSpPr>
        <p:spPr>
          <a:xfrm flipH="1">
            <a:off x="5262113" y="3506636"/>
            <a:ext cx="2337522" cy="90403"/>
          </a:xfrm>
          <a:prstGeom prst="straightConnector1">
            <a:avLst/>
          </a:prstGeom>
          <a:ln>
            <a:solidFill>
              <a:schemeClr val="accent4">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23" name="Rounded Rectangle 22"/>
          <p:cNvSpPr/>
          <p:nvPr/>
        </p:nvSpPr>
        <p:spPr>
          <a:xfrm>
            <a:off x="7599635" y="4149264"/>
            <a:ext cx="1460110" cy="948947"/>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smtClean="0">
                <a:latin typeface="Candara" pitchFamily="34" charset="0"/>
                <a:cs typeface="Arial" pitchFamily="34" charset="0"/>
              </a:rPr>
              <a:t>Scope of NC is very clear, to show this is an isolated issue and help to show what is required for the Corrective Action Plan</a:t>
            </a:r>
          </a:p>
        </p:txBody>
      </p:sp>
      <p:cxnSp>
        <p:nvCxnSpPr>
          <p:cNvPr id="24" name="Straight Arrow Connector 23"/>
          <p:cNvCxnSpPr/>
          <p:nvPr/>
        </p:nvCxnSpPr>
        <p:spPr>
          <a:xfrm flipH="1" flipV="1">
            <a:off x="6098875" y="4174980"/>
            <a:ext cx="1492134" cy="232708"/>
          </a:xfrm>
          <a:prstGeom prst="straightConnector1">
            <a:avLst/>
          </a:prstGeom>
          <a:ln>
            <a:solidFill>
              <a:schemeClr val="accent4">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33" name="Rounded Rectangle 32"/>
          <p:cNvSpPr/>
          <p:nvPr/>
        </p:nvSpPr>
        <p:spPr>
          <a:xfrm>
            <a:off x="2559051" y="5250258"/>
            <a:ext cx="1460110" cy="690466"/>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smtClean="0">
                <a:latin typeface="Candara" pitchFamily="34" charset="0"/>
                <a:cs typeface="Arial" pitchFamily="34" charset="0"/>
              </a:rPr>
              <a:t>Root Cause Category, Sector, Type, and Geography are accurate</a:t>
            </a:r>
          </a:p>
        </p:txBody>
      </p:sp>
    </p:spTree>
    <p:extLst>
      <p:ext uri="{BB962C8B-B14F-4D97-AF65-F5344CB8AC3E}">
        <p14:creationId xmlns:p14="http://schemas.microsoft.com/office/powerpoint/2010/main" val="9909567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6"/>
          <p:cNvSpPr>
            <a:spLocks noGrp="1"/>
          </p:cNvSpPr>
          <p:nvPr>
            <p:ph type="sldNum" sz="quarter" idx="10"/>
          </p:nvPr>
        </p:nvSpPr>
        <p:spPr bwMode="auto">
          <a:xfrm>
            <a:off x="8418513" y="6459538"/>
            <a:ext cx="6413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fld id="{F5767CE0-5EC4-4E4D-92CB-8E34DE1AD910}" type="slidenum">
              <a:rPr lang="en-US" altLang="ko-KR"/>
              <a:pPr eaLnBrk="1" hangingPunct="1"/>
              <a:t>18</a:t>
            </a:fld>
            <a:endParaRPr lang="en-US" altLang="ko-KR"/>
          </a:p>
        </p:txBody>
      </p:sp>
      <p:sp>
        <p:nvSpPr>
          <p:cNvPr id="16387" name="Title 1"/>
          <p:cNvSpPr>
            <a:spLocks noGrp="1"/>
          </p:cNvSpPr>
          <p:nvPr>
            <p:ph type="title"/>
          </p:nvPr>
        </p:nvSpPr>
        <p:spPr>
          <a:xfrm>
            <a:off x="457200" y="138113"/>
            <a:ext cx="8229600" cy="740291"/>
          </a:xfrm>
        </p:spPr>
        <p:txBody>
          <a:bodyPr/>
          <a:lstStyle/>
          <a:p>
            <a:r>
              <a:rPr lang="en-US" dirty="0" smtClean="0">
                <a:latin typeface="Arial" pitchFamily="34" charset="0"/>
                <a:ea typeface="Geneva"/>
                <a:cs typeface="Geneva"/>
              </a:rPr>
              <a:t>CAR </a:t>
            </a:r>
            <a:r>
              <a:rPr lang="en-US" dirty="0">
                <a:latin typeface="Arial" pitchFamily="34" charset="0"/>
                <a:ea typeface="Geneva"/>
                <a:cs typeface="Geneva"/>
              </a:rPr>
              <a:t>– Sample </a:t>
            </a:r>
            <a:r>
              <a:rPr lang="en-US" dirty="0" smtClean="0">
                <a:latin typeface="Arial" pitchFamily="34" charset="0"/>
                <a:ea typeface="Geneva"/>
                <a:cs typeface="Geneva"/>
              </a:rPr>
              <a:t>1 – CAR </a:t>
            </a:r>
            <a:r>
              <a:rPr lang="en-US" dirty="0"/>
              <a:t>133911950</a:t>
            </a:r>
            <a:endParaRPr lang="en-US" dirty="0" smtClean="0">
              <a:latin typeface="Arial" pitchFamily="34" charset="0"/>
              <a:ea typeface="Geneva"/>
              <a:cs typeface="Geneva"/>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813" y="802886"/>
            <a:ext cx="6829425" cy="309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ounded Rectangle 5"/>
          <p:cNvSpPr/>
          <p:nvPr/>
        </p:nvSpPr>
        <p:spPr>
          <a:xfrm>
            <a:off x="7520887" y="1153517"/>
            <a:ext cx="1460110" cy="690466"/>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smtClean="0">
                <a:latin typeface="Candara" pitchFamily="34" charset="0"/>
                <a:cs typeface="Arial" pitchFamily="34" charset="0"/>
              </a:rPr>
              <a:t>Containment and Verification are addressed appropriately</a:t>
            </a:r>
          </a:p>
        </p:txBody>
      </p:sp>
      <p:cxnSp>
        <p:nvCxnSpPr>
          <p:cNvPr id="7" name="Straight Arrow Connector 6"/>
          <p:cNvCxnSpPr>
            <a:stCxn id="6" idx="1"/>
          </p:cNvCxnSpPr>
          <p:nvPr/>
        </p:nvCxnSpPr>
        <p:spPr>
          <a:xfrm flipH="1" flipV="1">
            <a:off x="4701396" y="1319842"/>
            <a:ext cx="2819491" cy="178908"/>
          </a:xfrm>
          <a:prstGeom prst="straightConnector1">
            <a:avLst/>
          </a:prstGeom>
          <a:ln>
            <a:solidFill>
              <a:schemeClr val="accent4">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5029201" y="1741853"/>
            <a:ext cx="2491686" cy="243104"/>
          </a:xfrm>
          <a:prstGeom prst="straightConnector1">
            <a:avLst/>
          </a:prstGeom>
          <a:ln>
            <a:solidFill>
              <a:schemeClr val="accent4">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15" name="Rounded Rectangle 14"/>
          <p:cNvSpPr/>
          <p:nvPr/>
        </p:nvSpPr>
        <p:spPr>
          <a:xfrm>
            <a:off x="7520887" y="2177185"/>
            <a:ext cx="1460110" cy="690466"/>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smtClean="0">
                <a:latin typeface="Candara" pitchFamily="34" charset="0"/>
                <a:cs typeface="Arial" pitchFamily="34" charset="0"/>
              </a:rPr>
              <a:t>Short Term Action addresses the understanding of the issue, and training</a:t>
            </a:r>
          </a:p>
        </p:txBody>
      </p:sp>
      <p:cxnSp>
        <p:nvCxnSpPr>
          <p:cNvPr id="16" name="Straight Arrow Connector 15"/>
          <p:cNvCxnSpPr>
            <a:stCxn id="15" idx="1"/>
          </p:cNvCxnSpPr>
          <p:nvPr/>
        </p:nvCxnSpPr>
        <p:spPr>
          <a:xfrm flipH="1" flipV="1">
            <a:off x="5397261" y="1752297"/>
            <a:ext cx="2123626" cy="770121"/>
          </a:xfrm>
          <a:prstGeom prst="straightConnector1">
            <a:avLst/>
          </a:prstGeom>
          <a:ln>
            <a:solidFill>
              <a:schemeClr val="accent4">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20" name="Rounded Rectangle 19"/>
          <p:cNvSpPr/>
          <p:nvPr/>
        </p:nvSpPr>
        <p:spPr>
          <a:xfrm>
            <a:off x="2178260" y="4316536"/>
            <a:ext cx="2436871" cy="867940"/>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smtClean="0">
                <a:latin typeface="Candara" pitchFamily="34" charset="0"/>
                <a:cs typeface="Arial" pitchFamily="34" charset="0"/>
              </a:rPr>
              <a:t>Milestones are discrete, there is no overlapping. They are clear and concise, therefore verification of each milestone is very clear.</a:t>
            </a:r>
          </a:p>
        </p:txBody>
      </p:sp>
    </p:spTree>
    <p:extLst>
      <p:ext uri="{BB962C8B-B14F-4D97-AF65-F5344CB8AC3E}">
        <p14:creationId xmlns:p14="http://schemas.microsoft.com/office/powerpoint/2010/main" val="2759097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6"/>
          <p:cNvSpPr>
            <a:spLocks noGrp="1"/>
          </p:cNvSpPr>
          <p:nvPr>
            <p:ph type="sldNum" sz="quarter" idx="10"/>
          </p:nvPr>
        </p:nvSpPr>
        <p:spPr bwMode="auto">
          <a:xfrm>
            <a:off x="8418513" y="6459538"/>
            <a:ext cx="6413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fld id="{F5767CE0-5EC4-4E4D-92CB-8E34DE1AD910}" type="slidenum">
              <a:rPr lang="en-US" altLang="ko-KR"/>
              <a:pPr eaLnBrk="1" hangingPunct="1"/>
              <a:t>19</a:t>
            </a:fld>
            <a:endParaRPr lang="en-US" altLang="ko-KR"/>
          </a:p>
        </p:txBody>
      </p:sp>
      <p:sp>
        <p:nvSpPr>
          <p:cNvPr id="16387" name="Title 1"/>
          <p:cNvSpPr>
            <a:spLocks noGrp="1"/>
          </p:cNvSpPr>
          <p:nvPr>
            <p:ph type="title"/>
          </p:nvPr>
        </p:nvSpPr>
        <p:spPr>
          <a:xfrm>
            <a:off x="457200" y="138113"/>
            <a:ext cx="8229600" cy="740291"/>
          </a:xfrm>
        </p:spPr>
        <p:txBody>
          <a:bodyPr/>
          <a:lstStyle/>
          <a:p>
            <a:r>
              <a:rPr lang="en-US" dirty="0" smtClean="0">
                <a:latin typeface="Arial" pitchFamily="34" charset="0"/>
                <a:ea typeface="Geneva"/>
                <a:cs typeface="Geneva"/>
              </a:rPr>
              <a:t>CAR </a:t>
            </a:r>
            <a:r>
              <a:rPr lang="en-US" dirty="0">
                <a:latin typeface="Arial" pitchFamily="34" charset="0"/>
                <a:ea typeface="Geneva"/>
                <a:cs typeface="Geneva"/>
              </a:rPr>
              <a:t>– Sample </a:t>
            </a:r>
            <a:r>
              <a:rPr lang="en-US" dirty="0" smtClean="0">
                <a:latin typeface="Arial" pitchFamily="34" charset="0"/>
                <a:ea typeface="Geneva"/>
                <a:cs typeface="Geneva"/>
              </a:rPr>
              <a:t>1 – CAR </a:t>
            </a:r>
            <a:r>
              <a:rPr lang="en-US" dirty="0"/>
              <a:t>133911950</a:t>
            </a:r>
            <a:endParaRPr lang="en-US" dirty="0" smtClean="0">
              <a:latin typeface="Arial" pitchFamily="34" charset="0"/>
              <a:ea typeface="Geneva"/>
              <a:cs typeface="Geneva"/>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121" y="1037597"/>
            <a:ext cx="6905625" cy="397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le 4"/>
          <p:cNvSpPr/>
          <p:nvPr/>
        </p:nvSpPr>
        <p:spPr>
          <a:xfrm>
            <a:off x="5964390" y="2589589"/>
            <a:ext cx="2436871" cy="867940"/>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smtClean="0">
                <a:latin typeface="Candara" pitchFamily="34" charset="0"/>
                <a:cs typeface="Arial" pitchFamily="34" charset="0"/>
              </a:rPr>
              <a:t>Excellent Attachments, which clearly show the expectation in order to close/verify the milestone.</a:t>
            </a:r>
          </a:p>
        </p:txBody>
      </p:sp>
    </p:spTree>
    <p:extLst>
      <p:ext uri="{BB962C8B-B14F-4D97-AF65-F5344CB8AC3E}">
        <p14:creationId xmlns:p14="http://schemas.microsoft.com/office/powerpoint/2010/main" val="21073411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a:xfrm>
            <a:off x="306725" y="228338"/>
            <a:ext cx="8229600" cy="558739"/>
          </a:xfrm>
        </p:spPr>
        <p:txBody>
          <a:bodyPr/>
          <a:lstStyle/>
          <a:p>
            <a:pPr marL="0" indent="0" eaLnBrk="1" hangingPunct="1">
              <a:lnSpc>
                <a:spcPct val="90000"/>
              </a:lnSpc>
            </a:pPr>
            <a:r>
              <a:rPr lang="en-US" dirty="0" smtClean="0"/>
              <a:t>CAR Champion Critical Behaviors for Success</a:t>
            </a:r>
            <a:endParaRPr lang="en-US" dirty="0"/>
          </a:p>
        </p:txBody>
      </p:sp>
      <p:sp>
        <p:nvSpPr>
          <p:cNvPr id="3" name="Slide Number Placeholder 2"/>
          <p:cNvSpPr>
            <a:spLocks noGrp="1"/>
          </p:cNvSpPr>
          <p:nvPr>
            <p:ph type="sldNum" sz="quarter" idx="10"/>
          </p:nvPr>
        </p:nvSpPr>
        <p:spPr/>
        <p:txBody>
          <a:bodyPr/>
          <a:lstStyle/>
          <a:p>
            <a:fld id="{B339ADFA-C87E-481A-8806-3564168020FD}" type="slidenum">
              <a:rPr lang="en-US" smtClean="0"/>
              <a:t>2</a:t>
            </a:fld>
            <a:endParaRPr lang="en-US" dirty="0"/>
          </a:p>
        </p:txBody>
      </p:sp>
      <p:sp>
        <p:nvSpPr>
          <p:cNvPr id="4" name="Content Placeholder 3"/>
          <p:cNvSpPr>
            <a:spLocks noGrp="1"/>
          </p:cNvSpPr>
          <p:nvPr>
            <p:ph idx="1"/>
          </p:nvPr>
        </p:nvSpPr>
        <p:spPr>
          <a:xfrm>
            <a:off x="457200" y="914400"/>
            <a:ext cx="4161099" cy="5211763"/>
          </a:xfrm>
        </p:spPr>
        <p:txBody>
          <a:bodyPr/>
          <a:lstStyle/>
          <a:p>
            <a:pPr>
              <a:buFont typeface="Wingdings" pitchFamily="2" charset="2"/>
              <a:buChar char="q"/>
            </a:pPr>
            <a:r>
              <a:rPr lang="en-US" dirty="0"/>
              <a:t>Alignment with Critical Behaviors for Success and UL </a:t>
            </a:r>
            <a:r>
              <a:rPr lang="en-US" dirty="0" smtClean="0"/>
              <a:t>Values</a:t>
            </a:r>
          </a:p>
          <a:p>
            <a:pPr>
              <a:buFont typeface="Wingdings" pitchFamily="2" charset="2"/>
              <a:buChar char="q"/>
            </a:pPr>
            <a:r>
              <a:rPr lang="en-US" dirty="0" smtClean="0"/>
              <a:t>CAR </a:t>
            </a:r>
            <a:r>
              <a:rPr lang="en-US" dirty="0"/>
              <a:t>Champion, Areas of </a:t>
            </a:r>
            <a:r>
              <a:rPr lang="en-US" dirty="0" smtClean="0"/>
              <a:t>Responsibility:</a:t>
            </a:r>
          </a:p>
          <a:p>
            <a:pPr marL="566738" indent="0"/>
            <a:r>
              <a:rPr lang="en-US" dirty="0" smtClean="0">
                <a:solidFill>
                  <a:srgbClr val="000099"/>
                </a:solidFill>
              </a:rPr>
              <a:t>C </a:t>
            </a:r>
            <a:r>
              <a:rPr lang="en-US" dirty="0">
                <a:solidFill>
                  <a:srgbClr val="000099"/>
                </a:solidFill>
              </a:rPr>
              <a:t>– Customer; T – Technical; L – Colleague; P – </a:t>
            </a:r>
            <a:r>
              <a:rPr lang="en-US" dirty="0" smtClean="0">
                <a:solidFill>
                  <a:srgbClr val="000099"/>
                </a:solidFill>
              </a:rPr>
              <a:t>Process.</a:t>
            </a:r>
            <a:endParaRPr lang="en-US" dirty="0">
              <a:solidFill>
                <a:srgbClr val="000099"/>
              </a:solidFill>
            </a:endParaRPr>
          </a:p>
        </p:txBody>
      </p:sp>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8925" y="833087"/>
            <a:ext cx="5635625" cy="605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448" y="3367374"/>
            <a:ext cx="4276847" cy="21769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57277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6"/>
          <p:cNvSpPr>
            <a:spLocks noGrp="1"/>
          </p:cNvSpPr>
          <p:nvPr>
            <p:ph type="sldNum" sz="quarter" idx="10"/>
          </p:nvPr>
        </p:nvSpPr>
        <p:spPr bwMode="auto">
          <a:xfrm>
            <a:off x="8418513" y="6459538"/>
            <a:ext cx="6413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fld id="{F5767CE0-5EC4-4E4D-92CB-8E34DE1AD910}" type="slidenum">
              <a:rPr lang="en-US" altLang="ko-KR"/>
              <a:pPr eaLnBrk="1" hangingPunct="1"/>
              <a:t>20</a:t>
            </a:fld>
            <a:endParaRPr lang="en-US" altLang="ko-KR"/>
          </a:p>
        </p:txBody>
      </p:sp>
      <p:sp>
        <p:nvSpPr>
          <p:cNvPr id="16387" name="Title 1"/>
          <p:cNvSpPr>
            <a:spLocks noGrp="1"/>
          </p:cNvSpPr>
          <p:nvPr>
            <p:ph type="title"/>
          </p:nvPr>
        </p:nvSpPr>
        <p:spPr>
          <a:xfrm>
            <a:off x="457200" y="138113"/>
            <a:ext cx="8229600" cy="740291"/>
          </a:xfrm>
        </p:spPr>
        <p:txBody>
          <a:bodyPr/>
          <a:lstStyle/>
          <a:p>
            <a:r>
              <a:rPr lang="en-US" dirty="0" smtClean="0">
                <a:latin typeface="Arial" pitchFamily="34" charset="0"/>
                <a:ea typeface="Geneva"/>
                <a:cs typeface="Geneva"/>
              </a:rPr>
              <a:t>CAR </a:t>
            </a:r>
            <a:r>
              <a:rPr lang="en-US" dirty="0">
                <a:latin typeface="Arial" pitchFamily="34" charset="0"/>
                <a:ea typeface="Geneva"/>
                <a:cs typeface="Geneva"/>
              </a:rPr>
              <a:t>– Sample </a:t>
            </a:r>
            <a:r>
              <a:rPr lang="en-US" dirty="0" smtClean="0">
                <a:latin typeface="Arial" pitchFamily="34" charset="0"/>
                <a:ea typeface="Geneva"/>
                <a:cs typeface="Geneva"/>
              </a:rPr>
              <a:t>1 – CAR </a:t>
            </a:r>
            <a:r>
              <a:rPr lang="en-US" dirty="0"/>
              <a:t>133911950</a:t>
            </a:r>
            <a:endParaRPr lang="en-US" dirty="0" smtClean="0">
              <a:latin typeface="Arial" pitchFamily="34" charset="0"/>
              <a:ea typeface="Geneva"/>
              <a:cs typeface="Geneva"/>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082" y="710152"/>
            <a:ext cx="6915150" cy="378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le 4"/>
          <p:cNvSpPr/>
          <p:nvPr/>
        </p:nvSpPr>
        <p:spPr>
          <a:xfrm>
            <a:off x="1306126" y="4677181"/>
            <a:ext cx="2436871" cy="867940"/>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smtClean="0">
                <a:latin typeface="Candara" pitchFamily="34" charset="0"/>
                <a:cs typeface="Arial" pitchFamily="34" charset="0"/>
              </a:rPr>
              <a:t>Excellent Attachments, which clearly show the expectation in order to close/verify the milestone.</a:t>
            </a:r>
          </a:p>
        </p:txBody>
      </p:sp>
    </p:spTree>
    <p:extLst>
      <p:ext uri="{BB962C8B-B14F-4D97-AF65-F5344CB8AC3E}">
        <p14:creationId xmlns:p14="http://schemas.microsoft.com/office/powerpoint/2010/main" val="36028021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6"/>
          <p:cNvSpPr>
            <a:spLocks noGrp="1"/>
          </p:cNvSpPr>
          <p:nvPr>
            <p:ph type="sldNum" sz="quarter" idx="10"/>
          </p:nvPr>
        </p:nvSpPr>
        <p:spPr bwMode="auto">
          <a:xfrm>
            <a:off x="8418513" y="6459538"/>
            <a:ext cx="6413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fld id="{F5767CE0-5EC4-4E4D-92CB-8E34DE1AD910}" type="slidenum">
              <a:rPr lang="en-US" altLang="ko-KR"/>
              <a:pPr eaLnBrk="1" hangingPunct="1"/>
              <a:t>21</a:t>
            </a:fld>
            <a:endParaRPr lang="en-US" altLang="ko-KR"/>
          </a:p>
        </p:txBody>
      </p:sp>
      <p:sp>
        <p:nvSpPr>
          <p:cNvPr id="16387" name="Title 1"/>
          <p:cNvSpPr>
            <a:spLocks noGrp="1"/>
          </p:cNvSpPr>
          <p:nvPr>
            <p:ph type="title"/>
          </p:nvPr>
        </p:nvSpPr>
        <p:spPr>
          <a:xfrm>
            <a:off x="457200" y="138113"/>
            <a:ext cx="8229600" cy="740291"/>
          </a:xfrm>
        </p:spPr>
        <p:txBody>
          <a:bodyPr/>
          <a:lstStyle/>
          <a:p>
            <a:r>
              <a:rPr lang="en-US" dirty="0" smtClean="0">
                <a:latin typeface="Arial" pitchFamily="34" charset="0"/>
                <a:ea typeface="Geneva"/>
                <a:cs typeface="Geneva"/>
              </a:rPr>
              <a:t>CAR </a:t>
            </a:r>
            <a:r>
              <a:rPr lang="en-US" dirty="0">
                <a:latin typeface="Arial" pitchFamily="34" charset="0"/>
                <a:ea typeface="Geneva"/>
                <a:cs typeface="Geneva"/>
              </a:rPr>
              <a:t>– Sample </a:t>
            </a:r>
            <a:r>
              <a:rPr lang="en-US" dirty="0" smtClean="0">
                <a:latin typeface="Arial" pitchFamily="34" charset="0"/>
                <a:ea typeface="Geneva"/>
                <a:cs typeface="Geneva"/>
              </a:rPr>
              <a:t>1 – CAR </a:t>
            </a:r>
            <a:r>
              <a:rPr lang="en-US" dirty="0"/>
              <a:t>133911950</a:t>
            </a:r>
            <a:endParaRPr lang="en-US" dirty="0" smtClean="0">
              <a:latin typeface="Arial" pitchFamily="34" charset="0"/>
              <a:ea typeface="Geneva"/>
              <a:cs typeface="Geneva"/>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926" y="807559"/>
            <a:ext cx="6943725" cy="427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le 4"/>
          <p:cNvSpPr/>
          <p:nvPr/>
        </p:nvSpPr>
        <p:spPr>
          <a:xfrm>
            <a:off x="5688345" y="4918720"/>
            <a:ext cx="2436871" cy="867940"/>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smtClean="0">
                <a:latin typeface="Candara" pitchFamily="34" charset="0"/>
                <a:cs typeface="Arial" pitchFamily="34" charset="0"/>
              </a:rPr>
              <a:t>Excellent Attachments, which clearly show the expectation in order to close/verify the milestone.</a:t>
            </a:r>
          </a:p>
        </p:txBody>
      </p:sp>
    </p:spTree>
    <p:extLst>
      <p:ext uri="{BB962C8B-B14F-4D97-AF65-F5344CB8AC3E}">
        <p14:creationId xmlns:p14="http://schemas.microsoft.com/office/powerpoint/2010/main" val="39991544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6"/>
          <p:cNvSpPr>
            <a:spLocks noGrp="1"/>
          </p:cNvSpPr>
          <p:nvPr>
            <p:ph type="sldNum" sz="quarter" idx="10"/>
          </p:nvPr>
        </p:nvSpPr>
        <p:spPr bwMode="auto">
          <a:xfrm>
            <a:off x="8418513" y="6459538"/>
            <a:ext cx="6413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fld id="{F5767CE0-5EC4-4E4D-92CB-8E34DE1AD910}" type="slidenum">
              <a:rPr lang="en-US" altLang="ko-KR"/>
              <a:pPr eaLnBrk="1" hangingPunct="1"/>
              <a:t>22</a:t>
            </a:fld>
            <a:endParaRPr lang="en-US" altLang="ko-KR"/>
          </a:p>
        </p:txBody>
      </p:sp>
      <p:sp>
        <p:nvSpPr>
          <p:cNvPr id="16387" name="Title 1"/>
          <p:cNvSpPr>
            <a:spLocks noGrp="1"/>
          </p:cNvSpPr>
          <p:nvPr>
            <p:ph type="title"/>
          </p:nvPr>
        </p:nvSpPr>
        <p:spPr>
          <a:xfrm>
            <a:off x="457200" y="138113"/>
            <a:ext cx="8229600" cy="740291"/>
          </a:xfrm>
        </p:spPr>
        <p:txBody>
          <a:bodyPr/>
          <a:lstStyle/>
          <a:p>
            <a:r>
              <a:rPr lang="en-US" dirty="0" smtClean="0">
                <a:latin typeface="Arial" pitchFamily="34" charset="0"/>
                <a:ea typeface="Geneva"/>
                <a:cs typeface="Geneva"/>
              </a:rPr>
              <a:t>CAR </a:t>
            </a:r>
            <a:r>
              <a:rPr lang="en-US" dirty="0">
                <a:latin typeface="Arial" pitchFamily="34" charset="0"/>
                <a:ea typeface="Geneva"/>
                <a:cs typeface="Geneva"/>
              </a:rPr>
              <a:t>– Sample </a:t>
            </a:r>
            <a:r>
              <a:rPr lang="en-US" dirty="0" smtClean="0">
                <a:latin typeface="Arial" pitchFamily="34" charset="0"/>
                <a:ea typeface="Geneva"/>
                <a:cs typeface="Geneva"/>
              </a:rPr>
              <a:t>1 – CAR </a:t>
            </a:r>
            <a:r>
              <a:rPr lang="en-US" dirty="0"/>
              <a:t>133911950</a:t>
            </a:r>
            <a:endParaRPr lang="en-US" dirty="0" smtClean="0">
              <a:latin typeface="Arial" pitchFamily="34" charset="0"/>
              <a:ea typeface="Geneva"/>
              <a:cs typeface="Geneva"/>
            </a:endParaRPr>
          </a:p>
        </p:txBody>
      </p:sp>
      <p:sp>
        <p:nvSpPr>
          <p:cNvPr id="4" name="Rounded Rectangle 3"/>
          <p:cNvSpPr/>
          <p:nvPr/>
        </p:nvSpPr>
        <p:spPr>
          <a:xfrm>
            <a:off x="561379" y="878404"/>
            <a:ext cx="3717323" cy="1010782"/>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sz="1000" dirty="0" smtClean="0">
                <a:latin typeface="Candara" pitchFamily="34" charset="0"/>
                <a:cs typeface="Arial" pitchFamily="34" charset="0"/>
              </a:rPr>
              <a:t>Notes: Other than clarifying some sentences in the analysis, this CAR is excellent. There were not extension requested or overdue notices, and the Analysis, Root Cause, CAP, and milestones are all logical and very clear. This is a great CAR!</a:t>
            </a:r>
          </a:p>
        </p:txBody>
      </p:sp>
    </p:spTree>
    <p:extLst>
      <p:ext uri="{BB962C8B-B14F-4D97-AF65-F5344CB8AC3E}">
        <p14:creationId xmlns:p14="http://schemas.microsoft.com/office/powerpoint/2010/main" val="20063832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latin typeface="Arial" charset="0"/>
                <a:ea typeface="Geneva" charset="0"/>
              </a:rPr>
              <a:t>Study for CAR# </a:t>
            </a:r>
            <a:r>
              <a:rPr lang="en-US" dirty="0" smtClean="0">
                <a:effectLst>
                  <a:outerShdw blurRad="38100" dist="38100" dir="2700000" algn="tl">
                    <a:srgbClr val="000000">
                      <a:alpha val="43137"/>
                    </a:srgbClr>
                  </a:outerShdw>
                </a:effectLst>
                <a:latin typeface="Arial" charset="0"/>
                <a:ea typeface="Geneva" charset="0"/>
              </a:rPr>
              <a:t>123911950</a:t>
            </a:r>
            <a:endParaRPr lang="en-US" dirty="0"/>
          </a:p>
        </p:txBody>
      </p:sp>
    </p:spTree>
    <p:extLst>
      <p:ext uri="{BB962C8B-B14F-4D97-AF65-F5344CB8AC3E}">
        <p14:creationId xmlns:p14="http://schemas.microsoft.com/office/powerpoint/2010/main" val="3686603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 </a:t>
            </a:r>
            <a:r>
              <a:rPr lang="en-US" dirty="0" smtClean="0"/>
              <a:t>133911950</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439023-E598-41EE-B6DC-08D0D22D9931}" type="slidenum">
              <a:rPr lang="en-US" smtClean="0"/>
              <a:pPr/>
              <a:t>4</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6886575"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19414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 </a:t>
            </a:r>
            <a:r>
              <a:rPr lang="en-US" dirty="0" smtClean="0"/>
              <a:t>133911950</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fld id="{94439023-E598-41EE-B6DC-08D0D22D9931}" type="slidenum">
              <a:rPr lang="en-US" smtClean="0"/>
              <a:pPr/>
              <a:t>5</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775" y="1600200"/>
            <a:ext cx="6924675"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Oval Callout 7"/>
          <p:cNvSpPr/>
          <p:nvPr/>
        </p:nvSpPr>
        <p:spPr>
          <a:xfrm>
            <a:off x="7118430" y="1966188"/>
            <a:ext cx="2025570" cy="2084952"/>
          </a:xfrm>
          <a:prstGeom prst="wedgeEllipseCallout">
            <a:avLst>
              <a:gd name="adj1" fmla="val -61556"/>
              <a:gd name="adj2" fmla="val 2505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t>Special Remind for IFM PT CAR</a:t>
            </a:r>
            <a:endParaRPr lang="en-US" dirty="0"/>
          </a:p>
        </p:txBody>
      </p:sp>
      <p:sp>
        <p:nvSpPr>
          <p:cNvPr id="7" name="TextBox 6"/>
          <p:cNvSpPr txBox="1"/>
          <p:nvPr/>
        </p:nvSpPr>
        <p:spPr>
          <a:xfrm>
            <a:off x="457198" y="5976150"/>
            <a:ext cx="8229601" cy="307777"/>
          </a:xfrm>
          <a:prstGeom prst="rect">
            <a:avLst/>
          </a:prstGeom>
          <a:solidFill>
            <a:srgbClr val="FFFF00"/>
          </a:solidFill>
        </p:spPr>
        <p:txBody>
          <a:bodyPr wrap="square" rtlCol="0">
            <a:spAutoFit/>
          </a:bodyPr>
          <a:lstStyle/>
          <a:p>
            <a:pPr marL="171450" indent="-171450">
              <a:spcBef>
                <a:spcPts val="600"/>
              </a:spcBef>
              <a:buFont typeface="Wingdings" pitchFamily="2" charset="2"/>
              <a:buChar char="§"/>
              <a:tabLst>
                <a:tab pos="57150" algn="l"/>
              </a:tabLst>
            </a:pPr>
            <a:r>
              <a:rPr lang="en-US" sz="1400" b="1" dirty="0" smtClean="0">
                <a:solidFill>
                  <a:srgbClr val="7030A0"/>
                </a:solidFill>
              </a:rPr>
              <a:t>[Collaboration] (C L) Evidence of communication for other pertinent concerns – Yes</a:t>
            </a:r>
          </a:p>
        </p:txBody>
      </p:sp>
    </p:spTree>
    <p:extLst>
      <p:ext uri="{BB962C8B-B14F-4D97-AF65-F5344CB8AC3E}">
        <p14:creationId xmlns:p14="http://schemas.microsoft.com/office/powerpoint/2010/main" val="38868365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 </a:t>
            </a:r>
            <a:r>
              <a:rPr lang="en-US" dirty="0" smtClean="0"/>
              <a:t>133911950 – Analysis </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439023-E598-41EE-B6DC-08D0D22D9931}" type="slidenum">
              <a:rPr lang="en-US" smtClean="0"/>
              <a:pPr/>
              <a:t>6</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6953250" cy="352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318073" y="1600200"/>
            <a:ext cx="1672535" cy="2031325"/>
          </a:xfrm>
          <a:prstGeom prst="rect">
            <a:avLst/>
          </a:prstGeom>
          <a:solidFill>
            <a:srgbClr val="F18307"/>
          </a:solidFill>
        </p:spPr>
        <p:txBody>
          <a:bodyPr wrap="square" rtlCol="0">
            <a:spAutoFit/>
          </a:bodyPr>
          <a:lstStyle/>
          <a:p>
            <a:pPr marL="171450" indent="-171450">
              <a:spcBef>
                <a:spcPts val="600"/>
              </a:spcBef>
              <a:buFont typeface="Wingdings" pitchFamily="2" charset="2"/>
              <a:buChar char="§"/>
              <a:tabLst>
                <a:tab pos="57150" algn="l"/>
              </a:tabLst>
            </a:pPr>
            <a:r>
              <a:rPr lang="en-US" sz="1400" b="1" dirty="0" smtClean="0">
                <a:solidFill>
                  <a:schemeClr val="bg1"/>
                </a:solidFill>
              </a:rPr>
              <a:t>Suggest to provide more clear statement to identify the correct definition and wrong definition applied in PTP</a:t>
            </a:r>
            <a:endParaRPr lang="en-US" sz="1400" b="1" dirty="0">
              <a:solidFill>
                <a:schemeClr val="bg1"/>
              </a:solidFill>
            </a:endParaRPr>
          </a:p>
        </p:txBody>
      </p:sp>
      <p:sp>
        <p:nvSpPr>
          <p:cNvPr id="7" name="TextBox 6"/>
          <p:cNvSpPr txBox="1"/>
          <p:nvPr/>
        </p:nvSpPr>
        <p:spPr>
          <a:xfrm>
            <a:off x="457200" y="5199293"/>
            <a:ext cx="8229600" cy="1107996"/>
          </a:xfrm>
          <a:prstGeom prst="rect">
            <a:avLst/>
          </a:prstGeom>
          <a:solidFill>
            <a:srgbClr val="FFFF00"/>
          </a:solidFill>
        </p:spPr>
        <p:txBody>
          <a:bodyPr wrap="square" rtlCol="0">
            <a:spAutoFit/>
          </a:bodyPr>
          <a:lstStyle/>
          <a:p>
            <a:pPr marL="171450" indent="-171450">
              <a:spcBef>
                <a:spcPts val="600"/>
              </a:spcBef>
              <a:buFont typeface="Wingdings" pitchFamily="2" charset="2"/>
              <a:buChar char="§"/>
              <a:tabLst>
                <a:tab pos="57150" algn="l"/>
              </a:tabLst>
            </a:pPr>
            <a:r>
              <a:rPr lang="en-US" sz="1400" b="1" dirty="0">
                <a:solidFill>
                  <a:srgbClr val="7030A0"/>
                </a:solidFill>
              </a:rPr>
              <a:t>[Competitiveness</a:t>
            </a:r>
            <a:r>
              <a:rPr lang="en-US" sz="1400" b="1" dirty="0" smtClean="0">
                <a:solidFill>
                  <a:srgbClr val="7030A0"/>
                </a:solidFill>
              </a:rPr>
              <a:t>] (C) Analysis shows clear path to root cause and scope; stakeholder identify –</a:t>
            </a:r>
            <a:r>
              <a:rPr lang="en-US" sz="1400" b="1" dirty="0">
                <a:solidFill>
                  <a:srgbClr val="7030A0"/>
                </a:solidFill>
              </a:rPr>
              <a:t> </a:t>
            </a:r>
            <a:r>
              <a:rPr lang="en-US" sz="1400" b="1" dirty="0" smtClean="0">
                <a:solidFill>
                  <a:srgbClr val="7030A0"/>
                </a:solidFill>
              </a:rPr>
              <a:t>Yes</a:t>
            </a:r>
          </a:p>
          <a:p>
            <a:pPr marL="171450" indent="-171450">
              <a:spcBef>
                <a:spcPts val="600"/>
              </a:spcBef>
              <a:buFont typeface="Wingdings" pitchFamily="2" charset="2"/>
              <a:buChar char="§"/>
              <a:tabLst>
                <a:tab pos="57150" algn="l"/>
              </a:tabLst>
            </a:pPr>
            <a:endParaRPr lang="en-US" sz="1400" b="1" dirty="0">
              <a:solidFill>
                <a:srgbClr val="7030A0"/>
              </a:solidFill>
            </a:endParaRPr>
          </a:p>
          <a:p>
            <a:pPr marL="171450" indent="-171450">
              <a:spcBef>
                <a:spcPts val="600"/>
              </a:spcBef>
              <a:buFont typeface="Wingdings" pitchFamily="2" charset="2"/>
              <a:buChar char="§"/>
              <a:tabLst>
                <a:tab pos="57150" algn="l"/>
              </a:tabLst>
            </a:pPr>
            <a:r>
              <a:rPr lang="en-US" sz="1400" b="1" dirty="0">
                <a:solidFill>
                  <a:srgbClr val="7030A0"/>
                </a:solidFill>
              </a:rPr>
              <a:t>[Competitiveness</a:t>
            </a:r>
            <a:r>
              <a:rPr lang="en-US" sz="1400" b="1" dirty="0" smtClean="0">
                <a:solidFill>
                  <a:srgbClr val="7030A0"/>
                </a:solidFill>
              </a:rPr>
              <a:t>] (</a:t>
            </a:r>
            <a:r>
              <a:rPr lang="en-US" sz="1400" b="1" dirty="0">
                <a:solidFill>
                  <a:srgbClr val="7030A0"/>
                </a:solidFill>
              </a:rPr>
              <a:t>C) Root cause statement is succinct, reasonable, </a:t>
            </a:r>
            <a:r>
              <a:rPr lang="en-US" sz="1400" b="1" dirty="0" smtClean="0">
                <a:solidFill>
                  <a:srgbClr val="7030A0"/>
                </a:solidFill>
              </a:rPr>
              <a:t>complete –</a:t>
            </a:r>
            <a:r>
              <a:rPr lang="en-US" sz="1400" b="1" dirty="0">
                <a:solidFill>
                  <a:srgbClr val="7030A0"/>
                </a:solidFill>
              </a:rPr>
              <a:t> </a:t>
            </a:r>
            <a:r>
              <a:rPr lang="en-US" sz="1400" b="1" dirty="0" smtClean="0">
                <a:solidFill>
                  <a:srgbClr val="7030A0"/>
                </a:solidFill>
              </a:rPr>
              <a:t>Yes</a:t>
            </a:r>
          </a:p>
        </p:txBody>
      </p:sp>
    </p:spTree>
    <p:extLst>
      <p:ext uri="{BB962C8B-B14F-4D97-AF65-F5344CB8AC3E}">
        <p14:creationId xmlns:p14="http://schemas.microsoft.com/office/powerpoint/2010/main" val="31501048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 </a:t>
            </a:r>
            <a:r>
              <a:rPr lang="en-US" dirty="0" smtClean="0"/>
              <a:t>133911950 – CAP</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fld id="{94439023-E598-41EE-B6DC-08D0D22D9931}" type="slidenum">
              <a:rPr lang="en-US" smtClean="0"/>
              <a:pPr/>
              <a:t>7</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183500"/>
            <a:ext cx="6886575" cy="364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457200" y="4831575"/>
            <a:ext cx="8229600" cy="1692771"/>
          </a:xfrm>
          <a:prstGeom prst="rect">
            <a:avLst/>
          </a:prstGeom>
          <a:solidFill>
            <a:srgbClr val="FFFF00"/>
          </a:solidFill>
        </p:spPr>
        <p:txBody>
          <a:bodyPr wrap="square" rtlCol="0">
            <a:spAutoFit/>
          </a:bodyPr>
          <a:lstStyle/>
          <a:p>
            <a:pPr marL="171450" indent="-171450">
              <a:spcBef>
                <a:spcPts val="600"/>
              </a:spcBef>
              <a:buFont typeface="Wingdings" pitchFamily="2" charset="2"/>
              <a:buChar char="§"/>
              <a:tabLst>
                <a:tab pos="57150" algn="l"/>
              </a:tabLst>
            </a:pPr>
            <a:r>
              <a:rPr lang="en-US" sz="1400" b="1" dirty="0" smtClean="0">
                <a:solidFill>
                  <a:srgbClr val="7030A0"/>
                </a:solidFill>
              </a:rPr>
              <a:t>[Integrity] (T) Most appropriate ‘category’, ‘type’, ‘geography’ are selected. –</a:t>
            </a:r>
            <a:r>
              <a:rPr lang="en-US" sz="1400" b="1" dirty="0">
                <a:solidFill>
                  <a:srgbClr val="7030A0"/>
                </a:solidFill>
              </a:rPr>
              <a:t> </a:t>
            </a:r>
            <a:r>
              <a:rPr lang="en-US" sz="1400" b="1" dirty="0" smtClean="0">
                <a:solidFill>
                  <a:srgbClr val="7030A0"/>
                </a:solidFill>
              </a:rPr>
              <a:t>Yes</a:t>
            </a:r>
          </a:p>
          <a:p>
            <a:pPr marL="171450" indent="-171450">
              <a:spcBef>
                <a:spcPts val="600"/>
              </a:spcBef>
              <a:buFont typeface="Wingdings" pitchFamily="2" charset="2"/>
              <a:buChar char="§"/>
              <a:tabLst>
                <a:tab pos="57150" algn="l"/>
              </a:tabLst>
            </a:pPr>
            <a:endParaRPr lang="en-US" sz="1400" b="1" dirty="0">
              <a:solidFill>
                <a:srgbClr val="7030A0"/>
              </a:solidFill>
            </a:endParaRPr>
          </a:p>
          <a:p>
            <a:pPr marL="171450" indent="-171450">
              <a:spcBef>
                <a:spcPts val="600"/>
              </a:spcBef>
              <a:buFont typeface="Wingdings" pitchFamily="2" charset="2"/>
              <a:buChar char="§"/>
              <a:tabLst>
                <a:tab pos="57150" algn="l"/>
              </a:tabLst>
            </a:pPr>
            <a:r>
              <a:rPr lang="en-US" sz="1400" b="1" dirty="0">
                <a:solidFill>
                  <a:srgbClr val="7030A0"/>
                </a:solidFill>
              </a:rPr>
              <a:t>[Competitiveness] (C) </a:t>
            </a:r>
            <a:r>
              <a:rPr lang="en-US" sz="1400" b="1" dirty="0" smtClean="0">
                <a:solidFill>
                  <a:srgbClr val="7030A0"/>
                </a:solidFill>
              </a:rPr>
              <a:t>Corrective </a:t>
            </a:r>
            <a:r>
              <a:rPr lang="en-US" sz="1400" b="1" dirty="0">
                <a:solidFill>
                  <a:srgbClr val="7030A0"/>
                </a:solidFill>
              </a:rPr>
              <a:t>actions fix the objective evidence and other problems found; address entire root cause and </a:t>
            </a:r>
            <a:r>
              <a:rPr lang="en-US" sz="1400" b="1" dirty="0" smtClean="0">
                <a:solidFill>
                  <a:srgbClr val="7030A0"/>
                </a:solidFill>
              </a:rPr>
              <a:t>scope – Yes </a:t>
            </a:r>
          </a:p>
          <a:p>
            <a:pPr marL="171450" indent="-171450">
              <a:spcBef>
                <a:spcPts val="600"/>
              </a:spcBef>
              <a:buFont typeface="Wingdings" pitchFamily="2" charset="2"/>
              <a:buChar char="§"/>
              <a:tabLst>
                <a:tab pos="57150" algn="l"/>
              </a:tabLst>
            </a:pPr>
            <a:endParaRPr lang="en-US" sz="1400" b="1" dirty="0">
              <a:solidFill>
                <a:srgbClr val="7030A0"/>
              </a:solidFill>
            </a:endParaRPr>
          </a:p>
          <a:p>
            <a:pPr marL="171450" indent="-171450">
              <a:spcBef>
                <a:spcPts val="600"/>
              </a:spcBef>
              <a:buFont typeface="Wingdings" pitchFamily="2" charset="2"/>
              <a:buChar char="§"/>
              <a:tabLst>
                <a:tab pos="57150" algn="l"/>
              </a:tabLst>
            </a:pPr>
            <a:r>
              <a:rPr lang="en-US" sz="1400" b="1" dirty="0">
                <a:solidFill>
                  <a:srgbClr val="7030A0"/>
                </a:solidFill>
              </a:rPr>
              <a:t>[Competitiveness] (C) Milestones address containment &amp; owner’s </a:t>
            </a:r>
            <a:r>
              <a:rPr lang="en-US" sz="1400" b="1" dirty="0" smtClean="0">
                <a:solidFill>
                  <a:srgbClr val="7030A0"/>
                </a:solidFill>
              </a:rPr>
              <a:t>verification –</a:t>
            </a:r>
            <a:r>
              <a:rPr lang="en-US" sz="1400" b="1" dirty="0">
                <a:solidFill>
                  <a:srgbClr val="7030A0"/>
                </a:solidFill>
              </a:rPr>
              <a:t> </a:t>
            </a:r>
            <a:r>
              <a:rPr lang="en-US" sz="1400" b="1" dirty="0" smtClean="0">
                <a:solidFill>
                  <a:srgbClr val="7030A0"/>
                </a:solidFill>
              </a:rPr>
              <a:t>Yes</a:t>
            </a:r>
          </a:p>
        </p:txBody>
      </p:sp>
    </p:spTree>
    <p:extLst>
      <p:ext uri="{BB962C8B-B14F-4D97-AF65-F5344CB8AC3E}">
        <p14:creationId xmlns:p14="http://schemas.microsoft.com/office/powerpoint/2010/main" val="16286167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 </a:t>
            </a:r>
            <a:r>
              <a:rPr lang="en-US" dirty="0" smtClean="0"/>
              <a:t>133911950 – Containment Milestone </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fld id="{94439023-E598-41EE-B6DC-08D0D22D9931}" type="slidenum">
              <a:rPr lang="en-US" smtClean="0"/>
              <a:pPr/>
              <a:t>8</a:t>
            </a:fld>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6924675" cy="392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7318072" y="1600200"/>
            <a:ext cx="1672535" cy="738664"/>
          </a:xfrm>
          <a:prstGeom prst="rect">
            <a:avLst/>
          </a:prstGeom>
          <a:solidFill>
            <a:srgbClr val="F18307"/>
          </a:solidFill>
        </p:spPr>
        <p:txBody>
          <a:bodyPr wrap="square" rtlCol="0">
            <a:spAutoFit/>
          </a:bodyPr>
          <a:lstStyle/>
          <a:p>
            <a:pPr marL="171450" indent="-171450">
              <a:spcBef>
                <a:spcPts val="600"/>
              </a:spcBef>
              <a:buFont typeface="Wingdings" pitchFamily="2" charset="2"/>
              <a:buChar char="§"/>
              <a:tabLst>
                <a:tab pos="57150" algn="l"/>
              </a:tabLst>
            </a:pPr>
            <a:r>
              <a:rPr lang="en-US" sz="1400" b="1" dirty="0" smtClean="0">
                <a:solidFill>
                  <a:schemeClr val="bg1"/>
                </a:solidFill>
              </a:rPr>
              <a:t>Clear identify the re-test results – 24V.</a:t>
            </a:r>
          </a:p>
        </p:txBody>
      </p:sp>
      <p:sp>
        <p:nvSpPr>
          <p:cNvPr id="10" name="TextBox 9"/>
          <p:cNvSpPr txBox="1"/>
          <p:nvPr/>
        </p:nvSpPr>
        <p:spPr>
          <a:xfrm>
            <a:off x="468774" y="5864553"/>
            <a:ext cx="8218025" cy="307777"/>
          </a:xfrm>
          <a:prstGeom prst="rect">
            <a:avLst/>
          </a:prstGeom>
          <a:solidFill>
            <a:srgbClr val="FFFF00"/>
          </a:solidFill>
        </p:spPr>
        <p:txBody>
          <a:bodyPr wrap="square" rtlCol="0">
            <a:spAutoFit/>
          </a:bodyPr>
          <a:lstStyle/>
          <a:p>
            <a:pPr marL="171450" indent="-171450">
              <a:spcBef>
                <a:spcPts val="600"/>
              </a:spcBef>
              <a:buFont typeface="Wingdings" pitchFamily="2" charset="2"/>
              <a:buChar char="§"/>
              <a:tabLst>
                <a:tab pos="57150" algn="l"/>
              </a:tabLst>
            </a:pPr>
            <a:r>
              <a:rPr lang="en-US" sz="1400" b="1" dirty="0" smtClean="0">
                <a:solidFill>
                  <a:srgbClr val="7030A0"/>
                </a:solidFill>
              </a:rPr>
              <a:t>[Competitiveness] </a:t>
            </a:r>
            <a:r>
              <a:rPr lang="en-US" sz="1400" b="1" dirty="0">
                <a:solidFill>
                  <a:srgbClr val="7030A0"/>
                </a:solidFill>
              </a:rPr>
              <a:t>(C) completed per milestone </a:t>
            </a:r>
            <a:r>
              <a:rPr lang="en-US" sz="1400" b="1" dirty="0" smtClean="0">
                <a:solidFill>
                  <a:srgbClr val="7030A0"/>
                </a:solidFill>
              </a:rPr>
              <a:t>expectations –</a:t>
            </a:r>
            <a:r>
              <a:rPr lang="en-US" sz="1400" b="1" dirty="0">
                <a:solidFill>
                  <a:srgbClr val="7030A0"/>
                </a:solidFill>
              </a:rPr>
              <a:t> </a:t>
            </a:r>
            <a:r>
              <a:rPr lang="en-US" sz="1400" b="1" dirty="0" smtClean="0">
                <a:solidFill>
                  <a:srgbClr val="7030A0"/>
                </a:solidFill>
              </a:rPr>
              <a:t>No, see next page</a:t>
            </a:r>
          </a:p>
        </p:txBody>
      </p:sp>
    </p:spTree>
    <p:extLst>
      <p:ext uri="{BB962C8B-B14F-4D97-AF65-F5344CB8AC3E}">
        <p14:creationId xmlns:p14="http://schemas.microsoft.com/office/powerpoint/2010/main" val="41605178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 133911950 – Containment Milestone </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fld id="{94439023-E598-41EE-B6DC-08D0D22D9931}" type="slidenum">
              <a:rPr lang="en-US" smtClean="0"/>
              <a:pPr/>
              <a:t>9</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2837"/>
            <a:ext cx="8229600" cy="4489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Oval Callout 6"/>
          <p:cNvSpPr/>
          <p:nvPr/>
        </p:nvSpPr>
        <p:spPr>
          <a:xfrm>
            <a:off x="3588151" y="5298704"/>
            <a:ext cx="4214203" cy="978271"/>
          </a:xfrm>
          <a:prstGeom prst="wedgeEllipseCallout">
            <a:avLst>
              <a:gd name="adj1" fmla="val 22749"/>
              <a:gd name="adj2" fmla="val -12193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t>The evidence shows IFM await receipt of your formal CAR. NOT IFM accept it.</a:t>
            </a:r>
            <a:endParaRPr lang="en-US" dirty="0"/>
          </a:p>
        </p:txBody>
      </p:sp>
    </p:spTree>
    <p:extLst>
      <p:ext uri="{BB962C8B-B14F-4D97-AF65-F5344CB8AC3E}">
        <p14:creationId xmlns:p14="http://schemas.microsoft.com/office/powerpoint/2010/main" val="1118894527"/>
      </p:ext>
    </p:extLst>
  </p:cSld>
  <p:clrMapOvr>
    <a:masterClrMapping/>
  </p:clrMapOvr>
  <p:timing>
    <p:tnLst>
      <p:par>
        <p:cTn id="1" dur="indefinite" restart="never" nodeType="tmRoot"/>
      </p:par>
    </p:tnLst>
  </p:timing>
</p:sld>
</file>

<file path=ppt/theme/theme1.xml><?xml version="1.0" encoding="utf-8"?>
<a:theme xmlns:a="http://schemas.openxmlformats.org/drawingml/2006/main" name="ULTemplate">
  <a:themeElements>
    <a:clrScheme name="Custom 4">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C30034"/>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1245</TotalTime>
  <Words>871</Words>
  <Application>Microsoft Office PowerPoint</Application>
  <PresentationFormat>On-screen Show (4:3)</PresentationFormat>
  <Paragraphs>102</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ULTemplate</vt:lpstr>
      <vt:lpstr>CAR Calibration Meeting CAR Review</vt:lpstr>
      <vt:lpstr>CAR Champion Critical Behaviors for Success</vt:lpstr>
      <vt:lpstr>Study for CAR# 123911950</vt:lpstr>
      <vt:lpstr>CAR# 133911950</vt:lpstr>
      <vt:lpstr>CAR# 133911950</vt:lpstr>
      <vt:lpstr>CAR# 133911950 – Analysis </vt:lpstr>
      <vt:lpstr>CAR# 133911950 – CAP</vt:lpstr>
      <vt:lpstr>CAR# 133911950 – Containment Milestone </vt:lpstr>
      <vt:lpstr>CAR# 133911950 – Containment Milestone </vt:lpstr>
      <vt:lpstr>CAR# 133911950 – Short Term Action Milestone </vt:lpstr>
      <vt:lpstr>CAR# 133911950 – Short Term Action Milestone </vt:lpstr>
      <vt:lpstr>CAR# 133911950 – Verification</vt:lpstr>
      <vt:lpstr>PowerPoint Presentation</vt:lpstr>
      <vt:lpstr>CAR# 133911950 – History</vt:lpstr>
      <vt:lpstr>Case Study</vt:lpstr>
      <vt:lpstr>CAR – Sample 1 – CAR 133911950</vt:lpstr>
      <vt:lpstr>CAR – Sample 1 – CAR 133911950</vt:lpstr>
      <vt:lpstr>CAR – Sample 1 – CAR 133911950</vt:lpstr>
      <vt:lpstr>CAR – Sample 1 – CAR 133911950</vt:lpstr>
      <vt:lpstr>CAR – Sample 1 – CAR 133911950</vt:lpstr>
      <vt:lpstr>CAR – Sample 1 – CAR 133911950</vt:lpstr>
      <vt:lpstr>CAR – Sample 1 – CAR 133911950</vt:lpstr>
    </vt:vector>
  </TitlesOfParts>
  <Company>Rasputin School of Magic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Helvetica bold 30 pts two lines</dc:title>
  <dc:creator>T. Player</dc:creator>
  <cp:lastModifiedBy>Allison, Cheryl</cp:lastModifiedBy>
  <cp:revision>155</cp:revision>
  <dcterms:created xsi:type="dcterms:W3CDTF">2010-12-21T03:48:07Z</dcterms:created>
  <dcterms:modified xsi:type="dcterms:W3CDTF">2013-09-26T15:04:43Z</dcterms:modified>
</cp:coreProperties>
</file>