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18"/>
  </p:notesMasterIdLst>
  <p:handoutMasterIdLst>
    <p:handoutMasterId r:id="rId19"/>
  </p:handoutMasterIdLst>
  <p:sldIdLst>
    <p:sldId id="329" r:id="rId2"/>
    <p:sldId id="317" r:id="rId3"/>
    <p:sldId id="318" r:id="rId4"/>
    <p:sldId id="320" r:id="rId5"/>
    <p:sldId id="319" r:id="rId6"/>
    <p:sldId id="321" r:id="rId7"/>
    <p:sldId id="330" r:id="rId8"/>
    <p:sldId id="331" r:id="rId9"/>
    <p:sldId id="332" r:id="rId10"/>
    <p:sldId id="333" r:id="rId11"/>
    <p:sldId id="334" r:id="rId12"/>
    <p:sldId id="335" r:id="rId13"/>
    <p:sldId id="336" r:id="rId14"/>
    <p:sldId id="337" r:id="rId15"/>
    <p:sldId id="338" r:id="rId16"/>
    <p:sldId id="339" r:id="rId17"/>
  </p:sldIdLst>
  <p:sldSz cx="9144000" cy="6858000" type="screen4x3"/>
  <p:notesSz cx="6735763" cy="9866313"/>
  <p:defaultTextStyle>
    <a:defPPr>
      <a:defRPr lang="en-US"/>
    </a:defPPr>
    <a:lvl1pPr algn="l" defTabSz="457200" rtl="0" fontAlgn="base">
      <a:spcBef>
        <a:spcPct val="0"/>
      </a:spcBef>
      <a:spcAft>
        <a:spcPct val="0"/>
      </a:spcAft>
      <a:defRPr kern="1200">
        <a:solidFill>
          <a:schemeClr val="tx1"/>
        </a:solidFill>
        <a:latin typeface="Arial" pitchFamily="34" charset="0"/>
        <a:ea typeface="Geneva"/>
        <a:cs typeface="Geneva"/>
      </a:defRPr>
    </a:lvl1pPr>
    <a:lvl2pPr marL="457200" algn="l" defTabSz="457200" rtl="0" fontAlgn="base">
      <a:spcBef>
        <a:spcPct val="0"/>
      </a:spcBef>
      <a:spcAft>
        <a:spcPct val="0"/>
      </a:spcAft>
      <a:defRPr kern="1200">
        <a:solidFill>
          <a:schemeClr val="tx1"/>
        </a:solidFill>
        <a:latin typeface="Arial" pitchFamily="34" charset="0"/>
        <a:ea typeface="Geneva"/>
        <a:cs typeface="Geneva"/>
      </a:defRPr>
    </a:lvl2pPr>
    <a:lvl3pPr marL="914400" algn="l" defTabSz="457200" rtl="0" fontAlgn="base">
      <a:spcBef>
        <a:spcPct val="0"/>
      </a:spcBef>
      <a:spcAft>
        <a:spcPct val="0"/>
      </a:spcAft>
      <a:defRPr kern="1200">
        <a:solidFill>
          <a:schemeClr val="tx1"/>
        </a:solidFill>
        <a:latin typeface="Arial" pitchFamily="34" charset="0"/>
        <a:ea typeface="Geneva"/>
        <a:cs typeface="Geneva"/>
      </a:defRPr>
    </a:lvl3pPr>
    <a:lvl4pPr marL="1371600" algn="l" defTabSz="457200" rtl="0" fontAlgn="base">
      <a:spcBef>
        <a:spcPct val="0"/>
      </a:spcBef>
      <a:spcAft>
        <a:spcPct val="0"/>
      </a:spcAft>
      <a:defRPr kern="1200">
        <a:solidFill>
          <a:schemeClr val="tx1"/>
        </a:solidFill>
        <a:latin typeface="Arial" pitchFamily="34" charset="0"/>
        <a:ea typeface="Geneva"/>
        <a:cs typeface="Geneva"/>
      </a:defRPr>
    </a:lvl4pPr>
    <a:lvl5pPr marL="1828800" algn="l" defTabSz="457200" rtl="0" fontAlgn="base">
      <a:spcBef>
        <a:spcPct val="0"/>
      </a:spcBef>
      <a:spcAft>
        <a:spcPct val="0"/>
      </a:spcAft>
      <a:defRPr kern="1200">
        <a:solidFill>
          <a:schemeClr val="tx1"/>
        </a:solidFill>
        <a:latin typeface="Arial" pitchFamily="34" charset="0"/>
        <a:ea typeface="Geneva"/>
        <a:cs typeface="Geneva"/>
      </a:defRPr>
    </a:lvl5pPr>
    <a:lvl6pPr marL="2286000" algn="l" defTabSz="914400" rtl="0" eaLnBrk="1" latinLnBrk="0" hangingPunct="1">
      <a:defRPr kern="1200">
        <a:solidFill>
          <a:schemeClr val="tx1"/>
        </a:solidFill>
        <a:latin typeface="Arial" pitchFamily="34" charset="0"/>
        <a:ea typeface="Geneva"/>
        <a:cs typeface="Geneva"/>
      </a:defRPr>
    </a:lvl6pPr>
    <a:lvl7pPr marL="2743200" algn="l" defTabSz="914400" rtl="0" eaLnBrk="1" latinLnBrk="0" hangingPunct="1">
      <a:defRPr kern="1200">
        <a:solidFill>
          <a:schemeClr val="tx1"/>
        </a:solidFill>
        <a:latin typeface="Arial" pitchFamily="34" charset="0"/>
        <a:ea typeface="Geneva"/>
        <a:cs typeface="Geneva"/>
      </a:defRPr>
    </a:lvl7pPr>
    <a:lvl8pPr marL="3200400" algn="l" defTabSz="914400" rtl="0" eaLnBrk="1" latinLnBrk="0" hangingPunct="1">
      <a:defRPr kern="1200">
        <a:solidFill>
          <a:schemeClr val="tx1"/>
        </a:solidFill>
        <a:latin typeface="Arial" pitchFamily="34" charset="0"/>
        <a:ea typeface="Geneva"/>
        <a:cs typeface="Geneva"/>
      </a:defRPr>
    </a:lvl8pPr>
    <a:lvl9pPr marL="3657600" algn="l" defTabSz="914400" rtl="0" eaLnBrk="1" latinLnBrk="0" hangingPunct="1">
      <a:defRPr kern="1200">
        <a:solidFill>
          <a:schemeClr val="tx1"/>
        </a:solidFill>
        <a:latin typeface="Arial" pitchFamily="34" charset="0"/>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6C547"/>
    <a:srgbClr val="6EC1BC"/>
    <a:srgbClr val="F18307"/>
    <a:srgbClr val="459D2D"/>
    <a:srgbClr val="1B808E"/>
    <a:srgbClr val="C10036"/>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79" autoAdjust="0"/>
    <p:restoredTop sz="90990" autoAdjust="0"/>
  </p:normalViewPr>
  <p:slideViewPr>
    <p:cSldViewPr snapToGrid="0" snapToObjects="1">
      <p:cViewPr>
        <p:scale>
          <a:sx n="82" d="100"/>
          <a:sy n="82" d="100"/>
        </p:scale>
        <p:origin x="-19" y="-1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56" tIns="45528" rIns="91056" bIns="45528" numCol="1" anchor="t" anchorCtr="0" compatLnSpc="1">
            <a:prstTxWarp prst="textNoShape">
              <a:avLst/>
            </a:prstTxWarp>
          </a:bodyPr>
          <a:lstStyle>
            <a:lvl1pPr>
              <a:defRPr sz="1200">
                <a:latin typeface="Arial" charset="0"/>
                <a:ea typeface="Geneva" charset="-128"/>
                <a:cs typeface="+mn-cs"/>
              </a:defRPr>
            </a:lvl1pPr>
          </a:lstStyle>
          <a:p>
            <a:pPr>
              <a:defRPr/>
            </a:pPr>
            <a:endParaRPr lang="en-US"/>
          </a:p>
        </p:txBody>
      </p:sp>
      <p:sp>
        <p:nvSpPr>
          <p:cNvPr id="52227" name="Rectangle 3"/>
          <p:cNvSpPr>
            <a:spLocks noGrp="1" noChangeArrowheads="1"/>
          </p:cNvSpPr>
          <p:nvPr>
            <p:ph type="dt" sz="quarter"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56" tIns="45528" rIns="91056" bIns="45528" numCol="1" anchor="t" anchorCtr="0" compatLnSpc="1">
            <a:prstTxWarp prst="textNoShape">
              <a:avLst/>
            </a:prstTxWarp>
          </a:bodyPr>
          <a:lstStyle>
            <a:lvl1pPr algn="r">
              <a:defRPr sz="1200">
                <a:latin typeface="Arial" charset="0"/>
                <a:ea typeface="Geneva" charset="-128"/>
                <a:cs typeface="+mn-cs"/>
              </a:defRPr>
            </a:lvl1pPr>
          </a:lstStyle>
          <a:p>
            <a:pPr>
              <a:defRPr/>
            </a:pPr>
            <a:fld id="{7C36E38F-BF38-4AF2-802A-5E82F26BC169}" type="datetime1">
              <a:rPr lang="en-US"/>
              <a:pPr>
                <a:defRPr/>
              </a:pPr>
              <a:t>6/3/2013</a:t>
            </a:fld>
            <a:endParaRPr lang="en-US"/>
          </a:p>
        </p:txBody>
      </p:sp>
      <p:sp>
        <p:nvSpPr>
          <p:cNvPr id="52228" name="Rectangle 4"/>
          <p:cNvSpPr>
            <a:spLocks noGrp="1" noChangeArrowheads="1"/>
          </p:cNvSpPr>
          <p:nvPr>
            <p:ph type="ftr" sz="quarter" idx="2"/>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56" tIns="45528" rIns="91056" bIns="45528" numCol="1" anchor="b" anchorCtr="0" compatLnSpc="1">
            <a:prstTxWarp prst="textNoShape">
              <a:avLst/>
            </a:prstTxWarp>
          </a:bodyPr>
          <a:lstStyle>
            <a:lvl1pPr>
              <a:defRPr sz="1200">
                <a:latin typeface="Arial" charset="0"/>
                <a:ea typeface="Geneva" charset="-128"/>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56" tIns="45528" rIns="91056" bIns="45528" numCol="1" anchor="b" anchorCtr="0" compatLnSpc="1">
            <a:prstTxWarp prst="textNoShape">
              <a:avLst/>
            </a:prstTxWarp>
          </a:bodyPr>
          <a:lstStyle>
            <a:lvl1pPr algn="r">
              <a:defRPr sz="1200">
                <a:latin typeface="Arial" charset="0"/>
                <a:ea typeface="Geneva" charset="-128"/>
                <a:cs typeface="+mn-cs"/>
              </a:defRPr>
            </a:lvl1pPr>
          </a:lstStyle>
          <a:p>
            <a:pPr>
              <a:defRPr/>
            </a:pPr>
            <a:fld id="{18289F63-5BCF-4E1A-92BE-71260CA9527C}" type="slidenum">
              <a:rPr lang="en-US"/>
              <a:pPr>
                <a:defRPr/>
              </a:pPr>
              <a:t>‹#›</a:t>
            </a:fld>
            <a:endParaRPr lang="en-US"/>
          </a:p>
        </p:txBody>
      </p:sp>
    </p:spTree>
    <p:extLst>
      <p:ext uri="{BB962C8B-B14F-4D97-AF65-F5344CB8AC3E}">
        <p14:creationId xmlns:p14="http://schemas.microsoft.com/office/powerpoint/2010/main" val="4229428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056" tIns="45528" rIns="91056" bIns="45528" numCol="1" anchor="t" anchorCtr="0" compatLnSpc="1">
            <a:prstTxWarp prst="textNoShape">
              <a:avLst/>
            </a:prstTxWarp>
          </a:bodyPr>
          <a:lstStyle>
            <a:lvl1pPr>
              <a:defRPr sz="1200">
                <a:latin typeface="Arial" charset="0"/>
                <a:ea typeface="Geneva" charset="-128"/>
                <a:cs typeface="+mn-cs"/>
              </a:defRPr>
            </a:lvl1pPr>
          </a:lstStyle>
          <a:p>
            <a:pPr>
              <a:defRPr/>
            </a:pPr>
            <a:endParaRPr lang="en-US"/>
          </a:p>
        </p:txBody>
      </p:sp>
      <p:sp>
        <p:nvSpPr>
          <p:cNvPr id="3" name="Date Placeholder 2"/>
          <p:cNvSpPr>
            <a:spLocks noGrp="1"/>
          </p:cNvSpPr>
          <p:nvPr>
            <p:ph type="dt" idx="1"/>
          </p:nvPr>
        </p:nvSpPr>
        <p:spPr>
          <a:xfrm>
            <a:off x="3814763" y="0"/>
            <a:ext cx="2919412" cy="493713"/>
          </a:xfrm>
          <a:prstGeom prst="rect">
            <a:avLst/>
          </a:prstGeom>
        </p:spPr>
        <p:txBody>
          <a:bodyPr vert="horz" wrap="square" lIns="91056" tIns="45528" rIns="91056" bIns="45528" numCol="1" anchor="t" anchorCtr="0" compatLnSpc="1">
            <a:prstTxWarp prst="textNoShape">
              <a:avLst/>
            </a:prstTxWarp>
          </a:bodyPr>
          <a:lstStyle>
            <a:lvl1pPr algn="r">
              <a:defRPr sz="1200">
                <a:latin typeface="Arial" charset="0"/>
                <a:ea typeface="Geneva" charset="-128"/>
                <a:cs typeface="+mn-cs"/>
              </a:defRPr>
            </a:lvl1pPr>
          </a:lstStyle>
          <a:p>
            <a:pPr>
              <a:defRPr/>
            </a:pPr>
            <a:fld id="{FB1E06FD-6BAC-4396-B7DD-4015BC428E3A}" type="datetime1">
              <a:rPr lang="en-US"/>
              <a:pPr>
                <a:defRPr/>
              </a:pPr>
              <a:t>6/3/2013</a:t>
            </a:fld>
            <a:endParaRPr lang="en-US"/>
          </a:p>
        </p:txBody>
      </p:sp>
      <p:sp>
        <p:nvSpPr>
          <p:cNvPr id="4" name="Slide Image Placeholder 3"/>
          <p:cNvSpPr>
            <a:spLocks noGrp="1" noRot="1" noChangeAspect="1"/>
          </p:cNvSpPr>
          <p:nvPr>
            <p:ph type="sldImg" idx="2"/>
          </p:nvPr>
        </p:nvSpPr>
        <p:spPr>
          <a:xfrm>
            <a:off x="903288" y="741363"/>
            <a:ext cx="4930775" cy="3698875"/>
          </a:xfrm>
          <a:prstGeom prst="rect">
            <a:avLst/>
          </a:prstGeom>
          <a:noFill/>
          <a:ln w="12700">
            <a:solidFill>
              <a:prstClr val="black"/>
            </a:solidFill>
          </a:ln>
        </p:spPr>
        <p:txBody>
          <a:bodyPr vert="horz" wrap="square" lIns="91056" tIns="45528" rIns="91056" bIns="45528"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73100" y="4687888"/>
            <a:ext cx="5389563" cy="4438650"/>
          </a:xfrm>
          <a:prstGeom prst="rect">
            <a:avLst/>
          </a:prstGeom>
        </p:spPr>
        <p:txBody>
          <a:bodyPr vert="horz" wrap="square" lIns="91056" tIns="45528" rIns="91056" bIns="45528" numCol="1" anchor="t" anchorCtr="0" compatLnSpc="1">
            <a:prstTxWarp prst="textNoShape">
              <a:avLst/>
            </a:prstTxWarp>
            <a:normAutofit/>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 name="Footer Placeholder 5"/>
          <p:cNvSpPr>
            <a:spLocks noGrp="1"/>
          </p:cNvSpPr>
          <p:nvPr>
            <p:ph type="ftr" sz="quarter" idx="4"/>
          </p:nvPr>
        </p:nvSpPr>
        <p:spPr>
          <a:xfrm>
            <a:off x="0" y="9371013"/>
            <a:ext cx="2919413" cy="493712"/>
          </a:xfrm>
          <a:prstGeom prst="rect">
            <a:avLst/>
          </a:prstGeom>
        </p:spPr>
        <p:txBody>
          <a:bodyPr vert="horz" wrap="square" lIns="91056" tIns="45528" rIns="91056" bIns="45528" numCol="1" anchor="b" anchorCtr="0" compatLnSpc="1">
            <a:prstTxWarp prst="textNoShape">
              <a:avLst/>
            </a:prstTxWarp>
          </a:bodyPr>
          <a:lstStyle>
            <a:lvl1pPr>
              <a:defRPr sz="1200">
                <a:latin typeface="Arial" charset="0"/>
                <a:ea typeface="Geneva" charset="-128"/>
                <a:cs typeface="+mn-cs"/>
              </a:defRPr>
            </a:lvl1pPr>
          </a:lstStyle>
          <a:p>
            <a:pPr>
              <a:defRPr/>
            </a:pPr>
            <a:endParaRPr 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wrap="square" lIns="91056" tIns="45528" rIns="91056" bIns="45528" numCol="1" anchor="b" anchorCtr="0" compatLnSpc="1">
            <a:prstTxWarp prst="textNoShape">
              <a:avLst/>
            </a:prstTxWarp>
          </a:bodyPr>
          <a:lstStyle>
            <a:lvl1pPr algn="r">
              <a:defRPr sz="1200">
                <a:latin typeface="Arial" charset="0"/>
                <a:ea typeface="Geneva" charset="-128"/>
                <a:cs typeface="+mn-cs"/>
              </a:defRPr>
            </a:lvl1pPr>
          </a:lstStyle>
          <a:p>
            <a:pPr>
              <a:defRPr/>
            </a:pPr>
            <a:fld id="{B65C6BE9-BAE3-44BC-9D00-8D31FE6EDE2F}" type="slidenum">
              <a:rPr lang="en-US"/>
              <a:pPr>
                <a:defRPr/>
              </a:pPr>
              <a:t>‹#›</a:t>
            </a:fld>
            <a:endParaRPr lang="en-US"/>
          </a:p>
        </p:txBody>
      </p:sp>
    </p:spTree>
    <p:extLst>
      <p:ext uri="{BB962C8B-B14F-4D97-AF65-F5344CB8AC3E}">
        <p14:creationId xmlns:p14="http://schemas.microsoft.com/office/powerpoint/2010/main" val="2988367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742950" indent="-28575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1143000" indent="-228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600200" indent="-228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2057400" indent="-228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defRPr/>
            </a:pPr>
            <a:r>
              <a:rPr lang="en-US" sz="1000" smtClean="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8412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AE34DDB3-5D1A-4716-89CB-9F59C2D3E38A}" type="slidenum">
              <a:rPr lang="en-US"/>
              <a:pPr>
                <a:defRPr/>
              </a:pPr>
              <a:t>‹#›</a:t>
            </a:fld>
            <a:endParaRPr lang="en-US"/>
          </a:p>
        </p:txBody>
      </p:sp>
    </p:spTree>
    <p:extLst>
      <p:ext uri="{BB962C8B-B14F-4D97-AF65-F5344CB8AC3E}">
        <p14:creationId xmlns:p14="http://schemas.microsoft.com/office/powerpoint/2010/main" val="27650537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ea typeface="Geneva" charset="-128"/>
                <a:cs typeface="+mn-cs"/>
              </a:defRPr>
            </a:lvl1pPr>
          </a:lstStyle>
          <a:p>
            <a:pPr>
              <a:defRPr/>
            </a:pPr>
            <a:fld id="{293712FD-9230-472E-B947-57072A3085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Lst>
  <p:hf hdr="0"/>
  <p:txStyles>
    <p:titleStyle>
      <a:lvl1pPr algn="l" defTabSz="457200" rtl="0" eaLnBrk="0" fontAlgn="base" hangingPunct="0">
        <a:spcBef>
          <a:spcPct val="0"/>
        </a:spcBef>
        <a:spcAft>
          <a:spcPct val="0"/>
        </a:spcAft>
        <a:defRPr sz="2800" b="1" kern="1200">
          <a:solidFill>
            <a:schemeClr val="accent1"/>
          </a:solidFill>
          <a:latin typeface="Arial" pitchFamily="34" charset="0"/>
          <a:ea typeface="+mj-ea"/>
          <a:cs typeface="+mj-cs"/>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pitchFamily="34" charset="0"/>
          <a:ea typeface="+mn-ea"/>
          <a:cs typeface="+mn-cs"/>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pitchFamily="34" charset="0"/>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457200" y="2533650"/>
            <a:ext cx="6432550" cy="1398588"/>
          </a:xfrm>
        </p:spPr>
        <p:txBody>
          <a:bodyPr/>
          <a:lstStyle/>
          <a:p>
            <a:pPr eaLnBrk="1" hangingPunct="1"/>
            <a:r>
              <a:rPr lang="en-US" sz="2400" smtClean="0">
                <a:ea typeface="Geneva"/>
                <a:cs typeface="Geneva"/>
              </a:rPr>
              <a:t>Review </a:t>
            </a:r>
            <a:br>
              <a:rPr lang="en-US" sz="2400" smtClean="0">
                <a:ea typeface="Geneva"/>
                <a:cs typeface="Geneva"/>
              </a:rPr>
            </a:br>
            <a:r>
              <a:rPr lang="en-US" sz="2400" smtClean="0">
                <a:ea typeface="Geneva"/>
                <a:cs typeface="Geneva"/>
              </a:rPr>
              <a:t/>
            </a:r>
            <a:br>
              <a:rPr lang="en-US" sz="2400" smtClean="0">
                <a:ea typeface="Geneva"/>
                <a:cs typeface="Geneva"/>
              </a:rPr>
            </a:br>
            <a:r>
              <a:rPr lang="en-US" sz="2400" smtClean="0">
                <a:ea typeface="Geneva"/>
                <a:cs typeface="Geneva"/>
              </a:rPr>
              <a:t>CAR </a:t>
            </a:r>
            <a:r>
              <a:rPr lang="en-GB" sz="2400" smtClean="0">
                <a:ea typeface="Geneva"/>
                <a:cs typeface="Geneva"/>
              </a:rPr>
              <a:t>123911221</a:t>
            </a:r>
            <a:r>
              <a:rPr lang="en-US" sz="2400" smtClean="0">
                <a:ea typeface="Geneva"/>
                <a:cs typeface="Geneva"/>
              </a:rPr>
              <a:t> </a:t>
            </a:r>
            <a:br>
              <a:rPr lang="en-US" sz="2400" smtClean="0">
                <a:ea typeface="Geneva"/>
                <a:cs typeface="Geneva"/>
              </a:rPr>
            </a:br>
            <a:r>
              <a:rPr lang="en-US" sz="2400" smtClean="0">
                <a:ea typeface="Geneva"/>
                <a:cs typeface="Geneva"/>
              </a:rPr>
              <a:t/>
            </a:r>
            <a:br>
              <a:rPr lang="en-US" sz="2400" smtClean="0">
                <a:ea typeface="Geneva"/>
                <a:cs typeface="Geneva"/>
              </a:rPr>
            </a:br>
            <a:r>
              <a:rPr lang="en-US" smtClean="0">
                <a:ea typeface="Geneva"/>
                <a:cs typeface="Geneva"/>
              </a:rPr>
              <a:t/>
            </a:r>
            <a:br>
              <a:rPr lang="en-US" smtClean="0">
                <a:ea typeface="Geneva"/>
                <a:cs typeface="Geneva"/>
              </a:rPr>
            </a:br>
            <a:r>
              <a:rPr lang="en-US" smtClean="0">
                <a:ea typeface="Geneva"/>
                <a:cs typeface="Geneva"/>
              </a:rPr>
              <a:t/>
            </a:r>
            <a:br>
              <a:rPr lang="en-US" smtClean="0">
                <a:ea typeface="Geneva"/>
                <a:cs typeface="Geneva"/>
              </a:rPr>
            </a:br>
            <a:r>
              <a:rPr lang="en-US" smtClean="0">
                <a:ea typeface="Geneva"/>
                <a:cs typeface="Geneva"/>
              </a:rPr>
              <a:t> </a:t>
            </a:r>
            <a:br>
              <a:rPr lang="en-US" smtClean="0">
                <a:ea typeface="Geneva"/>
                <a:cs typeface="Geneva"/>
              </a:rPr>
            </a:br>
            <a:endParaRPr lang="en-US" smtClean="0">
              <a:ea typeface="Geneva"/>
              <a:cs typeface="Genev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457200" y="1035083"/>
            <a:ext cx="8229600" cy="3426095"/>
          </a:xfrm>
        </p:spPr>
        <p:txBody>
          <a:bodyPr>
            <a:normAutofit fontScale="25000" lnSpcReduction="20000"/>
          </a:bodyPr>
          <a:lstStyle/>
          <a:p>
            <a:r>
              <a:rPr lang="en-US" sz="4200" dirty="0"/>
              <a:t>The root cause analysis was conducted with Dan Onuoha and Brett VanDoren. The ‘5 Whys’ was the method used to determine the root cause. Project 12NK07757 was reviewed. The cover page of the datasheet package was signed by the reviewer by mistake. </a:t>
            </a:r>
            <a:br>
              <a:rPr lang="en-US" sz="4200" dirty="0"/>
            </a:br>
            <a:r>
              <a:rPr lang="en-US" sz="4200" dirty="0"/>
              <a:t/>
            </a:r>
            <a:br>
              <a:rPr lang="en-US" sz="4200" dirty="0"/>
            </a:br>
            <a:r>
              <a:rPr lang="en-US" sz="4200" dirty="0"/>
              <a:t>5 Whys:</a:t>
            </a:r>
            <a:br>
              <a:rPr lang="en-US" sz="4200" dirty="0"/>
            </a:br>
            <a:r>
              <a:rPr lang="en-US" sz="4200" dirty="0"/>
              <a:t/>
            </a:r>
            <a:br>
              <a:rPr lang="en-US" sz="4200" dirty="0"/>
            </a:br>
            <a:r>
              <a:rPr lang="en-US" sz="4200" dirty="0"/>
              <a:t>1. Why did the handler add reviewers name under "Reviewed and accepted by qualified Project Handler" on the cover page? The handler was witnessing tests, and was confused thinking his name could not be included twice on the cover page under both "UL Staff conducting or witnessing testing (WTDP, TMP, WMT only)" and "Reviewed and accepted by qualified Project Handler".</a:t>
            </a:r>
            <a:br>
              <a:rPr lang="en-US" sz="4200" dirty="0"/>
            </a:br>
            <a:r>
              <a:rPr lang="en-US" sz="4200" dirty="0"/>
              <a:t/>
            </a:r>
            <a:br>
              <a:rPr lang="en-US" sz="4200" dirty="0"/>
            </a:br>
            <a:r>
              <a:rPr lang="en-US" sz="4200" dirty="0"/>
              <a:t>2. Why was the handler confused? Being new to WTDP, was not familiar with the applicable requirements in the data recording SOP (00-LC-S0258) and witness test SOP (00-IC-S0036).</a:t>
            </a:r>
            <a:br>
              <a:rPr lang="en-US" sz="4200" dirty="0"/>
            </a:br>
            <a:r>
              <a:rPr lang="en-US" sz="4200" dirty="0"/>
              <a:t/>
            </a:r>
            <a:br>
              <a:rPr lang="en-US" sz="4200" dirty="0"/>
            </a:br>
            <a:r>
              <a:rPr lang="en-US" sz="4200" dirty="0"/>
              <a:t>3. Why was the handler not familiar with the data recording SOP (00-LC-S0258) and witness test SOP (00-IC-S0036) prior to conducting witness testing? Training on the SOPs was not provided.</a:t>
            </a:r>
            <a:br>
              <a:rPr lang="en-US" sz="4200" dirty="0"/>
            </a:br>
            <a:r>
              <a:rPr lang="en-US" sz="4200" dirty="0"/>
              <a:t/>
            </a:r>
            <a:br>
              <a:rPr lang="en-US" sz="4200" dirty="0"/>
            </a:br>
            <a:r>
              <a:rPr lang="en-US" sz="4200" dirty="0"/>
              <a:t>4. Why was training not provided to the handler? It is not part of common practice to provide recent training to staff as a reminder on the SOPs.</a:t>
            </a:r>
            <a:br>
              <a:rPr lang="en-US" sz="4200" dirty="0"/>
            </a:br>
            <a:r>
              <a:rPr lang="en-US" sz="4200" dirty="0"/>
              <a:t/>
            </a:r>
            <a:br>
              <a:rPr lang="en-US" sz="4200" dirty="0"/>
            </a:br>
            <a:r>
              <a:rPr lang="en-US" sz="4200" dirty="0"/>
              <a:t>5. Why is it not common practice? It is know by staff that all L3/L4 reviewers are not required to sign the cover page. It is the responsibility of the handler per the SOPs.</a:t>
            </a:r>
            <a:br>
              <a:rPr lang="en-US" sz="4200" dirty="0"/>
            </a:br>
            <a:r>
              <a:rPr lang="en-US" sz="4200" dirty="0"/>
              <a:t/>
            </a:r>
            <a:br>
              <a:rPr lang="en-US" sz="4200" dirty="0"/>
            </a:br>
            <a:r>
              <a:rPr lang="en-US" sz="4200" dirty="0"/>
              <a:t>The following witnessed projects were also reviewed to determine if different handlers had any other instances that the cover page was signed by the reviewer.</a:t>
            </a:r>
            <a:br>
              <a:rPr lang="en-US" sz="4200" dirty="0"/>
            </a:br>
            <a:r>
              <a:rPr lang="en-US" sz="4200" dirty="0"/>
              <a:t/>
            </a:r>
            <a:br>
              <a:rPr lang="en-US" sz="4200" dirty="0"/>
            </a:br>
            <a:r>
              <a:rPr lang="en-US" sz="4200" dirty="0"/>
              <a:t>12CA17284 (E344448 - ABB Automation) </a:t>
            </a:r>
            <a:br>
              <a:rPr lang="en-US" sz="4200" dirty="0"/>
            </a:br>
            <a:r>
              <a:rPr lang="en-US" sz="4200" dirty="0"/>
              <a:t>12NK04916 (E49289 - Rockwell Automation)</a:t>
            </a:r>
            <a:br>
              <a:rPr lang="en-US" sz="4200" dirty="0"/>
            </a:br>
            <a:r>
              <a:rPr lang="en-US" sz="4200" dirty="0"/>
              <a:t>11RT03240 and 12CA33003 (E319139 - ABB Inc.)</a:t>
            </a:r>
            <a:br>
              <a:rPr lang="en-US" sz="4200" dirty="0"/>
            </a:br>
            <a:r>
              <a:rPr lang="en-US" sz="4200" dirty="0"/>
              <a:t/>
            </a:r>
            <a:br>
              <a:rPr lang="en-US" sz="4200" dirty="0"/>
            </a:br>
            <a:r>
              <a:rPr lang="en-US" sz="4200" dirty="0"/>
              <a:t>Note: Project Handler was not involved in any additional projects involving WTDP.</a:t>
            </a:r>
            <a:br>
              <a:rPr lang="en-US" sz="4200" dirty="0"/>
            </a:br>
            <a:r>
              <a:rPr lang="en-US" sz="4200" dirty="0"/>
              <a:t/>
            </a:r>
            <a:br>
              <a:rPr lang="en-US" sz="4200" dirty="0"/>
            </a:br>
            <a:r>
              <a:rPr lang="en-US" sz="4200" dirty="0"/>
              <a:t>After looking through other projects, it appears that this was an isolated discrepancy. We were unable to find other witness projects that included the reviewer on the cover page</a:t>
            </a:r>
            <a:r>
              <a:rPr lang="en-US" sz="4200" dirty="0" smtClean="0"/>
              <a:t>.</a:t>
            </a:r>
          </a:p>
          <a:p>
            <a:endParaRPr lang="en-US" sz="4200" dirty="0"/>
          </a:p>
          <a:p>
            <a:r>
              <a:rPr lang="en-US" sz="4200" b="1" dirty="0" smtClean="0"/>
              <a:t>STAKEHOLDERS IDENTIFED – “5 WHY” PROBLEM SOLVING METHODOLOGY USED EFFECTIVLY – OVER USED CATEGORY OF “TRAINING’ CORECTLY JUSTIFED IN THIS CAR – “ONE OFF” JUSTIFED THROUGH REVIEW </a:t>
            </a:r>
            <a:r>
              <a:rPr lang="en-US" sz="4400" b="1" dirty="0" smtClean="0"/>
              <a:t>OF THREE  PROJECTS – IMPACT ANALYSIS CONDUCTED AS PROJECT HANDLER HAD NOT PARTICIPATED IN  ADDITIONAL WTDP PROJECTS  </a:t>
            </a:r>
            <a:endParaRPr lang="en-US" sz="4400" b="1" dirty="0"/>
          </a:p>
        </p:txBody>
      </p:sp>
    </p:spTree>
    <p:extLst>
      <p:ext uri="{BB962C8B-B14F-4D97-AF65-F5344CB8AC3E}">
        <p14:creationId xmlns:p14="http://schemas.microsoft.com/office/powerpoint/2010/main" val="228485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a:t>
            </a:r>
            <a:endParaRPr lang="en-US" dirty="0"/>
          </a:p>
        </p:txBody>
      </p:sp>
      <p:sp>
        <p:nvSpPr>
          <p:cNvPr id="3" name="Content Placeholder 2"/>
          <p:cNvSpPr>
            <a:spLocks noGrp="1"/>
          </p:cNvSpPr>
          <p:nvPr>
            <p:ph idx="1"/>
          </p:nvPr>
        </p:nvSpPr>
        <p:spPr>
          <a:xfrm>
            <a:off x="457200" y="1417638"/>
            <a:ext cx="8229600" cy="3426095"/>
          </a:xfrm>
        </p:spPr>
        <p:txBody>
          <a:bodyPr>
            <a:normAutofit fontScale="55000" lnSpcReduction="20000"/>
          </a:bodyPr>
          <a:lstStyle/>
          <a:p>
            <a:endParaRPr lang="en-US" dirty="0" smtClean="0"/>
          </a:p>
          <a:p>
            <a:r>
              <a:rPr lang="en-US" dirty="0"/>
              <a:t>Root </a:t>
            </a:r>
            <a:r>
              <a:rPr lang="en-US" dirty="0" smtClean="0"/>
              <a:t>Cause:  The </a:t>
            </a:r>
            <a:r>
              <a:rPr lang="en-US" dirty="0"/>
              <a:t>handler was confused due to the fact that the testing was witnessed</a:t>
            </a:r>
            <a:r>
              <a:rPr lang="en-US" dirty="0" smtClean="0"/>
              <a:t>.</a:t>
            </a:r>
            <a:r>
              <a:rPr lang="en-US" dirty="0"/>
              <a:t>	</a:t>
            </a:r>
            <a:endParaRPr lang="en-US" dirty="0" smtClean="0"/>
          </a:p>
          <a:p>
            <a:pPr marL="0" indent="0">
              <a:buNone/>
            </a:pPr>
            <a:r>
              <a:rPr lang="en-US" dirty="0"/>
              <a:t>						</a:t>
            </a:r>
          </a:p>
          <a:p>
            <a:r>
              <a:rPr lang="en-US" dirty="0"/>
              <a:t>Scope of </a:t>
            </a:r>
            <a:r>
              <a:rPr lang="en-US" dirty="0" smtClean="0"/>
              <a:t>Nonconformance:  The </a:t>
            </a:r>
            <a:r>
              <a:rPr lang="en-US" dirty="0"/>
              <a:t>nonconformity appears to be isolated to this project only.   	</a:t>
            </a:r>
            <a:endParaRPr lang="en-US" dirty="0" smtClean="0"/>
          </a:p>
          <a:p>
            <a:endParaRPr lang="en-US" dirty="0"/>
          </a:p>
          <a:p>
            <a:r>
              <a:rPr lang="en-US" dirty="0" smtClean="0"/>
              <a:t>Category:  Process </a:t>
            </a:r>
            <a:r>
              <a:rPr lang="en-US" dirty="0"/>
              <a:t>Implementation or Deployment - Isolated Issue								</a:t>
            </a:r>
          </a:p>
          <a:p>
            <a:r>
              <a:rPr lang="en-US" dirty="0" smtClean="0"/>
              <a:t>Sector/Industry: Power </a:t>
            </a:r>
            <a:r>
              <a:rPr lang="en-US" dirty="0"/>
              <a:t>&amp; Controls (ICE, PD</a:t>
            </a:r>
            <a:r>
              <a:rPr lang="en-US" dirty="0" smtClean="0"/>
              <a:t>) </a:t>
            </a:r>
            <a:r>
              <a:rPr lang="en-US" dirty="0"/>
              <a:t>	</a:t>
            </a:r>
            <a:endParaRPr lang="en-US" dirty="0" smtClean="0"/>
          </a:p>
          <a:p>
            <a:pPr marL="0" indent="0">
              <a:buNone/>
            </a:pPr>
            <a:endParaRPr lang="en-US" dirty="0" smtClean="0"/>
          </a:p>
          <a:p>
            <a:r>
              <a:rPr lang="en-US" dirty="0" smtClean="0"/>
              <a:t>Geography  Local</a:t>
            </a:r>
            <a:r>
              <a:rPr lang="en-US" dirty="0"/>
              <a:t>	</a:t>
            </a:r>
            <a:endParaRPr lang="en-US" dirty="0" smtClean="0"/>
          </a:p>
          <a:p>
            <a:pPr marL="0" indent="0">
              <a:buNone/>
            </a:pPr>
            <a:r>
              <a:rPr lang="en-US" dirty="0"/>
              <a:t>					</a:t>
            </a:r>
          </a:p>
          <a:p>
            <a:r>
              <a:rPr lang="en-US" dirty="0"/>
              <a:t>Type:	Project Review/Evaluation	</a:t>
            </a:r>
            <a:endParaRPr lang="en-US" dirty="0" smtClean="0"/>
          </a:p>
          <a:p>
            <a:pPr marL="0" indent="0">
              <a:buNone/>
            </a:pPr>
            <a:r>
              <a:rPr lang="en-US" dirty="0"/>
              <a:t>			</a:t>
            </a:r>
          </a:p>
          <a:p>
            <a:r>
              <a:rPr lang="en-US" b="1" dirty="0" smtClean="0"/>
              <a:t>ROOT CAUSE AND SCOPE OF NONCONFORMITY SUPPORTED IN ANALYSIS – CATEGORY, SECTOR ,GEOGRAPHY AND TYPE CORRECT</a:t>
            </a:r>
            <a:endParaRPr lang="en-US" b="1" dirty="0"/>
          </a:p>
        </p:txBody>
      </p:sp>
    </p:spTree>
    <p:extLst>
      <p:ext uri="{BB962C8B-B14F-4D97-AF65-F5344CB8AC3E}">
        <p14:creationId xmlns:p14="http://schemas.microsoft.com/office/powerpoint/2010/main" val="41511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 Plan</a:t>
            </a:r>
            <a:endParaRPr lang="en-US" dirty="0"/>
          </a:p>
        </p:txBody>
      </p:sp>
      <p:sp>
        <p:nvSpPr>
          <p:cNvPr id="3" name="Content Placeholder 2"/>
          <p:cNvSpPr>
            <a:spLocks noGrp="1"/>
          </p:cNvSpPr>
          <p:nvPr>
            <p:ph idx="1"/>
          </p:nvPr>
        </p:nvSpPr>
        <p:spPr>
          <a:xfrm>
            <a:off x="457200" y="1281814"/>
            <a:ext cx="8229600" cy="3426095"/>
          </a:xfrm>
        </p:spPr>
        <p:txBody>
          <a:bodyPr>
            <a:normAutofit fontScale="47500" lnSpcReduction="20000"/>
          </a:bodyPr>
          <a:lstStyle/>
          <a:p>
            <a:endParaRPr lang="en-US" dirty="0" smtClean="0"/>
          </a:p>
          <a:p>
            <a:r>
              <a:rPr lang="en-US" dirty="0"/>
              <a:t>Milestone Title:	Establish a service request to make the necessary </a:t>
            </a:r>
            <a:r>
              <a:rPr lang="en-US" dirty="0" smtClean="0"/>
              <a:t>changes</a:t>
            </a:r>
          </a:p>
          <a:p>
            <a:pPr marL="0" indent="0">
              <a:buNone/>
            </a:pPr>
            <a:r>
              <a:rPr lang="en-US" dirty="0" smtClean="0"/>
              <a:t>	</a:t>
            </a:r>
            <a:r>
              <a:rPr lang="en-US" dirty="0"/>
              <a:t>							</a:t>
            </a:r>
          </a:p>
          <a:p>
            <a:r>
              <a:rPr lang="en-US" dirty="0" smtClean="0"/>
              <a:t>CAR Administrator Guidance - Changes </a:t>
            </a:r>
            <a:r>
              <a:rPr lang="en-US" dirty="0"/>
              <a:t>shall include: correct signatures on the cover page of the datasheet package, identification of the CSA standard to include both edition and revision date in datasheet package and test record, and the addition of standards to test record summary.						</a:t>
            </a:r>
          </a:p>
          <a:p>
            <a:r>
              <a:rPr lang="en-US" dirty="0"/>
              <a:t>Milestone Expectation:	</a:t>
            </a:r>
            <a:endParaRPr lang="en-US" dirty="0" smtClean="0"/>
          </a:p>
          <a:p>
            <a:r>
              <a:rPr lang="en-US" dirty="0" smtClean="0"/>
              <a:t>(</a:t>
            </a:r>
            <a:r>
              <a:rPr lang="en-US" dirty="0"/>
              <a:t>1) Identification of the Service Request Number.</a:t>
            </a:r>
            <a:br>
              <a:rPr lang="en-US" dirty="0"/>
            </a:br>
            <a:r>
              <a:rPr lang="en-US" dirty="0"/>
              <a:t/>
            </a:r>
            <a:br>
              <a:rPr lang="en-US" dirty="0"/>
            </a:br>
            <a:r>
              <a:rPr lang="en-US" dirty="0"/>
              <a:t>(2) Documentation or link showing completion of the Service Request.</a:t>
            </a:r>
            <a:br>
              <a:rPr lang="en-US" dirty="0"/>
            </a:br>
            <a:r>
              <a:rPr lang="en-US" dirty="0"/>
              <a:t/>
            </a:r>
            <a:br>
              <a:rPr lang="en-US" dirty="0"/>
            </a:br>
            <a:r>
              <a:rPr lang="en-US" dirty="0"/>
              <a:t>(3) Copy of the corrected datasheet package and Test Record addressing all items in the Nonconformance and "Attachments/Comments" sections of this CAR.					</a:t>
            </a:r>
            <a:endParaRPr lang="en-US" dirty="0" smtClean="0"/>
          </a:p>
          <a:p>
            <a:r>
              <a:rPr lang="en-US" dirty="0" smtClean="0"/>
              <a:t>Objective </a:t>
            </a:r>
            <a:r>
              <a:rPr lang="en-US" dirty="0"/>
              <a:t>Evidence:	SR9163938-T001 and SR9498536-T001	</a:t>
            </a:r>
            <a:endParaRPr lang="en-US" dirty="0" smtClean="0"/>
          </a:p>
          <a:p>
            <a:pPr marL="0" indent="0">
              <a:buNone/>
            </a:pPr>
            <a:endParaRPr lang="en-US" dirty="0"/>
          </a:p>
          <a:p>
            <a:r>
              <a:rPr lang="en-US" dirty="0" smtClean="0"/>
              <a:t>MILESTONE MATCHES ANALYSIS AND ROOT CAUSE STATEMENT - CONTAINMENT ADDRESSED IN OBJECTIVE EVIDENCE RESOLUTION (INCLUDED ISSUES IN COMMENT SECTION) SOP TRAINING AND PRIOR ANALYSIS DISCUSSIONS WITH L2 AND L3 PROJECT HANDLER – SR LINKS PROVIDED AS OBJECTIVE EVIDENCE</a:t>
            </a:r>
            <a:endParaRPr lang="en-US" dirty="0"/>
          </a:p>
        </p:txBody>
      </p:sp>
    </p:spTree>
    <p:extLst>
      <p:ext uri="{BB962C8B-B14F-4D97-AF65-F5344CB8AC3E}">
        <p14:creationId xmlns:p14="http://schemas.microsoft.com/office/powerpoint/2010/main" val="322395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 Plan</a:t>
            </a:r>
            <a:endParaRPr lang="en-US" dirty="0"/>
          </a:p>
        </p:txBody>
      </p:sp>
      <p:sp>
        <p:nvSpPr>
          <p:cNvPr id="3" name="Content Placeholder 2"/>
          <p:cNvSpPr>
            <a:spLocks noGrp="1"/>
          </p:cNvSpPr>
          <p:nvPr>
            <p:ph idx="1"/>
          </p:nvPr>
        </p:nvSpPr>
        <p:spPr>
          <a:xfrm>
            <a:off x="457200" y="1347128"/>
            <a:ext cx="8229600" cy="3426095"/>
          </a:xfrm>
        </p:spPr>
        <p:txBody>
          <a:bodyPr>
            <a:normAutofit fontScale="47500" lnSpcReduction="20000"/>
          </a:bodyPr>
          <a:lstStyle/>
          <a:p>
            <a:endParaRPr lang="en-US" dirty="0" smtClean="0"/>
          </a:p>
          <a:p>
            <a:r>
              <a:rPr lang="en-US" dirty="0"/>
              <a:t>Milestone Title</a:t>
            </a:r>
            <a:r>
              <a:rPr lang="en-US" dirty="0" smtClean="0"/>
              <a:t>: </a:t>
            </a:r>
            <a:r>
              <a:rPr lang="en-US" b="1" dirty="0" smtClean="0"/>
              <a:t> </a:t>
            </a:r>
            <a:r>
              <a:rPr lang="en-US" dirty="0"/>
              <a:t>Phase 1 - Review data recording SOP (00-LC-S0258) and witness test SOP (00-IC-S0036) with </a:t>
            </a:r>
            <a:r>
              <a:rPr lang="en-US" dirty="0" smtClean="0"/>
              <a:t>staff</a:t>
            </a:r>
            <a:endParaRPr lang="en-US" dirty="0"/>
          </a:p>
          <a:p>
            <a:pPr marL="0" indent="0">
              <a:buNone/>
            </a:pPr>
            <a:r>
              <a:rPr lang="en-US" dirty="0"/>
              <a:t>							</a:t>
            </a:r>
          </a:p>
          <a:p>
            <a:r>
              <a:rPr lang="en-US" dirty="0" smtClean="0"/>
              <a:t>CAR Administrator Guidance  - Provide </a:t>
            </a:r>
            <a:r>
              <a:rPr lang="en-US" dirty="0"/>
              <a:t>evidence of review with staff to remind them about signatures required on the cover page of a datasheet package. Provide training log or equivalent.	</a:t>
            </a:r>
          </a:p>
          <a:p>
            <a:pPr marL="0" indent="0">
              <a:buNone/>
            </a:pPr>
            <a:r>
              <a:rPr lang="en-US" dirty="0"/>
              <a:t>				</a:t>
            </a:r>
          </a:p>
          <a:p>
            <a:r>
              <a:rPr lang="en-US" dirty="0"/>
              <a:t>Milestone </a:t>
            </a:r>
            <a:r>
              <a:rPr lang="en-US" dirty="0" smtClean="0"/>
              <a:t>Expectation:  Documentation </a:t>
            </a:r>
            <a:r>
              <a:rPr lang="en-US" dirty="0"/>
              <a:t>(e.g. a sign-in sheet) showing communication to staff of what is required in SOPs 00-LC-S0258 and 00-IC-S0036 with regard to the Nonconformance in this CAR, with whom and when.	</a:t>
            </a:r>
          </a:p>
          <a:p>
            <a:pPr marL="0" indent="0">
              <a:buNone/>
            </a:pPr>
            <a:r>
              <a:rPr lang="en-US" dirty="0"/>
              <a:t>				</a:t>
            </a:r>
          </a:p>
          <a:p>
            <a:r>
              <a:rPr lang="en-US" dirty="0" smtClean="0"/>
              <a:t>Implementation Objective Evidence: Training </a:t>
            </a:r>
            <a:r>
              <a:rPr lang="en-US" dirty="0"/>
              <a:t>was provided to staff on the two SOPs during Section meeting. Those not in attendance will be communicated with when back in the office.	</a:t>
            </a:r>
            <a:endParaRPr lang="en-US" dirty="0" smtClean="0"/>
          </a:p>
          <a:p>
            <a:pPr marL="0" indent="0">
              <a:buNone/>
            </a:pPr>
            <a:endParaRPr lang="en-US" dirty="0" smtClean="0"/>
          </a:p>
          <a:p>
            <a:r>
              <a:rPr lang="en-US" b="1" dirty="0" smtClean="0"/>
              <a:t>MILESTONE MATCHES ANALYSIS AND ROOT CAUSE STATEMENT – TRAINING LOG ATTACHED AS OBJECTIVE EVIDENCE</a:t>
            </a:r>
            <a:endParaRPr lang="en-US" b="1" dirty="0"/>
          </a:p>
          <a:p>
            <a:endParaRPr lang="en-US" dirty="0"/>
          </a:p>
        </p:txBody>
      </p:sp>
    </p:spTree>
    <p:extLst>
      <p:ext uri="{BB962C8B-B14F-4D97-AF65-F5344CB8AC3E}">
        <p14:creationId xmlns:p14="http://schemas.microsoft.com/office/powerpoint/2010/main" val="262279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 Plan</a:t>
            </a:r>
            <a:endParaRPr lang="en-US" dirty="0"/>
          </a:p>
        </p:txBody>
      </p:sp>
      <p:sp>
        <p:nvSpPr>
          <p:cNvPr id="3" name="Content Placeholder 2"/>
          <p:cNvSpPr>
            <a:spLocks noGrp="1"/>
          </p:cNvSpPr>
          <p:nvPr>
            <p:ph idx="1"/>
          </p:nvPr>
        </p:nvSpPr>
        <p:spPr>
          <a:xfrm>
            <a:off x="457200" y="1417638"/>
            <a:ext cx="8229600" cy="3426095"/>
          </a:xfrm>
        </p:spPr>
        <p:txBody>
          <a:bodyPr>
            <a:normAutofit fontScale="55000" lnSpcReduction="20000"/>
          </a:bodyPr>
          <a:lstStyle/>
          <a:p>
            <a:endParaRPr lang="en-US" dirty="0" smtClean="0"/>
          </a:p>
          <a:p>
            <a:r>
              <a:rPr lang="en-US" dirty="0"/>
              <a:t>Milestone </a:t>
            </a:r>
            <a:r>
              <a:rPr lang="en-US" dirty="0" smtClean="0"/>
              <a:t>Title: Phase </a:t>
            </a:r>
            <a:r>
              <a:rPr lang="en-US" dirty="0"/>
              <a:t>2 - Review data recording SOP (00-LC-S0258) and witness test SOP (00-IC-S0036) with staff not in attendance during Phase </a:t>
            </a:r>
            <a:r>
              <a:rPr lang="en-US" dirty="0" smtClean="0"/>
              <a:t>1</a:t>
            </a:r>
            <a:r>
              <a:rPr lang="en-US" dirty="0"/>
              <a:t>								</a:t>
            </a:r>
          </a:p>
          <a:p>
            <a:r>
              <a:rPr lang="en-US" dirty="0" smtClean="0"/>
              <a:t>CAR Administrator Guidance  - Provide </a:t>
            </a:r>
            <a:r>
              <a:rPr lang="en-US" dirty="0"/>
              <a:t>evidence of review with staff to remind them about signatures required on the cover page of a datasheet package. Provide training log or </a:t>
            </a:r>
            <a:r>
              <a:rPr lang="en-US" b="1" u="sng" dirty="0"/>
              <a:t>equivalent.</a:t>
            </a:r>
            <a:r>
              <a:rPr lang="en-US" dirty="0"/>
              <a:t>	</a:t>
            </a:r>
          </a:p>
          <a:p>
            <a:pPr marL="0" indent="0">
              <a:buNone/>
            </a:pPr>
            <a:r>
              <a:rPr lang="en-US" dirty="0"/>
              <a:t>				</a:t>
            </a:r>
          </a:p>
          <a:p>
            <a:r>
              <a:rPr lang="en-US" dirty="0"/>
              <a:t>Milestone Expectation:	Documentation (e.g. a sign-in sheet) showing communication to staff who were not present during the first training of what is required in SOPs 00-LC-S0258 and 00-IC-S0036 with regard to the Nonconformance in this CAR and when this took place.	</a:t>
            </a:r>
          </a:p>
          <a:p>
            <a:endParaRPr lang="en-US" b="1" dirty="0" smtClean="0"/>
          </a:p>
          <a:p>
            <a:r>
              <a:rPr lang="en-US" b="1" dirty="0" smtClean="0"/>
              <a:t>MILESTONE MATCHES ANALYSIS AND ROOT CAUSE STATEMENT – “EQUIVALENT’  METHOD USED IN LIEU OF TRAINING LOG – OWNER ‘AVIDAVID” STATEMENT OF  </a:t>
            </a:r>
            <a:r>
              <a:rPr lang="en-US" b="1" i="1" dirty="0" smtClean="0"/>
              <a:t>“</a:t>
            </a:r>
            <a:r>
              <a:rPr lang="en-US" i="1" dirty="0" smtClean="0"/>
              <a:t>verbal </a:t>
            </a:r>
            <a:r>
              <a:rPr lang="en-US" i="1" dirty="0"/>
              <a:t>follow up was provided to staff who missed training on </a:t>
            </a:r>
            <a:r>
              <a:rPr lang="en-US" i="1" dirty="0" smtClean="0"/>
              <a:t>1/24/2013” </a:t>
            </a:r>
            <a:r>
              <a:rPr lang="en-US" b="1" i="1" dirty="0" smtClean="0"/>
              <a:t>QUESTION FOR THE GROUP – UNDER WHAT CIRCUMSTANCES ARE “AVIDAVID” STATEMENTS ACCETABLE IN LIEU OF TRAINING LOGS / E-MAILS THAT SPECIFY WHO ATTENDED THE TRAINING?</a:t>
            </a:r>
            <a:endParaRPr lang="en-US" b="1" dirty="0"/>
          </a:p>
        </p:txBody>
      </p:sp>
    </p:spTree>
    <p:extLst>
      <p:ext uri="{BB962C8B-B14F-4D97-AF65-F5344CB8AC3E}">
        <p14:creationId xmlns:p14="http://schemas.microsoft.com/office/powerpoint/2010/main" val="33580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a:xfrm>
            <a:off x="457200" y="1272484"/>
            <a:ext cx="8229600" cy="3426095"/>
          </a:xfrm>
        </p:spPr>
        <p:txBody>
          <a:bodyPr>
            <a:normAutofit fontScale="47500" lnSpcReduction="20000"/>
          </a:bodyPr>
          <a:lstStyle/>
          <a:p>
            <a:endParaRPr lang="en-US" dirty="0" smtClean="0"/>
          </a:p>
          <a:p>
            <a:r>
              <a:rPr lang="en-US" dirty="0"/>
              <a:t>Milestone Title:	Owner </a:t>
            </a:r>
            <a:r>
              <a:rPr lang="en-US" dirty="0" smtClean="0"/>
              <a:t>Verification</a:t>
            </a:r>
            <a:r>
              <a:rPr lang="en-US" dirty="0"/>
              <a:t>				</a:t>
            </a:r>
            <a:r>
              <a:rPr lang="en-US" dirty="0" smtClean="0"/>
              <a:t>		</a:t>
            </a:r>
          </a:p>
          <a:p>
            <a:pPr marL="0" indent="0">
              <a:buNone/>
            </a:pPr>
            <a:r>
              <a:rPr lang="en-US" dirty="0" smtClean="0"/>
              <a:t>				</a:t>
            </a:r>
          </a:p>
          <a:p>
            <a:r>
              <a:rPr lang="en-US" dirty="0" smtClean="0"/>
              <a:t>CAR Administrator Guidance  - Review </a:t>
            </a:r>
            <a:r>
              <a:rPr lang="en-US" dirty="0"/>
              <a:t>handler’s completed service request to confirm that the correct changes were made. Confirm with handlers an understanding of the data recording SOP (00-LC-S0258) and witness test SOP (00-IC-S0036).	</a:t>
            </a:r>
          </a:p>
          <a:p>
            <a:pPr marL="0" indent="0">
              <a:buNone/>
            </a:pPr>
            <a:r>
              <a:rPr lang="en-US" dirty="0"/>
              <a:t>					</a:t>
            </a:r>
          </a:p>
          <a:p>
            <a:r>
              <a:rPr lang="en-US" dirty="0"/>
              <a:t>Milestone Expectation:	</a:t>
            </a:r>
            <a:endParaRPr lang="en-US" dirty="0" smtClean="0"/>
          </a:p>
          <a:p>
            <a:endParaRPr lang="en-US" dirty="0"/>
          </a:p>
          <a:p>
            <a:r>
              <a:rPr lang="en-US" dirty="0" smtClean="0"/>
              <a:t>(</a:t>
            </a:r>
            <a:r>
              <a:rPr lang="en-US" dirty="0"/>
              <a:t>1) Confirmation that the correct changes were made to address the Nonconformances.</a:t>
            </a:r>
            <a:br>
              <a:rPr lang="en-US" dirty="0"/>
            </a:br>
            <a:r>
              <a:rPr lang="en-US" dirty="0"/>
              <a:t/>
            </a:r>
            <a:br>
              <a:rPr lang="en-US" dirty="0"/>
            </a:br>
            <a:r>
              <a:rPr lang="en-US" dirty="0"/>
              <a:t>(2) Confirmation with project handlers an understanding of SOPs 00-LC-S0258 and 00-IC-S0036.</a:t>
            </a:r>
            <a:br>
              <a:rPr lang="en-US" dirty="0"/>
            </a:br>
            <a:r>
              <a:rPr lang="en-US" dirty="0"/>
              <a:t/>
            </a:r>
            <a:br>
              <a:rPr lang="en-US" dirty="0"/>
            </a:br>
            <a:r>
              <a:rPr lang="en-US" dirty="0"/>
              <a:t>(3) Results of an audit of at least 5 WTDP projects verifying that the datasheet package was not signed by the Reviewer. Identification of the projects audited.	</a:t>
            </a:r>
            <a:endParaRPr lang="en-US" dirty="0" smtClean="0"/>
          </a:p>
          <a:p>
            <a:pPr marL="0" indent="0">
              <a:buNone/>
            </a:pPr>
            <a:endParaRPr lang="en-US" dirty="0" smtClean="0"/>
          </a:p>
          <a:p>
            <a:r>
              <a:rPr lang="en-US" dirty="0" smtClean="0"/>
              <a:t>OWNER CONFIRMED DMS UPDATE – LSFM USED TO CONFIRM CONTINUED UNDERSTANDING OF SOPs 00-LC-S0258 and 00-IC-S0036 – PROJECT NUMBERS FOR 5 PROJECTS REVIEWED ATTACHED</a:t>
            </a:r>
          </a:p>
          <a:p>
            <a:endParaRPr lang="en-US" dirty="0"/>
          </a:p>
          <a:p>
            <a:endParaRPr lang="en-US" dirty="0"/>
          </a:p>
          <a:p>
            <a:endParaRPr lang="en-US" dirty="0"/>
          </a:p>
        </p:txBody>
      </p:sp>
    </p:spTree>
    <p:extLst>
      <p:ext uri="{BB962C8B-B14F-4D97-AF65-F5344CB8AC3E}">
        <p14:creationId xmlns:p14="http://schemas.microsoft.com/office/powerpoint/2010/main" val="318423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QUALITY VERIFICATION</a:t>
            </a:r>
            <a:endParaRPr lang="en-US" dirty="0"/>
          </a:p>
        </p:txBody>
      </p:sp>
      <p:sp>
        <p:nvSpPr>
          <p:cNvPr id="3" name="Content Placeholder 2"/>
          <p:cNvSpPr>
            <a:spLocks noGrp="1"/>
          </p:cNvSpPr>
          <p:nvPr>
            <p:ph idx="1"/>
          </p:nvPr>
        </p:nvSpPr>
        <p:spPr>
          <a:xfrm>
            <a:off x="457200" y="1453815"/>
            <a:ext cx="8229600" cy="2660985"/>
          </a:xfrm>
        </p:spPr>
        <p:txBody>
          <a:bodyPr>
            <a:normAutofit fontScale="70000" lnSpcReduction="20000"/>
          </a:bodyPr>
          <a:lstStyle/>
          <a:p>
            <a:pPr marL="0" indent="0">
              <a:buNone/>
            </a:pPr>
            <a:r>
              <a:rPr lang="en-US" dirty="0" smtClean="0"/>
              <a:t>		</a:t>
            </a:r>
          </a:p>
          <a:p>
            <a:r>
              <a:rPr lang="en-US" sz="2600" dirty="0"/>
              <a:t>Verification Evidence:          </a:t>
            </a:r>
            <a:endParaRPr lang="en-US" sz="2600" dirty="0" smtClean="0"/>
          </a:p>
          <a:p>
            <a:r>
              <a:rPr lang="en-US" sz="2600" dirty="0" smtClean="0"/>
              <a:t>  </a:t>
            </a:r>
            <a:r>
              <a:rPr lang="en-US" sz="2600" dirty="0"/>
              <a:t>Due to the isolated nature of the nonconformance (as determined by auditing additional projects) and sufficient follow-up verification auditing by the Owner, this CAR is being verified as </a:t>
            </a:r>
            <a:r>
              <a:rPr lang="en-US" sz="2600" dirty="0" smtClean="0"/>
              <a:t>effective</a:t>
            </a:r>
            <a:r>
              <a:rPr lang="en-US" sz="2600" dirty="0" smtClean="0"/>
              <a:t>.</a:t>
            </a:r>
          </a:p>
          <a:p>
            <a:endParaRPr lang="en-US" sz="2600" dirty="0" smtClean="0"/>
          </a:p>
          <a:p>
            <a:r>
              <a:rPr lang="en-US" sz="2600" b="1" dirty="0" smtClean="0"/>
              <a:t>QUESTION FOR GROUP – UNDER WHICH CIRCUMSTANCES IS IT ACCEPTABLE TO RELY ON THE OWNER’S EFFORTS FOR VERIFICATION?</a:t>
            </a:r>
            <a:endParaRPr lang="en-US" sz="2600" b="1" dirty="0"/>
          </a:p>
          <a:p>
            <a:pPr marL="0" indent="0">
              <a:buNone/>
            </a:pPr>
            <a:r>
              <a:rPr lang="en-US" dirty="0" smtClean="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841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A3DC4A5-BCBE-45D2-BF6D-37EBB4DD7C4D}" type="slidenum">
              <a:rPr lang="en-US" smtClean="0"/>
              <a:pPr eaLnBrk="1" hangingPunct="1"/>
              <a:t>2</a:t>
            </a:fld>
            <a:endParaRPr lang="en-US" smtClean="0"/>
          </a:p>
        </p:txBody>
      </p:sp>
      <p:sp>
        <p:nvSpPr>
          <p:cNvPr id="11267" name="Rectangle 2"/>
          <p:cNvSpPr>
            <a:spLocks noGrp="1"/>
          </p:cNvSpPr>
          <p:nvPr>
            <p:ph type="title" idx="4294967295"/>
          </p:nvPr>
        </p:nvSpPr>
        <p:spPr>
          <a:xfrm>
            <a:off x="457200" y="274638"/>
            <a:ext cx="8229600" cy="404812"/>
          </a:xfrm>
        </p:spPr>
        <p:txBody>
          <a:bodyPr/>
          <a:lstStyle/>
          <a:p>
            <a:r>
              <a:rPr lang="en-GB" sz="2000" smtClean="0">
                <a:ea typeface="Geneva"/>
                <a:cs typeface="Geneva"/>
              </a:rPr>
              <a:t>CAR – 123911221</a:t>
            </a:r>
            <a:endParaRPr lang="en-US" sz="2000" smtClean="0">
              <a:ea typeface="Geneva"/>
              <a:cs typeface="Geneva"/>
            </a:endParaRP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4638"/>
            <a:ext cx="579120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TextBox 1"/>
          <p:cNvSpPr txBox="1">
            <a:spLocks noChangeArrowheads="1"/>
          </p:cNvSpPr>
          <p:nvPr/>
        </p:nvSpPr>
        <p:spPr bwMode="auto">
          <a:xfrm>
            <a:off x="157163" y="1811338"/>
            <a:ext cx="17462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Clear statement of issue (s)</a:t>
            </a:r>
            <a:endParaRPr lang="en-US" sz="1000">
              <a:cs typeface="Arial" pitchFamily="34" charset="0"/>
            </a:endParaRPr>
          </a:p>
        </p:txBody>
      </p:sp>
      <p:cxnSp>
        <p:nvCxnSpPr>
          <p:cNvPr id="4" name="Straight Arrow Connector 3"/>
          <p:cNvCxnSpPr/>
          <p:nvPr/>
        </p:nvCxnSpPr>
        <p:spPr>
          <a:xfrm>
            <a:off x="2090738" y="2090738"/>
            <a:ext cx="2298700" cy="730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906588" y="2181225"/>
            <a:ext cx="1393825" cy="124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72" name="TextBox 10"/>
          <p:cNvSpPr txBox="1">
            <a:spLocks noChangeArrowheads="1"/>
          </p:cNvSpPr>
          <p:nvPr/>
        </p:nvSpPr>
        <p:spPr bwMode="auto">
          <a:xfrm>
            <a:off x="157163" y="3487738"/>
            <a:ext cx="2057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CAR Owner information provided</a:t>
            </a:r>
            <a:endParaRPr lang="en-US" sz="1000">
              <a:cs typeface="Arial" pitchFamily="34" charset="0"/>
            </a:endParaRPr>
          </a:p>
        </p:txBody>
      </p:sp>
      <p:cxnSp>
        <p:nvCxnSpPr>
          <p:cNvPr id="8" name="Straight Arrow Connector 7"/>
          <p:cNvCxnSpPr>
            <a:stCxn id="11272" idx="3"/>
          </p:cNvCxnSpPr>
          <p:nvPr/>
        </p:nvCxnSpPr>
        <p:spPr>
          <a:xfrm>
            <a:off x="2214563" y="3611563"/>
            <a:ext cx="1085850" cy="560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410C61-A831-4D5B-9EB5-2917FD46C742}" type="slidenum">
              <a:rPr lang="en-US" smtClean="0"/>
              <a:pPr>
                <a:defRPr/>
              </a:pPr>
              <a:t>3</a:t>
            </a:fld>
            <a:endParaRPr lang="en-US"/>
          </a:p>
        </p:txBody>
      </p:sp>
      <p:sp>
        <p:nvSpPr>
          <p:cNvPr id="12291" name="Title 5"/>
          <p:cNvSpPr>
            <a:spLocks noGrp="1"/>
          </p:cNvSpPr>
          <p:nvPr>
            <p:ph type="title"/>
          </p:nvPr>
        </p:nvSpPr>
        <p:spPr>
          <a:xfrm>
            <a:off x="457200" y="274638"/>
            <a:ext cx="2238375" cy="400050"/>
          </a:xfrm>
        </p:spPr>
        <p:txBody>
          <a:bodyPr wrap="none">
            <a:spAutoFit/>
          </a:bodyPr>
          <a:lstStyle/>
          <a:p>
            <a:r>
              <a:rPr lang="en-GB" sz="2000" smtClean="0">
                <a:cs typeface="Arial" pitchFamily="34" charset="0"/>
              </a:rPr>
              <a:t>CAR - 123911221</a:t>
            </a:r>
            <a:endParaRPr lang="en-US" sz="2000" smtClean="0">
              <a:cs typeface="Arial" pitchFamily="34" charset="0"/>
            </a:endParaRP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8" y="427038"/>
            <a:ext cx="5568950"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1279525"/>
            <a:ext cx="3165475" cy="3509963"/>
          </a:xfrm>
          <a:prstGeom prst="rect">
            <a:avLst/>
          </a:prstGeom>
          <a:noFill/>
        </p:spPr>
        <p:txBody>
          <a:bodyPr>
            <a:spAutoFit/>
          </a:bodyPr>
          <a:lstStyle/>
          <a:p>
            <a:pPr>
              <a:defRPr/>
            </a:pPr>
            <a:r>
              <a:rPr lang="en-GB" sz="1000" dirty="0">
                <a:cs typeface="Arial" pitchFamily="34" charset="0"/>
              </a:rPr>
              <a:t>Stakeholders identified</a:t>
            </a:r>
          </a:p>
          <a:p>
            <a:pPr>
              <a:defRPr/>
            </a:pPr>
            <a:endParaRPr lang="en-GB" dirty="0">
              <a:cs typeface="Arial" pitchFamily="34" charset="0"/>
            </a:endParaRPr>
          </a:p>
          <a:p>
            <a:pPr>
              <a:defRPr/>
            </a:pPr>
            <a:r>
              <a:rPr lang="en-GB" sz="1000" dirty="0">
                <a:cs typeface="Arial" pitchFamily="34" charset="0"/>
              </a:rPr>
              <a:t>Method identified and used</a:t>
            </a:r>
          </a:p>
          <a:p>
            <a:pPr>
              <a:defRPr/>
            </a:pPr>
            <a:endParaRPr lang="en-GB" dirty="0">
              <a:cs typeface="Arial" pitchFamily="34" charset="0"/>
            </a:endParaRPr>
          </a:p>
          <a:p>
            <a:pPr>
              <a:defRPr/>
            </a:pPr>
            <a:r>
              <a:rPr lang="en-GB" sz="1000" dirty="0">
                <a:cs typeface="Arial" pitchFamily="34" charset="0"/>
              </a:rPr>
              <a:t>Further analysis to check  scope of issue</a:t>
            </a:r>
          </a:p>
          <a:p>
            <a:pPr>
              <a:defRPr/>
            </a:pPr>
            <a:endParaRPr lang="en-GB" dirty="0">
              <a:cs typeface="Arial" pitchFamily="34" charset="0"/>
            </a:endParaRPr>
          </a:p>
          <a:p>
            <a:pPr>
              <a:defRPr/>
            </a:pPr>
            <a:r>
              <a:rPr lang="en-GB" sz="1000" i="1" dirty="0">
                <a:solidFill>
                  <a:srgbClr val="0000FF"/>
                </a:solidFill>
                <a:cs typeface="Arial" pitchFamily="34" charset="0"/>
              </a:rPr>
              <a:t>Improvement – Why did the Review (non E2E Project) not identify the issues.</a:t>
            </a:r>
            <a:endParaRPr lang="en-GB" dirty="0">
              <a:cs typeface="Arial" pitchFamily="34" charset="0"/>
            </a:endParaRPr>
          </a:p>
          <a:p>
            <a:pPr>
              <a:defRPr/>
            </a:pPr>
            <a:endParaRPr lang="en-GB" sz="1000" dirty="0">
              <a:cs typeface="Arial" pitchFamily="34" charset="0"/>
            </a:endParaRPr>
          </a:p>
          <a:p>
            <a:pPr>
              <a:defRPr/>
            </a:pPr>
            <a:r>
              <a:rPr lang="en-GB" sz="1000" i="1" dirty="0">
                <a:solidFill>
                  <a:srgbClr val="0000FF"/>
                </a:solidFill>
                <a:cs typeface="Arial" pitchFamily="34" charset="0"/>
              </a:rPr>
              <a:t>Scope in terms of Reviewer’s projects</a:t>
            </a:r>
          </a:p>
          <a:p>
            <a:pPr>
              <a:defRPr/>
            </a:pPr>
            <a:endParaRPr lang="en-GB" dirty="0">
              <a:cs typeface="Arial" pitchFamily="34" charset="0"/>
            </a:endParaRPr>
          </a:p>
          <a:p>
            <a:pPr>
              <a:defRPr/>
            </a:pPr>
            <a:r>
              <a:rPr lang="en-GB" sz="1000" i="1" dirty="0">
                <a:solidFill>
                  <a:srgbClr val="0000FF"/>
                </a:solidFill>
                <a:cs typeface="Arial" pitchFamily="34" charset="0"/>
              </a:rPr>
              <a:t>Improvement ? Correct Root Cause ?</a:t>
            </a:r>
          </a:p>
          <a:p>
            <a:pPr marL="285750" indent="-285750">
              <a:buFontTx/>
              <a:buChar char="-"/>
              <a:defRPr/>
            </a:pPr>
            <a:r>
              <a:rPr lang="en-GB" sz="1000" i="1" dirty="0">
                <a:solidFill>
                  <a:srgbClr val="0000FF"/>
                </a:solidFill>
                <a:cs typeface="Arial" pitchFamily="34" charset="0"/>
              </a:rPr>
              <a:t>Data recording requirements not all specific to witness testing</a:t>
            </a:r>
          </a:p>
          <a:p>
            <a:pPr marL="285750" indent="-285750">
              <a:buFontTx/>
              <a:buChar char="-"/>
              <a:defRPr/>
            </a:pPr>
            <a:r>
              <a:rPr lang="en-GB" sz="1000" i="1" dirty="0">
                <a:solidFill>
                  <a:srgbClr val="0000FF"/>
                </a:solidFill>
                <a:cs typeface="Arial" pitchFamily="34" charset="0"/>
              </a:rPr>
              <a:t>Check other projects by Project Handler and Reviewer</a:t>
            </a:r>
          </a:p>
          <a:p>
            <a:pPr marL="285750" indent="-285750">
              <a:buFontTx/>
              <a:buChar char="-"/>
              <a:defRPr/>
            </a:pPr>
            <a:endParaRPr lang="en-GB" sz="1000" i="1" dirty="0">
              <a:solidFill>
                <a:srgbClr val="0000FF"/>
              </a:solidFill>
              <a:cs typeface="Arial" pitchFamily="34" charset="0"/>
            </a:endParaRPr>
          </a:p>
          <a:p>
            <a:pPr>
              <a:defRPr/>
            </a:pPr>
            <a:r>
              <a:rPr lang="en-GB" sz="1000" i="1" dirty="0">
                <a:solidFill>
                  <a:srgbClr val="0000FF"/>
                </a:solidFill>
                <a:cs typeface="Arial" pitchFamily="34" charset="0"/>
              </a:rPr>
              <a:t>Notes: Improvements may lead to updated Corrective Action Plan. </a:t>
            </a:r>
            <a:endParaRPr lang="en-US" sz="1000" i="1" dirty="0" err="1">
              <a:solidFill>
                <a:srgbClr val="0000FF"/>
              </a:solidFill>
              <a:cs typeface="Arial" pitchFamily="34" charset="0"/>
            </a:endParaRPr>
          </a:p>
        </p:txBody>
      </p:sp>
      <p:cxnSp>
        <p:nvCxnSpPr>
          <p:cNvPr id="9" name="Straight Arrow Connector 8"/>
          <p:cNvCxnSpPr/>
          <p:nvPr/>
        </p:nvCxnSpPr>
        <p:spPr>
          <a:xfrm flipV="1">
            <a:off x="2695575" y="1131888"/>
            <a:ext cx="3530600" cy="384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106738" y="1131888"/>
            <a:ext cx="4600575" cy="896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13025" y="3030538"/>
            <a:ext cx="184785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040063" y="4114800"/>
            <a:ext cx="1420812" cy="527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4EBF07-8E29-405C-ADE8-E638E595DAC9}" type="slidenum">
              <a:rPr lang="en-US" smtClean="0"/>
              <a:pPr>
                <a:defRPr/>
              </a:pPr>
              <a:t>4</a:t>
            </a:fld>
            <a:endParaRPr lang="en-US"/>
          </a:p>
        </p:txBody>
      </p:sp>
      <p:sp>
        <p:nvSpPr>
          <p:cNvPr id="13315" name="Title 5"/>
          <p:cNvSpPr>
            <a:spLocks noGrp="1"/>
          </p:cNvSpPr>
          <p:nvPr>
            <p:ph type="title"/>
          </p:nvPr>
        </p:nvSpPr>
        <p:spPr>
          <a:xfrm>
            <a:off x="457200" y="274638"/>
            <a:ext cx="2238375" cy="400050"/>
          </a:xfrm>
        </p:spPr>
        <p:txBody>
          <a:bodyPr wrap="none">
            <a:spAutoFit/>
          </a:bodyPr>
          <a:lstStyle/>
          <a:p>
            <a:r>
              <a:rPr lang="en-GB" sz="2000" smtClean="0">
                <a:cs typeface="Arial" pitchFamily="34" charset="0"/>
              </a:rPr>
              <a:t>CAR - 123911221</a:t>
            </a:r>
            <a:endParaRPr lang="en-US" sz="2000" smtClean="0">
              <a:cs typeface="Arial" pitchFamily="34" charset="0"/>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038" y="815975"/>
            <a:ext cx="5946775"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Box 5"/>
          <p:cNvSpPr txBox="1">
            <a:spLocks noChangeArrowheads="1"/>
          </p:cNvSpPr>
          <p:nvPr/>
        </p:nvSpPr>
        <p:spPr bwMode="auto">
          <a:xfrm>
            <a:off x="252413" y="1916113"/>
            <a:ext cx="1447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Structured </a:t>
            </a:r>
          </a:p>
          <a:p>
            <a:pPr eaLnBrk="1" hangingPunct="1"/>
            <a:r>
              <a:rPr lang="en-GB" sz="1000">
                <a:cs typeface="Arial" pitchFamily="34" charset="0"/>
              </a:rPr>
              <a:t>Corrective Action Plan</a:t>
            </a:r>
          </a:p>
          <a:p>
            <a:pPr eaLnBrk="1" hangingPunct="1"/>
            <a:r>
              <a:rPr lang="en-GB" sz="1000">
                <a:cs typeface="Arial" pitchFamily="34" charset="0"/>
              </a:rPr>
              <a:t>as required  </a:t>
            </a:r>
            <a:endParaRPr lang="en-US" sz="1000">
              <a:cs typeface="Arial" pitchFamily="34" charset="0"/>
            </a:endParaRPr>
          </a:p>
        </p:txBody>
      </p:sp>
      <p:cxnSp>
        <p:nvCxnSpPr>
          <p:cNvPr id="8" name="Straight Arrow Connector 7"/>
          <p:cNvCxnSpPr/>
          <p:nvPr/>
        </p:nvCxnSpPr>
        <p:spPr>
          <a:xfrm>
            <a:off x="1689100" y="2203450"/>
            <a:ext cx="1393825" cy="479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3320" idx="3"/>
          </p:cNvCxnSpPr>
          <p:nvPr/>
        </p:nvCxnSpPr>
        <p:spPr>
          <a:xfrm>
            <a:off x="1722438" y="4648200"/>
            <a:ext cx="1543050" cy="6461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20" name="TextBox 11"/>
          <p:cNvSpPr txBox="1">
            <a:spLocks noChangeArrowheads="1"/>
          </p:cNvSpPr>
          <p:nvPr/>
        </p:nvSpPr>
        <p:spPr bwMode="auto">
          <a:xfrm>
            <a:off x="0" y="4524375"/>
            <a:ext cx="17224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Verification rationale stated</a:t>
            </a:r>
            <a:endParaRPr lang="en-US" sz="1000">
              <a:cs typeface="Arial" pitchFamily="34" charset="0"/>
            </a:endParaRPr>
          </a:p>
        </p:txBody>
      </p:sp>
      <p:sp>
        <p:nvSpPr>
          <p:cNvPr id="13321" name="TextBox 13"/>
          <p:cNvSpPr txBox="1">
            <a:spLocks noChangeArrowheads="1"/>
          </p:cNvSpPr>
          <p:nvPr/>
        </p:nvSpPr>
        <p:spPr bwMode="auto">
          <a:xfrm>
            <a:off x="39688" y="4022725"/>
            <a:ext cx="1905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Relevant procedures identified</a:t>
            </a:r>
            <a:endParaRPr lang="en-US" sz="1000">
              <a:cs typeface="Arial" pitchFamily="34" charset="0"/>
            </a:endParaRPr>
          </a:p>
        </p:txBody>
      </p:sp>
      <p:cxnSp>
        <p:nvCxnSpPr>
          <p:cNvPr id="16" name="Straight Arrow Connector 15"/>
          <p:cNvCxnSpPr/>
          <p:nvPr/>
        </p:nvCxnSpPr>
        <p:spPr>
          <a:xfrm>
            <a:off x="1944688" y="4146550"/>
            <a:ext cx="2235200" cy="246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69CBC3D-F8E4-40ED-A2F5-3E7AE24112EA}" type="slidenum">
              <a:rPr lang="en-US" smtClean="0"/>
              <a:pPr>
                <a:defRPr/>
              </a:pPr>
              <a:t>5</a:t>
            </a:fld>
            <a:endParaRPr lang="en-US"/>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25" y="1600200"/>
            <a:ext cx="6530975"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itle 5"/>
          <p:cNvSpPr>
            <a:spLocks noGrp="1"/>
          </p:cNvSpPr>
          <p:nvPr>
            <p:ph type="title"/>
          </p:nvPr>
        </p:nvSpPr>
        <p:spPr>
          <a:xfrm>
            <a:off x="457200" y="274638"/>
            <a:ext cx="2238375" cy="400050"/>
          </a:xfrm>
        </p:spPr>
        <p:txBody>
          <a:bodyPr wrap="none">
            <a:spAutoFit/>
          </a:bodyPr>
          <a:lstStyle/>
          <a:p>
            <a:r>
              <a:rPr lang="en-GB" sz="2000" smtClean="0">
                <a:cs typeface="Arial" pitchFamily="34" charset="0"/>
              </a:rPr>
              <a:t>CAR - 123911221</a:t>
            </a:r>
            <a:endParaRPr lang="en-US" sz="2000" smtClean="0">
              <a:cs typeface="Arial" pitchFamily="34" charset="0"/>
            </a:endParaRPr>
          </a:p>
        </p:txBody>
      </p:sp>
      <p:sp>
        <p:nvSpPr>
          <p:cNvPr id="14341" name="TextBox 7"/>
          <p:cNvSpPr txBox="1">
            <a:spLocks noChangeArrowheads="1"/>
          </p:cNvSpPr>
          <p:nvPr/>
        </p:nvSpPr>
        <p:spPr bwMode="auto">
          <a:xfrm>
            <a:off x="176213" y="1166813"/>
            <a:ext cx="14747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Both issues addressed</a:t>
            </a:r>
          </a:p>
          <a:p>
            <a:pPr eaLnBrk="1" hangingPunct="1"/>
            <a:endParaRPr lang="en-GB">
              <a:cs typeface="Arial" pitchFamily="34" charset="0"/>
            </a:endParaRPr>
          </a:p>
          <a:p>
            <a:pPr eaLnBrk="1" hangingPunct="1"/>
            <a:endParaRPr lang="en-GB">
              <a:cs typeface="Arial" pitchFamily="34" charset="0"/>
            </a:endParaRPr>
          </a:p>
          <a:p>
            <a:pPr eaLnBrk="1" hangingPunct="1"/>
            <a:endParaRPr lang="en-GB">
              <a:cs typeface="Arial" pitchFamily="34" charset="0"/>
            </a:endParaRPr>
          </a:p>
          <a:p>
            <a:pPr eaLnBrk="1" hangingPunct="1"/>
            <a:r>
              <a:rPr lang="en-GB" sz="1000">
                <a:cs typeface="Arial" pitchFamily="34" charset="0"/>
              </a:rPr>
              <a:t>Attachments </a:t>
            </a:r>
          </a:p>
          <a:p>
            <a:pPr eaLnBrk="1" hangingPunct="1"/>
            <a:r>
              <a:rPr lang="en-GB" sz="1000">
                <a:cs typeface="Arial" pitchFamily="34" charset="0"/>
              </a:rPr>
              <a:t>SR numbers </a:t>
            </a:r>
          </a:p>
          <a:p>
            <a:pPr eaLnBrk="1" hangingPunct="1"/>
            <a:r>
              <a:rPr lang="en-GB" sz="1000">
                <a:cs typeface="Arial" pitchFamily="34" charset="0"/>
              </a:rPr>
              <a:t>and links provided</a:t>
            </a:r>
          </a:p>
          <a:p>
            <a:pPr eaLnBrk="1" hangingPunct="1"/>
            <a:endParaRPr lang="en-GB">
              <a:cs typeface="Arial" pitchFamily="34" charset="0"/>
            </a:endParaRPr>
          </a:p>
          <a:p>
            <a:pPr eaLnBrk="1" hangingPunct="1"/>
            <a:endParaRPr lang="en-US">
              <a:cs typeface="Arial" pitchFamily="34" charset="0"/>
            </a:endParaRPr>
          </a:p>
        </p:txBody>
      </p:sp>
      <p:cxnSp>
        <p:nvCxnSpPr>
          <p:cNvPr id="10" name="Straight Arrow Connector 9"/>
          <p:cNvCxnSpPr/>
          <p:nvPr/>
        </p:nvCxnSpPr>
        <p:spPr>
          <a:xfrm>
            <a:off x="1724025" y="1323975"/>
            <a:ext cx="1079500" cy="1044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576388" y="2620963"/>
            <a:ext cx="1227137" cy="1366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46177EC-F783-4866-AD10-5BF6309EB439}" type="slidenum">
              <a:rPr lang="en-US" smtClean="0"/>
              <a:pPr>
                <a:defRPr/>
              </a:pPr>
              <a:t>6</a:t>
            </a:fld>
            <a:endParaRPr lang="en-US"/>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963" y="1057275"/>
            <a:ext cx="492283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Title 5"/>
          <p:cNvSpPr txBox="1">
            <a:spLocks/>
          </p:cNvSpPr>
          <p:nvPr/>
        </p:nvSpPr>
        <p:spPr bwMode="auto">
          <a:xfrm>
            <a:off x="565150" y="571500"/>
            <a:ext cx="223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r>
              <a:rPr lang="en-GB" sz="2000" b="1">
                <a:solidFill>
                  <a:schemeClr val="accent1"/>
                </a:solidFill>
                <a:cs typeface="Arial" pitchFamily="34" charset="0"/>
              </a:rPr>
              <a:t>CAR - 123911221</a:t>
            </a:r>
            <a:endParaRPr lang="en-US" sz="2000" b="1">
              <a:solidFill>
                <a:schemeClr val="accent1"/>
              </a:solidFill>
              <a:cs typeface="Arial" pitchFamily="34" charset="0"/>
            </a:endParaRPr>
          </a:p>
        </p:txBody>
      </p:sp>
      <p:sp>
        <p:nvSpPr>
          <p:cNvPr id="15365" name="TextBox 5"/>
          <p:cNvSpPr txBox="1">
            <a:spLocks noChangeArrowheads="1"/>
          </p:cNvSpPr>
          <p:nvPr/>
        </p:nvSpPr>
        <p:spPr bwMode="auto">
          <a:xfrm>
            <a:off x="252413" y="1384300"/>
            <a:ext cx="22479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Procedures identified</a:t>
            </a:r>
          </a:p>
          <a:p>
            <a:pPr eaLnBrk="1" hangingPunct="1"/>
            <a:endParaRPr lang="en-GB">
              <a:cs typeface="Arial" pitchFamily="34" charset="0"/>
            </a:endParaRPr>
          </a:p>
          <a:p>
            <a:pPr eaLnBrk="1" hangingPunct="1"/>
            <a:endParaRPr lang="en-GB" sz="1000">
              <a:cs typeface="Arial" pitchFamily="34" charset="0"/>
            </a:endParaRPr>
          </a:p>
          <a:p>
            <a:pPr eaLnBrk="1" hangingPunct="1"/>
            <a:endParaRPr lang="en-GB" sz="1000">
              <a:cs typeface="Arial" pitchFamily="34" charset="0"/>
            </a:endParaRPr>
          </a:p>
          <a:p>
            <a:pPr eaLnBrk="1" hangingPunct="1"/>
            <a:r>
              <a:rPr lang="en-GB" sz="1000">
                <a:cs typeface="Arial" pitchFamily="34" charset="0"/>
              </a:rPr>
              <a:t>Recorded evidence:</a:t>
            </a:r>
          </a:p>
          <a:p>
            <a:pPr eaLnBrk="1" hangingPunct="1"/>
            <a:r>
              <a:rPr lang="en-GB" sz="1000" i="1">
                <a:solidFill>
                  <a:srgbClr val="0000FF"/>
                </a:solidFill>
                <a:cs typeface="Arial" pitchFamily="34" charset="0"/>
              </a:rPr>
              <a:t>Improvement: State Project Handler </a:t>
            </a:r>
          </a:p>
          <a:p>
            <a:pPr eaLnBrk="1" hangingPunct="1"/>
            <a:r>
              <a:rPr lang="en-GB" sz="1000" i="1">
                <a:solidFill>
                  <a:srgbClr val="0000FF"/>
                </a:solidFill>
                <a:cs typeface="Arial" pitchFamily="34" charset="0"/>
              </a:rPr>
              <a:t>and Reviewer are covered</a:t>
            </a:r>
          </a:p>
          <a:p>
            <a:pPr eaLnBrk="1" hangingPunct="1"/>
            <a:endParaRPr lang="en-GB">
              <a:cs typeface="Arial" pitchFamily="34" charset="0"/>
            </a:endParaRPr>
          </a:p>
          <a:p>
            <a:pPr eaLnBrk="1" hangingPunct="1"/>
            <a:endParaRPr lang="en-GB">
              <a:cs typeface="Arial" pitchFamily="34" charset="0"/>
            </a:endParaRPr>
          </a:p>
          <a:p>
            <a:pPr eaLnBrk="1" hangingPunct="1"/>
            <a:r>
              <a:rPr lang="en-GB" sz="1000">
                <a:cs typeface="Arial" pitchFamily="34" charset="0"/>
              </a:rPr>
              <a:t>Additional milestone added to </a:t>
            </a:r>
          </a:p>
          <a:p>
            <a:pPr eaLnBrk="1" hangingPunct="1"/>
            <a:r>
              <a:rPr lang="en-GB" sz="1000">
                <a:cs typeface="Arial" pitchFamily="34" charset="0"/>
              </a:rPr>
              <a:t>Address outstanding action</a:t>
            </a:r>
            <a:endParaRPr lang="en-US" sz="1000">
              <a:cs typeface="Arial" pitchFamily="34" charset="0"/>
            </a:endParaRPr>
          </a:p>
        </p:txBody>
      </p:sp>
      <p:cxnSp>
        <p:nvCxnSpPr>
          <p:cNvPr id="9" name="Straight Arrow Connector 8"/>
          <p:cNvCxnSpPr/>
          <p:nvPr/>
        </p:nvCxnSpPr>
        <p:spPr>
          <a:xfrm>
            <a:off x="1684338" y="1549400"/>
            <a:ext cx="3357562" cy="741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413000" y="2401888"/>
            <a:ext cx="2193925" cy="738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125663" y="3314700"/>
            <a:ext cx="2916237" cy="43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3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0" y="3859213"/>
            <a:ext cx="3360738"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0" name="TextBox 13"/>
          <p:cNvSpPr txBox="1">
            <a:spLocks noChangeArrowheads="1"/>
          </p:cNvSpPr>
          <p:nvPr/>
        </p:nvSpPr>
        <p:spPr bwMode="auto">
          <a:xfrm>
            <a:off x="565150" y="4624388"/>
            <a:ext cx="2065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i="1">
                <a:solidFill>
                  <a:srgbClr val="0000FF"/>
                </a:solidFill>
                <a:cs typeface="Arial" pitchFamily="34" charset="0"/>
              </a:rPr>
              <a:t>Improvement: Could confirmation</a:t>
            </a:r>
          </a:p>
          <a:p>
            <a:pPr eaLnBrk="1" hangingPunct="1"/>
            <a:r>
              <a:rPr lang="en-GB" sz="1000" i="1">
                <a:solidFill>
                  <a:srgbClr val="0000FF"/>
                </a:solidFill>
                <a:cs typeface="Arial" pitchFamily="34" charset="0"/>
              </a:rPr>
              <a:t>have been provided</a:t>
            </a:r>
          </a:p>
          <a:p>
            <a:pPr eaLnBrk="1" hangingPunct="1"/>
            <a:r>
              <a:rPr lang="en-GB" sz="1000" i="1">
                <a:solidFill>
                  <a:srgbClr val="0000FF"/>
                </a:solidFill>
                <a:cs typeface="Arial" pitchFamily="34" charset="0"/>
              </a:rPr>
              <a:t>for email/verbal follow up?</a:t>
            </a:r>
            <a:endParaRPr lang="en-US" sz="1000" i="1">
              <a:solidFill>
                <a:srgbClr val="0000FF"/>
              </a:solidFill>
              <a:cs typeface="Arial" pitchFamily="34" charset="0"/>
            </a:endParaRPr>
          </a:p>
        </p:txBody>
      </p:sp>
      <p:cxnSp>
        <p:nvCxnSpPr>
          <p:cNvPr id="16" name="Straight Arrow Connector 15"/>
          <p:cNvCxnSpPr/>
          <p:nvPr/>
        </p:nvCxnSpPr>
        <p:spPr>
          <a:xfrm>
            <a:off x="2413000" y="4946650"/>
            <a:ext cx="1350963"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REVIEW</a:t>
            </a:r>
            <a:endParaRPr lang="en-US" dirty="0"/>
          </a:p>
        </p:txBody>
      </p:sp>
      <p:sp>
        <p:nvSpPr>
          <p:cNvPr id="3" name="Subtitle 2"/>
          <p:cNvSpPr>
            <a:spLocks noGrp="1"/>
          </p:cNvSpPr>
          <p:nvPr>
            <p:ph type="subTitle" idx="1"/>
          </p:nvPr>
        </p:nvSpPr>
        <p:spPr/>
        <p:txBody>
          <a:bodyPr/>
          <a:lstStyle/>
          <a:p>
            <a:r>
              <a:rPr lang="en-US" dirty="0" smtClean="0">
                <a:solidFill>
                  <a:schemeClr val="tx1"/>
                </a:solidFill>
              </a:rPr>
              <a:t>FINDING</a:t>
            </a:r>
          </a:p>
          <a:p>
            <a:r>
              <a:rPr lang="en-US" dirty="0" smtClean="0">
                <a:solidFill>
                  <a:schemeClr val="tx1"/>
                </a:solidFill>
              </a:rPr>
              <a:t>123911221</a:t>
            </a:r>
          </a:p>
          <a:p>
            <a:r>
              <a:rPr lang="en-US" sz="2400" dirty="0" smtClean="0">
                <a:solidFill>
                  <a:schemeClr val="tx1"/>
                </a:solidFill>
              </a:rPr>
              <a:t>Mark Jessen</a:t>
            </a:r>
            <a:endParaRPr lang="en-US" sz="2400" dirty="0">
              <a:solidFill>
                <a:schemeClr val="tx1"/>
              </a:solidFill>
            </a:endParaRPr>
          </a:p>
        </p:txBody>
      </p:sp>
    </p:spTree>
    <p:extLst>
      <p:ext uri="{BB962C8B-B14F-4D97-AF65-F5344CB8AC3E}">
        <p14:creationId xmlns:p14="http://schemas.microsoft.com/office/powerpoint/2010/main" val="409678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Noncompliance Statement</a:t>
            </a:r>
            <a:endParaRPr lang="en-US" dirty="0"/>
          </a:p>
        </p:txBody>
      </p:sp>
      <p:sp>
        <p:nvSpPr>
          <p:cNvPr id="3" name="Content Placeholder 2"/>
          <p:cNvSpPr>
            <a:spLocks noGrp="1"/>
          </p:cNvSpPr>
          <p:nvPr>
            <p:ph idx="1"/>
          </p:nvPr>
        </p:nvSpPr>
        <p:spPr>
          <a:xfrm>
            <a:off x="457200" y="1552401"/>
            <a:ext cx="8229600" cy="3426095"/>
          </a:xfrm>
        </p:spPr>
        <p:txBody>
          <a:bodyPr>
            <a:normAutofit fontScale="55000" lnSpcReduction="20000"/>
          </a:bodyPr>
          <a:lstStyle/>
          <a:p>
            <a:r>
              <a:rPr lang="en-US" dirty="0" smtClean="0"/>
              <a:t>Standard: 00-CE0001, Clause 4.2</a:t>
            </a:r>
          </a:p>
          <a:p>
            <a:pPr marL="0" indent="0">
              <a:buNone/>
            </a:pPr>
            <a:endParaRPr lang="en-US" dirty="0" smtClean="0"/>
          </a:p>
          <a:p>
            <a:r>
              <a:rPr lang="en-US" dirty="0" smtClean="0"/>
              <a:t>Requirement:   f</a:t>
            </a:r>
            <a:r>
              <a:rPr lang="en-US" dirty="0"/>
              <a:t>) The person(s) designated as Verification Staff for a project shall not participate in the evaluation of the product being certified.  Evaluation includes the construction analysis, development of the test plan, the performance of testing, the witnessing of testing, and all other activities associated with evaluating compliance of the product with requirements	</a:t>
            </a:r>
          </a:p>
          <a:p>
            <a:pPr marL="0" indent="0">
              <a:buNone/>
            </a:pPr>
            <a:r>
              <a:rPr lang="en-US" dirty="0"/>
              <a:t>					</a:t>
            </a:r>
          </a:p>
          <a:p>
            <a:r>
              <a:rPr lang="en-US" dirty="0" smtClean="0"/>
              <a:t>Non-Conformance: Verification </a:t>
            </a:r>
            <a:r>
              <a:rPr lang="en-US" dirty="0"/>
              <a:t>Staff (reviewer) participated in the evaluation</a:t>
            </a:r>
            <a:r>
              <a:rPr lang="en-US" dirty="0" smtClean="0"/>
              <a:t>.</a:t>
            </a:r>
          </a:p>
          <a:p>
            <a:pPr marL="0" indent="0">
              <a:buNone/>
            </a:pPr>
            <a:r>
              <a:rPr lang="en-US" dirty="0"/>
              <a:t>				</a:t>
            </a:r>
          </a:p>
          <a:p>
            <a:r>
              <a:rPr lang="en-US" dirty="0"/>
              <a:t>Objective </a:t>
            </a:r>
            <a:r>
              <a:rPr lang="en-US" dirty="0" smtClean="0"/>
              <a:t>Evidence: Datasheets </a:t>
            </a:r>
            <a:r>
              <a:rPr lang="en-US" dirty="0"/>
              <a:t>were signed by the reviewer in the “reviewed and accepted by the project handler” section.  Review of Project 12NK07757, File AU3614, CCN FTPM3, and Documents "1-Datasheet-1" and "AU3614-20120925-TestRecord" in DMS.	</a:t>
            </a:r>
          </a:p>
          <a:p>
            <a:endParaRPr lang="en-US" b="1" dirty="0" smtClean="0"/>
          </a:p>
          <a:p>
            <a:r>
              <a:rPr lang="en-US" b="1" dirty="0" smtClean="0"/>
              <a:t>NON-CONFORMANCE CLEARLY WRITTEN AND SUPPORTED IN REQUIRMENT AND OBJECTIVE EVIDENCE</a:t>
            </a:r>
            <a:endParaRPr lang="en-US" b="1" dirty="0"/>
          </a:p>
        </p:txBody>
      </p:sp>
    </p:spTree>
    <p:extLst>
      <p:ext uri="{BB962C8B-B14F-4D97-AF65-F5344CB8AC3E}">
        <p14:creationId xmlns:p14="http://schemas.microsoft.com/office/powerpoint/2010/main" val="11894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Noncompliance Statement</a:t>
            </a:r>
            <a:endParaRPr lang="en-US" dirty="0"/>
          </a:p>
        </p:txBody>
      </p:sp>
      <p:sp>
        <p:nvSpPr>
          <p:cNvPr id="3" name="Content Placeholder 2"/>
          <p:cNvSpPr>
            <a:spLocks noGrp="1"/>
          </p:cNvSpPr>
          <p:nvPr>
            <p:ph idx="1"/>
          </p:nvPr>
        </p:nvSpPr>
        <p:spPr>
          <a:xfrm>
            <a:off x="457200" y="1417638"/>
            <a:ext cx="8229600" cy="3426095"/>
          </a:xfrm>
        </p:spPr>
        <p:txBody>
          <a:bodyPr>
            <a:normAutofit fontScale="55000" lnSpcReduction="20000"/>
          </a:bodyPr>
          <a:lstStyle/>
          <a:p>
            <a:pPr marL="0" indent="0">
              <a:buNone/>
            </a:pPr>
            <a:r>
              <a:rPr lang="en-US" dirty="0" smtClean="0"/>
              <a:t>Included in Attachment / Comments Section of CAR</a:t>
            </a:r>
          </a:p>
          <a:p>
            <a:pPr marL="0" indent="0">
              <a:buNone/>
            </a:pPr>
            <a:endParaRPr lang="en-US" dirty="0" smtClean="0"/>
          </a:p>
          <a:p>
            <a:r>
              <a:rPr lang="en-US" dirty="0" smtClean="0"/>
              <a:t>Also</a:t>
            </a:r>
            <a:r>
              <a:rPr lang="en-US" dirty="0"/>
              <a:t>, identification of the CSA standard in the datasheet package did not include the edition or revision date as required by 00-LC-S0258, Ver. 17.2, Clause 9.1.4E; the Test Record Summary did not include the standards as required by 00-OP-S0067, Ver. 18.0, Clause 150.6K; and elsewhere in the Test Record, the UL and CSA standards and editions were identified, but not the revision dates as required by 00-OP-S0067, Ver. 18.0, Clause 150.6. These should also be addressed when the non-conformance is corrected</a:t>
            </a:r>
            <a:r>
              <a:rPr lang="en-US" dirty="0" smtClean="0"/>
              <a:t>.</a:t>
            </a:r>
          </a:p>
          <a:p>
            <a:pPr marL="0" indent="0">
              <a:buNone/>
            </a:pPr>
            <a:endParaRPr lang="en-US" dirty="0" smtClean="0"/>
          </a:p>
          <a:p>
            <a:r>
              <a:rPr lang="en-US" b="1" dirty="0" smtClean="0"/>
              <a:t>Question for group – While the approach of placing technical content in the Comment Section  of the CAR is customer friendly and clearly worked in this CAR, would it be better to include all non-compliance issues in the Requirements / Objective Evidence sections of the CAR and include under a single Project Handling procedural / ISO Standard requirement? Or perhaps open SRs to accomplish the work and not record as additional information for this CAR?  ALSO - Issues were handled as “Observation” but were included in Finding CAR.  Assume Finding criteria was not intended to be applied based on content of issues</a:t>
            </a:r>
            <a:endParaRPr lang="en-US" b="1" dirty="0"/>
          </a:p>
        </p:txBody>
      </p:sp>
    </p:spTree>
    <p:extLst>
      <p:ext uri="{BB962C8B-B14F-4D97-AF65-F5344CB8AC3E}">
        <p14:creationId xmlns:p14="http://schemas.microsoft.com/office/powerpoint/2010/main" val="3643012211"/>
      </p:ext>
    </p:extLst>
  </p:cSld>
  <p:clrMapOvr>
    <a:masterClrMapping/>
  </p:clrMapOvr>
</p:sld>
</file>

<file path=ppt/theme/theme1.xml><?xml version="1.0" encoding="utf-8"?>
<a:theme xmlns:a="http://schemas.openxmlformats.org/drawingml/2006/main" name="7_ULTemplate">
  <a:themeElements>
    <a:clrScheme name="Custom 2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FFFFFF"/>
      </a:hlink>
      <a:folHlink>
        <a:srgbClr val="FFFFFF"/>
      </a:folHlink>
    </a:clrScheme>
    <a:fontScheme name="7_ULTempla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TotalTime>
  <Words>558</Words>
  <Application>Microsoft Office PowerPoint</Application>
  <PresentationFormat>On-screen Show (4:3)</PresentationFormat>
  <Paragraphs>140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7_ULTemplate</vt:lpstr>
      <vt:lpstr>Review   CAR 123911221       </vt:lpstr>
      <vt:lpstr>CAR – 123911221</vt:lpstr>
      <vt:lpstr>CAR - 123911221</vt:lpstr>
      <vt:lpstr>CAR - 123911221</vt:lpstr>
      <vt:lpstr>CAR - 123911221</vt:lpstr>
      <vt:lpstr>PowerPoint Presentation</vt:lpstr>
      <vt:lpstr>CAR REVIEW</vt:lpstr>
      <vt:lpstr>Noncompliance Statement</vt:lpstr>
      <vt:lpstr>Noncompliance Statement</vt:lpstr>
      <vt:lpstr>Analysis</vt:lpstr>
      <vt:lpstr>Root Cause</vt:lpstr>
      <vt:lpstr>Corrective Action Plan</vt:lpstr>
      <vt:lpstr>Corrective Action Plan</vt:lpstr>
      <vt:lpstr>Corrective Action Plan</vt:lpstr>
      <vt:lpstr>Verification</vt:lpstr>
      <vt:lpstr>GLOBAL QUALITY VERIFICATION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277</cp:revision>
  <cp:lastPrinted>2013-05-13T13:47:20Z</cp:lastPrinted>
  <dcterms:created xsi:type="dcterms:W3CDTF">2010-12-21T03:48:07Z</dcterms:created>
  <dcterms:modified xsi:type="dcterms:W3CDTF">2013-06-03T16:00:00Z</dcterms:modified>
</cp:coreProperties>
</file>