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6" r:id="rId2"/>
    <p:sldId id="480" r:id="rId3"/>
    <p:sldId id="488" r:id="rId4"/>
    <p:sldId id="479" r:id="rId5"/>
    <p:sldId id="481" r:id="rId6"/>
    <p:sldId id="483" r:id="rId7"/>
    <p:sldId id="484" r:id="rId8"/>
    <p:sldId id="485" r:id="rId9"/>
    <p:sldId id="489" r:id="rId10"/>
    <p:sldId id="482" r:id="rId11"/>
    <p:sldId id="486" r:id="rId12"/>
    <p:sldId id="487" r:id="rId13"/>
    <p:sldId id="468" r:id="rId14"/>
    <p:sldId id="452" r:id="rId15"/>
    <p:sldId id="490" r:id="rId16"/>
    <p:sldId id="491" r:id="rId17"/>
    <p:sldId id="492" r:id="rId18"/>
    <p:sldId id="493" r:id="rId19"/>
    <p:sldId id="494" r:id="rId20"/>
    <p:sldId id="495" r:id="rId21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FF00FF"/>
    <a:srgbClr val="8AF71D"/>
    <a:srgbClr val="BA0693"/>
    <a:srgbClr val="0070C0"/>
    <a:srgbClr val="8112AE"/>
    <a:srgbClr val="FFCCFF"/>
    <a:srgbClr val="99CC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85" autoAdjust="0"/>
    <p:restoredTop sz="96648" autoAdjust="0"/>
  </p:normalViewPr>
  <p:slideViewPr>
    <p:cSldViewPr snapToGrid="0" snapToObjects="1">
      <p:cViewPr>
        <p:scale>
          <a:sx n="80" d="100"/>
          <a:sy n="80" d="100"/>
        </p:scale>
        <p:origin x="-878" y="-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6/15/2015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376363"/>
            <a:ext cx="68199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686050"/>
            <a:ext cx="6057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4"/>
          <p:cNvSpPr/>
          <p:nvPr/>
        </p:nvSpPr>
        <p:spPr>
          <a:xfrm>
            <a:off x="6741224" y="1638300"/>
            <a:ext cx="2402776" cy="1019556"/>
          </a:xfrm>
          <a:prstGeom prst="wedgeRoundRectCallout">
            <a:avLst>
              <a:gd name="adj1" fmla="val -70556"/>
              <a:gd name="adj2" fmla="val 64345"/>
              <a:gd name="adj3" fmla="val 16667"/>
            </a:avLst>
          </a:prstGeom>
          <a:solidFill>
            <a:srgbClr val="FF00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The spec analysis seems not completed for this milestone to close.</a:t>
            </a:r>
          </a:p>
        </p:txBody>
      </p:sp>
    </p:spTree>
    <p:extLst>
      <p:ext uri="{BB962C8B-B14F-4D97-AF65-F5344CB8AC3E}">
        <p14:creationId xmlns:p14="http://schemas.microsoft.com/office/powerpoint/2010/main" val="401142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185863"/>
            <a:ext cx="69151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8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804863"/>
            <a:ext cx="68770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8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153914349 </a:t>
            </a:r>
            <a:r>
              <a:rPr lang="en-US" dirty="0" smtClean="0"/>
              <a:t>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93479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10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CAR 153914349 -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9" y="793216"/>
            <a:ext cx="8769427" cy="5288096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4880472" y="1784733"/>
            <a:ext cx="3806328" cy="1323439"/>
          </a:xfrm>
          <a:prstGeom prst="rect">
            <a:avLst/>
          </a:prstGeom>
          <a:solidFill>
            <a:srgbClr val="93C64E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00-LO-S0857: Note</a:t>
            </a:r>
            <a:r>
              <a:rPr lang="en-US" sz="1600" dirty="0"/>
              <a:t>:  To facilitate tracking of nonconforming work CARs, the nonconformance should be written against this SOP or against 17025 clause 4.9.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36414" y="2446452"/>
            <a:ext cx="1344058" cy="41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66911" y="4781320"/>
            <a:ext cx="385039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Clear Non-Conformance Statement and Objective Evidence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549968" y="3833871"/>
            <a:ext cx="616943" cy="1209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789802" y="4296578"/>
            <a:ext cx="1377109" cy="74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11" y="5453832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43" y="3158330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8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153914349 </a:t>
            </a:r>
            <a:r>
              <a:rPr lang="en-US" dirty="0"/>
              <a:t>- Finding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876300"/>
            <a:ext cx="72294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9634" y="3646583"/>
            <a:ext cx="4737253" cy="1077218"/>
          </a:xfrm>
          <a:prstGeom prst="rect">
            <a:avLst/>
          </a:prstGeom>
          <a:solidFill>
            <a:srgbClr val="FDC835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CAR Admin included verbiage from 00-LO-S0857 in the CAR under Attachments/Comments which indicated how nonconforming work should be handled.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73706" y="2610998"/>
            <a:ext cx="605928" cy="103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046" y="4805552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153914349 </a:t>
            </a:r>
            <a:r>
              <a:rPr lang="en-US" dirty="0"/>
              <a:t>- Finding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" y="785812"/>
            <a:ext cx="714375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2336" y="3922004"/>
            <a:ext cx="335154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According to 00-QA-S0006 Clause 7.4.3, finding CARs require at least two milestones that include </a:t>
            </a:r>
            <a:r>
              <a:rPr lang="en-US" sz="1400" b="1" u="sng" dirty="0"/>
              <a:t>containment</a:t>
            </a:r>
            <a:r>
              <a:rPr lang="en-US" sz="1400" dirty="0"/>
              <a:t> and </a:t>
            </a:r>
            <a:r>
              <a:rPr lang="en-US" sz="1400" b="1" u="sng" dirty="0"/>
              <a:t>verification</a:t>
            </a:r>
            <a:r>
              <a:rPr lang="en-US" sz="1400" dirty="0"/>
              <a:t>. In the Corrective Action plan, Short Term action should be named as Containment.  Long Term action should be named as Verification action.</a:t>
            </a:r>
            <a:endParaRPr lang="en-US" sz="1400" dirty="0">
              <a:ea typeface="Times New Roman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64376" y="5317506"/>
            <a:ext cx="627959" cy="565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49128" y="5317506"/>
            <a:ext cx="1443207" cy="40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89370" y="892366"/>
            <a:ext cx="294701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Per 00-QA-S0006, there is no option for the CAR Admin to waive the Root cause.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91500" y="1723363"/>
            <a:ext cx="897870" cy="612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01654\AppData\Local\Microsoft\Windows\Temporary Internet Files\Content.IE5\PRGAT7PH\thumb-down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9" y="854195"/>
            <a:ext cx="663909" cy="66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01654\AppData\Local\Microsoft\Windows\Temporary Internet Files\Content.IE5\PRGAT7PH\thumb-down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78" y="4319446"/>
            <a:ext cx="663909" cy="66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153914349 – Milestone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128713"/>
            <a:ext cx="72961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94053" y="822862"/>
            <a:ext cx="3999123" cy="738664"/>
          </a:xfrm>
          <a:prstGeom prst="rect">
            <a:avLst/>
          </a:prstGeom>
          <a:solidFill>
            <a:srgbClr val="96C547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Containment Milestone: Per stakeholders, it was determined current testing could continue.  No trace-back would be required.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94053" y="1561526"/>
            <a:ext cx="355065" cy="1765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91480" y="3668617"/>
            <a:ext cx="226947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Clearly detailed meeting minutes were attached.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08434" y="3930227"/>
            <a:ext cx="683046" cy="79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3117773" y="3930227"/>
            <a:ext cx="30737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84" y="4191837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416" y="1707976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7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153914349 – Milestone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96578" y="1894901"/>
            <a:ext cx="1035587" cy="972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01654\AppData\Local\Microsoft\Windows\Temporary Internet Files\Content.IE5\PRGAT7PH\thumb-down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96" y="3412877"/>
            <a:ext cx="663909" cy="66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36434"/>
            <a:ext cx="8455447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2165" y="2721166"/>
            <a:ext cx="3018621" cy="954107"/>
          </a:xfrm>
          <a:prstGeom prst="rect">
            <a:avLst/>
          </a:prstGeom>
          <a:solidFill>
            <a:srgbClr val="6EC1BC"/>
          </a:solidFill>
          <a:ln>
            <a:solidFill>
              <a:srgbClr val="1B808E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information in the Milestone Title is really part of the expectation.  As of today (5/27/15) the Milestone is pending a date extension.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72000" y="2381307"/>
            <a:ext cx="760165" cy="816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7" y="1391921"/>
            <a:ext cx="68484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5845207" y="638812"/>
            <a:ext cx="2841593" cy="1262743"/>
          </a:xfrm>
          <a:prstGeom prst="wedgeRoundRectCallout">
            <a:avLst>
              <a:gd name="adj1" fmla="val 1802"/>
              <a:gd name="adj2" fmla="val 71823"/>
              <a:gd name="adj3" fmla="val 16667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ysClr val="windowText" lastClr="000000"/>
                </a:solidFill>
                <a:ea typeface="Times New Roman"/>
                <a:cs typeface="Times New Roman"/>
              </a:rPr>
              <a:t>Need to verify the attachment to know the detailed analysis. I would recommend to have a “summary” here would be better.</a:t>
            </a:r>
            <a:endParaRPr lang="en-US" sz="1400" dirty="0">
              <a:solidFill>
                <a:sysClr val="windowText" lastClr="000000"/>
              </a:solidFill>
              <a:ea typeface="Times New Roman"/>
              <a:cs typeface="Times New Roman"/>
            </a:endParaRPr>
          </a:p>
        </p:txBody>
      </p:sp>
      <p:sp>
        <p:nvSpPr>
          <p:cNvPr id="6" name="圆角矩形标注 4"/>
          <p:cNvSpPr/>
          <p:nvPr/>
        </p:nvSpPr>
        <p:spPr>
          <a:xfrm>
            <a:off x="4799267" y="5541265"/>
            <a:ext cx="3887533" cy="759523"/>
          </a:xfrm>
          <a:prstGeom prst="wedgeRoundRectCallout">
            <a:avLst>
              <a:gd name="adj1" fmla="val -39380"/>
              <a:gd name="adj2" fmla="val -397306"/>
              <a:gd name="adj3" fmla="val 16667"/>
            </a:avLst>
          </a:prstGeom>
          <a:solidFill>
            <a:srgbClr val="FF00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We still can not waive root cause or we have no idea how to prevent future similar NCR..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圆角矩形标注 4"/>
          <p:cNvSpPr/>
          <p:nvPr/>
        </p:nvSpPr>
        <p:spPr>
          <a:xfrm>
            <a:off x="684467" y="5114353"/>
            <a:ext cx="3375469" cy="1167956"/>
          </a:xfrm>
          <a:prstGeom prst="wedgeRoundRectCallout">
            <a:avLst>
              <a:gd name="adj1" fmla="val -1839"/>
              <a:gd name="adj2" fmla="val -160595"/>
              <a:gd name="adj3" fmla="val 16667"/>
            </a:avLst>
          </a:prstGeom>
          <a:solidFill>
            <a:srgbClr val="FF00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I would choose “Procurement Issues” instead of this general category.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00"/>
                </a:solidFill>
              </a:rPr>
              <a:t>“Products </a:t>
            </a:r>
            <a:r>
              <a:rPr lang="en-US" sz="1400" dirty="0">
                <a:solidFill>
                  <a:srgbClr val="FFFF00"/>
                </a:solidFill>
              </a:rPr>
              <a:t>or services obtained from non-approved sources</a:t>
            </a:r>
            <a:r>
              <a:rPr lang="en-US" sz="1400" dirty="0" smtClean="0">
                <a:solidFill>
                  <a:srgbClr val="FFFF00"/>
                </a:solidFill>
              </a:rPr>
              <a:t>.”</a:t>
            </a:r>
            <a:endParaRPr lang="en-US" sz="1400" dirty="0">
              <a:solidFill>
                <a:srgbClr val="FFFF00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33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153914349 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47248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176463"/>
            <a:ext cx="68199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684467" y="5257228"/>
            <a:ext cx="3375469" cy="741236"/>
          </a:xfrm>
          <a:prstGeom prst="wedgeRoundRectCallout">
            <a:avLst>
              <a:gd name="adj1" fmla="val 41052"/>
              <a:gd name="adj2" fmla="val -121711"/>
              <a:gd name="adj3" fmla="val 16667"/>
            </a:avLst>
          </a:prstGeom>
          <a:solidFill>
            <a:srgbClr val="FF00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Lack of “Owner’s Verification” for Finding CAR.</a:t>
            </a:r>
            <a:endParaRPr lang="en-US" sz="1400" dirty="0">
              <a:solidFill>
                <a:srgbClr val="FFFF00"/>
              </a:solidFill>
              <a:ea typeface="Times New Roman"/>
              <a:cs typeface="Times New Roman"/>
            </a:endParaRPr>
          </a:p>
        </p:txBody>
      </p:sp>
      <p:sp>
        <p:nvSpPr>
          <p:cNvPr id="6" name="圆角矩形标注 4"/>
          <p:cNvSpPr/>
          <p:nvPr/>
        </p:nvSpPr>
        <p:spPr>
          <a:xfrm>
            <a:off x="836867" y="874204"/>
            <a:ext cx="3375469" cy="741236"/>
          </a:xfrm>
          <a:prstGeom prst="wedgeRoundRectCallout">
            <a:avLst>
              <a:gd name="adj1" fmla="val 6377"/>
              <a:gd name="adj2" fmla="val 166133"/>
              <a:gd name="adj3" fmla="val 16667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tx1"/>
                </a:solidFill>
                <a:ea typeface="Times New Roman"/>
                <a:cs typeface="Times New Roman"/>
              </a:rPr>
              <a:t>I would recommend select Type as “Purchasing”.</a:t>
            </a:r>
            <a:endParaRPr lang="en-US" sz="14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7" name="圆角矩形标注 4"/>
          <p:cNvSpPr/>
          <p:nvPr/>
        </p:nvSpPr>
        <p:spPr>
          <a:xfrm>
            <a:off x="5076254" y="2676143"/>
            <a:ext cx="3375469" cy="741236"/>
          </a:xfrm>
          <a:prstGeom prst="wedgeRoundRectCallout">
            <a:avLst>
              <a:gd name="adj1" fmla="val -72477"/>
              <a:gd name="adj2" fmla="val -17882"/>
              <a:gd name="adj3" fmla="val 16667"/>
            </a:avLst>
          </a:prstGeom>
          <a:solidFill>
            <a:srgbClr val="FF00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Lack of ”Containment” for Finding CAR. If no need, please state the reason.</a:t>
            </a:r>
            <a:endParaRPr lang="en-US" sz="1400" dirty="0">
              <a:solidFill>
                <a:srgbClr val="FFFF00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9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228850"/>
            <a:ext cx="60769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5112830" y="910989"/>
            <a:ext cx="3375469" cy="1262743"/>
          </a:xfrm>
          <a:prstGeom prst="wedgeRoundRectCallout">
            <a:avLst>
              <a:gd name="adj1" fmla="val -36095"/>
              <a:gd name="adj2" fmla="val 142096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LAB staff, PDE and CAR Champion join the meeting.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33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347788"/>
            <a:ext cx="60674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4"/>
          <p:cNvSpPr/>
          <p:nvPr/>
        </p:nvSpPr>
        <p:spPr>
          <a:xfrm>
            <a:off x="1085087" y="5809234"/>
            <a:ext cx="7156705" cy="631371"/>
          </a:xfrm>
          <a:prstGeom prst="wedgeRoundRectCallout">
            <a:avLst>
              <a:gd name="adj1" fmla="val 13388"/>
              <a:gd name="adj2" fmla="val -165905"/>
              <a:gd name="adj3" fmla="val 16667"/>
            </a:avLst>
          </a:prstGeom>
          <a:solidFill>
            <a:srgbClr val="FF00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ea typeface="Times New Roman"/>
                <a:cs typeface="Times New Roman"/>
              </a:rPr>
              <a:t>This detailed spec was not confirmed untiled we implement first milestone.  </a:t>
            </a:r>
            <a:endParaRPr lang="en-US" sz="1400" dirty="0">
              <a:solidFill>
                <a:schemeClr val="bg1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67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266950"/>
            <a:ext cx="59721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4"/>
          <p:cNvSpPr/>
          <p:nvPr/>
        </p:nvSpPr>
        <p:spPr>
          <a:xfrm>
            <a:off x="329184" y="4985894"/>
            <a:ext cx="3375469" cy="833881"/>
          </a:xfrm>
          <a:prstGeom prst="wedgeRoundRectCallout">
            <a:avLst>
              <a:gd name="adj1" fmla="val -1375"/>
              <a:gd name="adj2" fmla="val -168456"/>
              <a:gd name="adj3" fmla="val 16667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tx1"/>
                </a:solidFill>
                <a:ea typeface="Times New Roman"/>
                <a:cs typeface="Times New Roman"/>
              </a:rPr>
              <a:t>I would recommend this may put in Corrective Action Plan as the rational not to provide containment action.</a:t>
            </a:r>
            <a:endParaRPr lang="en-US" sz="14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38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2019300"/>
            <a:ext cx="6086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4"/>
          <p:cNvSpPr/>
          <p:nvPr/>
        </p:nvSpPr>
        <p:spPr>
          <a:xfrm>
            <a:off x="329184" y="4919219"/>
            <a:ext cx="3375469" cy="1213357"/>
          </a:xfrm>
          <a:prstGeom prst="wedgeRoundRectCallout">
            <a:avLst>
              <a:gd name="adj1" fmla="val -2504"/>
              <a:gd name="adj2" fmla="val -135331"/>
              <a:gd name="adj3" fmla="val 16667"/>
            </a:avLst>
          </a:prstGeom>
          <a:solidFill>
            <a:srgbClr val="FF00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Corrective Action Plan seems copy from this item 2, but lack of consider “Containment” and “Owner’s Verification”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38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75779"/>
            <a:ext cx="69437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8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153914349 </a:t>
            </a:r>
          </a:p>
        </p:txBody>
      </p:sp>
      <p:sp>
        <p:nvSpPr>
          <p:cNvPr id="4" name="圆角矩形标注 4"/>
          <p:cNvSpPr/>
          <p:nvPr/>
        </p:nvSpPr>
        <p:spPr>
          <a:xfrm>
            <a:off x="6741224" y="798323"/>
            <a:ext cx="2402776" cy="1859533"/>
          </a:xfrm>
          <a:prstGeom prst="wedgeRoundRectCallout">
            <a:avLst>
              <a:gd name="adj1" fmla="val -52289"/>
              <a:gd name="adj2" fmla="val 106962"/>
              <a:gd name="adj3" fmla="val 16667"/>
            </a:avLst>
          </a:prstGeom>
          <a:solidFill>
            <a:srgbClr val="FF00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Item 1 conflict to Item 2 –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If only 96% &amp; 88 % FA ACS reagents, how come NBK have 99% FA (CC3015)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9" y="798323"/>
            <a:ext cx="60674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85850" y="5141786"/>
            <a:ext cx="5598224" cy="10494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圆角矩形标注 4"/>
          <p:cNvSpPr/>
          <p:nvPr/>
        </p:nvSpPr>
        <p:spPr>
          <a:xfrm>
            <a:off x="7098744" y="3378774"/>
            <a:ext cx="1940481" cy="1555176"/>
          </a:xfrm>
          <a:prstGeom prst="wedgeRoundRectCallout">
            <a:avLst>
              <a:gd name="adj1" fmla="val -72068"/>
              <a:gd name="adj2" fmla="val 76358"/>
              <a:gd name="adj3" fmla="val 16667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tx1"/>
                </a:solidFill>
                <a:ea typeface="Times New Roman"/>
                <a:cs typeface="Times New Roman"/>
              </a:rPr>
              <a:t>I would recommend this may put in Corrective Action Plan as the rational not to provide containment action.</a:t>
            </a:r>
            <a:endParaRPr lang="en-US" sz="14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9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</TotalTime>
  <Words>785</Words>
  <Application>Microsoft Office PowerPoint</Application>
  <PresentationFormat>On-screen Show (4:3)</PresentationFormat>
  <Paragraphs>140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CARs review 4th 2013</vt:lpstr>
      <vt:lpstr>CAR 153914349 </vt:lpstr>
      <vt:lpstr>CAR 153914349 </vt:lpstr>
      <vt:lpstr>CAR 153914349 </vt:lpstr>
      <vt:lpstr>CAR 153914349 </vt:lpstr>
      <vt:lpstr>CAR 153914349 </vt:lpstr>
      <vt:lpstr>CAR 153914349 </vt:lpstr>
      <vt:lpstr>CAR 153914349 </vt:lpstr>
      <vt:lpstr>CAR 153914349 </vt:lpstr>
      <vt:lpstr>CAR 153914349 </vt:lpstr>
      <vt:lpstr>CAR 153914349 </vt:lpstr>
      <vt:lpstr>CAR 153914349 </vt:lpstr>
      <vt:lpstr>CAR 153914349 </vt:lpstr>
      <vt:lpstr>CAR 153914349 – CBS Check</vt:lpstr>
      <vt:lpstr>THANK YOU</vt:lpstr>
      <vt:lpstr>CAR 153914349 - Finding</vt:lpstr>
      <vt:lpstr>CAR 153914349 - Finding</vt:lpstr>
      <vt:lpstr>CAR 153914349 - Finding</vt:lpstr>
      <vt:lpstr>CAR 153914349 – Milestone 1</vt:lpstr>
      <vt:lpstr>CAR 153914349 – Milestone 2</vt:lpstr>
      <vt:lpstr>CAR 153914349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391</cp:revision>
  <cp:lastPrinted>2014-08-25T07:44:12Z</cp:lastPrinted>
  <dcterms:created xsi:type="dcterms:W3CDTF">2013-11-14T03:16:18Z</dcterms:created>
  <dcterms:modified xsi:type="dcterms:W3CDTF">2015-06-15T15:25:39Z</dcterms:modified>
</cp:coreProperties>
</file>