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545" r:id="rId2"/>
    <p:sldId id="546" r:id="rId3"/>
    <p:sldId id="547" r:id="rId4"/>
    <p:sldId id="548" r:id="rId5"/>
    <p:sldId id="549" r:id="rId6"/>
    <p:sldId id="550" r:id="rId7"/>
    <p:sldId id="551" r:id="rId8"/>
    <p:sldId id="552" r:id="rId9"/>
    <p:sldId id="553" r:id="rId10"/>
    <p:sldId id="554" r:id="rId11"/>
    <p:sldId id="555" r:id="rId12"/>
    <p:sldId id="556" r:id="rId13"/>
    <p:sldId id="568" r:id="rId14"/>
    <p:sldId id="569" r:id="rId15"/>
    <p:sldId id="570" r:id="rId16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00FF"/>
    <a:srgbClr val="FF00FF"/>
    <a:srgbClr val="8AF71D"/>
    <a:srgbClr val="BA0693"/>
    <a:srgbClr val="0070C0"/>
    <a:srgbClr val="8112AE"/>
    <a:srgbClr val="FFCCFF"/>
    <a:srgbClr val="99CCFF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389" autoAdjust="0"/>
    <p:restoredTop sz="96648" autoAdjust="0"/>
  </p:normalViewPr>
  <p:slideViewPr>
    <p:cSldViewPr snapToGrid="0" snapToObjects="1">
      <p:cViewPr>
        <p:scale>
          <a:sx n="80" d="100"/>
          <a:sy n="80" d="100"/>
        </p:scale>
        <p:origin x="-869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fld id="{5388C844-FFDD-8E46-8307-B524E744D016}" type="datetime1">
              <a:rPr lang="en-US"/>
              <a:pPr>
                <a:defRPr/>
              </a:pPr>
              <a:t>5/27/2016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3177" tIns="46589" rIns="93177" bIns="46589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fld id="{733D29D0-8797-7647-B384-1FF612B054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9852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Geneva" charset="-128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/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7510" cy="246221"/>
          </a:xfrm>
          <a:prstGeom prst="rect">
            <a:avLst/>
          </a:prstGeom>
          <a:noFill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000" baseline="0" dirty="0">
                <a:solidFill>
                  <a:schemeClr val="bg1"/>
                </a:solidFill>
              </a:rPr>
              <a:t>UL and the UL logo are trademarks of UL LLC © </a:t>
            </a:r>
            <a:r>
              <a:rPr lang="en-US" sz="1000" baseline="0" dirty="0" smtClean="0">
                <a:solidFill>
                  <a:schemeClr val="bg1"/>
                </a:solidFill>
              </a:rPr>
              <a:t>2016</a:t>
            </a:r>
            <a:endParaRPr lang="en-US" sz="1000" baseline="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7510" cy="246221"/>
          </a:xfrm>
          <a:prstGeom prst="rect">
            <a:avLst/>
          </a:prstGeom>
          <a:noFill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000" baseline="0" dirty="0"/>
              <a:t>UL and the UL logo are trademarks of UL LLC © </a:t>
            </a:r>
            <a:r>
              <a:rPr lang="en-US" sz="1000" baseline="0" dirty="0" smtClean="0"/>
              <a:t>2016</a:t>
            </a:r>
            <a:endParaRPr lang="en-US" sz="1000" baseline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9B393-1D32-C94A-A8DE-302BBD9B7D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AE26D-2D88-344F-945E-F2B96DB866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5C745-0183-F448-8441-08D771CBE5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6EE98-D513-E24E-B547-6122FB860E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2EA39-9159-434A-ACB4-B5AFF46E5A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F99FC8-1AD9-A248-9538-C702B6A6DC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fld id="{65805DA5-B412-2E47-AB31-67239A2C93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Geneva" charset="-128"/>
          <a:cs typeface="Geneva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Geneva" charset="-128"/>
          <a:cs typeface="Geneva" charset="0"/>
        </a:defRPr>
      </a:lvl1pPr>
      <a:lvl2pPr marL="344488" indent="-171450" algn="l" defTabSz="457200" rtl="0" eaLnBrk="1" fontAlgn="base" hangingPunct="1">
        <a:spcBef>
          <a:spcPts val="12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</a:t>
            </a:r>
            <a:r>
              <a:rPr lang="en-US" dirty="0"/>
              <a:t>163915713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05" y="805218"/>
            <a:ext cx="7656394" cy="6052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838734" y="3207224"/>
            <a:ext cx="1405720" cy="204716"/>
          </a:xfrm>
          <a:prstGeom prst="rect">
            <a:avLst/>
          </a:prstGeom>
          <a:noFill/>
          <a:ln w="28575">
            <a:solidFill>
              <a:srgbClr val="BA069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38734" y="2688609"/>
            <a:ext cx="928048" cy="191069"/>
          </a:xfrm>
          <a:prstGeom prst="rect">
            <a:avLst/>
          </a:prstGeom>
          <a:noFill/>
          <a:ln w="28575">
            <a:solidFill>
              <a:srgbClr val="00CC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0" y="1883390"/>
            <a:ext cx="1351128" cy="3698544"/>
          </a:xfrm>
          <a:prstGeom prst="wedgeRoundRectCallout">
            <a:avLst>
              <a:gd name="adj1" fmla="val 59466"/>
              <a:gd name="adj2" fmla="val -13914"/>
              <a:gd name="adj3" fmla="val 16667"/>
            </a:avLst>
          </a:prstGeom>
          <a:solidFill>
            <a:schemeClr val="accent1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Arial" pitchFamily="34" charset="0"/>
                <a:cs typeface="Arial" pitchFamily="34" charset="0"/>
              </a:rPr>
              <a:t>Didn’t indicate the standard requirement and the clause, e.g. Energy Star Program Requirement for Lamps (Light Bulbs) Clause 9.2 or Integral LED Lamps Clause 7c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3944202" y="1180532"/>
            <a:ext cx="1119117" cy="2026692"/>
          </a:xfrm>
          <a:prstGeom prst="wedgeRoundRectCallout">
            <a:avLst>
              <a:gd name="adj1" fmla="val -70224"/>
              <a:gd name="adj2" fmla="val 22681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Didn’t indicate the standard no., e.g. Energy Star Lamps V2.0 or Energy Star Integral LED Lamps V1.4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7028597" y="2552130"/>
            <a:ext cx="2115403" cy="859809"/>
          </a:xfrm>
          <a:prstGeom prst="wedgeRoundRectCallout">
            <a:avLst>
              <a:gd name="adj1" fmla="val -67334"/>
              <a:gd name="adj2" fmla="val -21448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Arial" pitchFamily="34" charset="0"/>
                <a:cs typeface="Arial" pitchFamily="34" charset="0"/>
              </a:rPr>
              <a:t>Didn’t indicate the clause no.  CFL only an abbreviation of Compact Fluorescent Lamp</a:t>
            </a:r>
          </a:p>
        </p:txBody>
      </p:sp>
      <p:sp>
        <p:nvSpPr>
          <p:cNvPr id="7" name="Rectangle 6"/>
          <p:cNvSpPr/>
          <p:nvPr/>
        </p:nvSpPr>
        <p:spPr>
          <a:xfrm>
            <a:off x="6359857" y="2688609"/>
            <a:ext cx="327546" cy="191069"/>
          </a:xfrm>
          <a:prstGeom prst="rect">
            <a:avLst/>
          </a:prstGeom>
          <a:noFill/>
          <a:ln w="57150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59857" y="2442947"/>
            <a:ext cx="327547" cy="245662"/>
          </a:xfrm>
          <a:prstGeom prst="rect">
            <a:avLst/>
          </a:prstGeom>
          <a:noFill/>
          <a:ln w="28575">
            <a:solidFill>
              <a:srgbClr val="FF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7028596" y="1050878"/>
            <a:ext cx="2115403" cy="559558"/>
          </a:xfrm>
          <a:prstGeom prst="wedgeRoundRectCallout">
            <a:avLst>
              <a:gd name="adj1" fmla="val -64109"/>
              <a:gd name="adj2" fmla="val 226094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Arial" pitchFamily="34" charset="0"/>
                <a:cs typeface="Arial" pitchFamily="34" charset="0"/>
              </a:rPr>
              <a:t>Didn’t  assign Finding #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5950424" y="4503764"/>
            <a:ext cx="2736376" cy="996286"/>
          </a:xfrm>
          <a:prstGeom prst="wedgeRoundRectCallout">
            <a:avLst>
              <a:gd name="adj1" fmla="val -115761"/>
              <a:gd name="adj2" fmla="val 39530"/>
              <a:gd name="adj3" fmla="val 16667"/>
            </a:avLst>
          </a:prstGeom>
          <a:solidFill>
            <a:schemeClr val="accent4">
              <a:lumMod val="75000"/>
            </a:schemeClr>
          </a:solidFill>
          <a:ln w="381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Good to attach some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investigations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or discussion information related to this NC.  But recommend to include the standard / specification requirement</a:t>
            </a:r>
          </a:p>
        </p:txBody>
      </p:sp>
      <p:sp>
        <p:nvSpPr>
          <p:cNvPr id="11" name="Oval 10"/>
          <p:cNvSpPr/>
          <p:nvPr/>
        </p:nvSpPr>
        <p:spPr>
          <a:xfrm>
            <a:off x="2838734" y="5268036"/>
            <a:ext cx="832513" cy="436728"/>
          </a:xfrm>
          <a:prstGeom prst="ellipse">
            <a:avLst/>
          </a:prstGeom>
          <a:noFill/>
          <a:ln w="28575">
            <a:solidFill>
              <a:srgbClr val="8112A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1446663" y="3678073"/>
            <a:ext cx="1216925" cy="907576"/>
          </a:xfrm>
          <a:prstGeom prst="wedgeRoundRectCallout">
            <a:avLst>
              <a:gd name="adj1" fmla="val 65142"/>
              <a:gd name="adj2" fmla="val -6378"/>
              <a:gd name="adj3" fmla="val 16667"/>
            </a:avLst>
          </a:prstGeom>
          <a:solidFill>
            <a:schemeClr val="accent4">
              <a:lumMod val="75000"/>
            </a:schemeClr>
          </a:solidFill>
          <a:ln w="381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Non-conformance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statement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is clear</a:t>
            </a:r>
          </a:p>
        </p:txBody>
      </p:sp>
      <p:sp>
        <p:nvSpPr>
          <p:cNvPr id="6" name="Rectangle 5"/>
          <p:cNvSpPr/>
          <p:nvPr/>
        </p:nvSpPr>
        <p:spPr>
          <a:xfrm>
            <a:off x="2838734" y="3490416"/>
            <a:ext cx="5472753" cy="999697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38734" y="5800299"/>
            <a:ext cx="2129051" cy="341194"/>
          </a:xfrm>
          <a:prstGeom prst="rect">
            <a:avLst/>
          </a:prstGeom>
          <a:noFill/>
          <a:ln w="28575">
            <a:solidFill>
              <a:srgbClr val="3F7B7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5063320" y="5486400"/>
            <a:ext cx="1460310" cy="1351128"/>
          </a:xfrm>
          <a:prstGeom prst="wedgeRoundRectCallout">
            <a:avLst>
              <a:gd name="adj1" fmla="val -72303"/>
              <a:gd name="adj2" fmla="val 1058"/>
              <a:gd name="adj3" fmla="val 16667"/>
            </a:avLst>
          </a:prstGeom>
          <a:solidFill>
            <a:schemeClr val="accent1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Wrong selection of standard category.  Should select “Conformity Assessment Decision”</a:t>
            </a:r>
          </a:p>
        </p:txBody>
      </p:sp>
      <p:sp>
        <p:nvSpPr>
          <p:cNvPr id="16" name="Oval 15"/>
          <p:cNvSpPr/>
          <p:nvPr/>
        </p:nvSpPr>
        <p:spPr>
          <a:xfrm>
            <a:off x="1446663" y="3207224"/>
            <a:ext cx="832513" cy="283192"/>
          </a:xfrm>
          <a:prstGeom prst="ellipse">
            <a:avLst/>
          </a:prstGeom>
          <a:noFill/>
          <a:ln w="28575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26090" y="347251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#1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75110" y="463257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#2</a:t>
            </a:r>
          </a:p>
        </p:txBody>
      </p:sp>
      <p:sp>
        <p:nvSpPr>
          <p:cNvPr id="18" name="Oval 17"/>
          <p:cNvSpPr/>
          <p:nvPr/>
        </p:nvSpPr>
        <p:spPr>
          <a:xfrm>
            <a:off x="1351128" y="5786652"/>
            <a:ext cx="1312460" cy="341194"/>
          </a:xfrm>
          <a:prstGeom prst="ellipse">
            <a:avLst/>
          </a:prstGeom>
          <a:noFill/>
          <a:ln w="381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16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-57150"/>
            <a:ext cx="7086600" cy="691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20872" y="3821373"/>
            <a:ext cx="1705970" cy="218364"/>
          </a:xfrm>
          <a:prstGeom prst="rect">
            <a:avLst/>
          </a:prstGeom>
          <a:noFill/>
          <a:ln w="28575">
            <a:solidFill>
              <a:srgbClr val="00CC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20872" y="2224585"/>
            <a:ext cx="1705970" cy="218364"/>
          </a:xfrm>
          <a:prstGeom prst="rect">
            <a:avLst/>
          </a:prstGeom>
          <a:noFill/>
          <a:ln w="28575">
            <a:solidFill>
              <a:srgbClr val="00CC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0155" y="2060813"/>
            <a:ext cx="926342" cy="32618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Response Overdue x 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70932"/>
                </a:solidFill>
              </a:rPr>
              <a:t>CAR 163915713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39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70932"/>
                </a:solidFill>
              </a:rPr>
              <a:t>CAR 163915713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405" y="101053"/>
            <a:ext cx="5587265" cy="5978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406" y="6079197"/>
            <a:ext cx="5587265" cy="692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708478" y="3739487"/>
            <a:ext cx="1665026" cy="177420"/>
          </a:xfrm>
          <a:prstGeom prst="rect">
            <a:avLst/>
          </a:prstGeom>
          <a:noFill/>
          <a:ln w="28575">
            <a:solidFill>
              <a:srgbClr val="00CC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08478" y="6079197"/>
            <a:ext cx="1665026" cy="197778"/>
          </a:xfrm>
          <a:prstGeom prst="rect">
            <a:avLst/>
          </a:prstGeom>
          <a:noFill/>
          <a:ln w="28575">
            <a:solidFill>
              <a:srgbClr val="00CC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98645" y="1856095"/>
            <a:ext cx="926342" cy="34392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Implementation Overdue x 2</a:t>
            </a:r>
          </a:p>
        </p:txBody>
      </p:sp>
    </p:spTree>
    <p:extLst>
      <p:ext uri="{BB962C8B-B14F-4D97-AF65-F5344CB8AC3E}">
        <p14:creationId xmlns:p14="http://schemas.microsoft.com/office/powerpoint/2010/main" val="217737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163915713 </a:t>
            </a:r>
            <a:r>
              <a:rPr lang="en-US" dirty="0" smtClean="0"/>
              <a:t>– CBS Check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729080"/>
              </p:ext>
            </p:extLst>
          </p:nvPr>
        </p:nvGraphicFramePr>
        <p:xfrm>
          <a:off x="692150" y="1150018"/>
          <a:ext cx="7994648" cy="5222232"/>
        </p:xfrm>
        <a:graphic>
          <a:graphicData uri="http://schemas.openxmlformats.org/drawingml/2006/table">
            <a:tbl>
              <a:tblPr/>
              <a:tblGrid>
                <a:gridCol w="3336556"/>
                <a:gridCol w="1164523"/>
                <a:gridCol w="1164523"/>
                <a:gridCol w="1164523"/>
                <a:gridCol w="1164523"/>
              </a:tblGrid>
              <a:tr h="250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CBS Requirements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Excellent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Moderate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Need Improve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8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(C) Extensions are within requirement (&lt;30 days, 3 or less)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608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(T) Most appropriate ‘category’, ‘type’, ‘geography’ are selected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60825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2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(P) Facilitates the handling of disputed CARs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60825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2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(T) Acts on CARs within required timeframe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5356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2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Analysis shows clear path to root cause and scope; stakeholders identified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74273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2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Root cause statement is succinct, reasonable, complete (Shows ‘N/A’ for observations)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9641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2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Corrective actions fix the objective evidence and other problems found; address entire root cause and scope.  For observations, they do not go beyond fixing the objective evidence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8174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2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Milestones address containment &amp; owner’s verification; completed per milestone expectations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8174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2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(P) Verification per requirements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8174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2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(L) Referenced communications are attached as needed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8174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2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 L)  Evidence of communication for overdue/escalated CARs and other pertinent concerns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8174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2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(P) Trains other CAR Champions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177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55" y="631282"/>
            <a:ext cx="7704856" cy="4453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miley Face 2"/>
          <p:cNvSpPr/>
          <p:nvPr/>
        </p:nvSpPr>
        <p:spPr>
          <a:xfrm>
            <a:off x="6228184" y="4725144"/>
            <a:ext cx="1080120" cy="1008112"/>
          </a:xfrm>
          <a:prstGeom prst="smileyFac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97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04664"/>
            <a:ext cx="7056784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Left Brace 1"/>
          <p:cNvSpPr/>
          <p:nvPr/>
        </p:nvSpPr>
        <p:spPr>
          <a:xfrm>
            <a:off x="1691680" y="1772816"/>
            <a:ext cx="144016" cy="7920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 Brace 2"/>
          <p:cNvSpPr/>
          <p:nvPr/>
        </p:nvSpPr>
        <p:spPr>
          <a:xfrm>
            <a:off x="1691680" y="2564904"/>
            <a:ext cx="144016" cy="4320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51520" y="1988840"/>
            <a:ext cx="1296144" cy="36004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err="1" smtClean="0">
                <a:solidFill>
                  <a:schemeClr val="tx1"/>
                </a:solidFill>
              </a:rPr>
              <a:t>Corrective</a:t>
            </a:r>
            <a:r>
              <a:rPr lang="es-AR" sz="1400" dirty="0" smtClean="0">
                <a:solidFill>
                  <a:schemeClr val="tx1"/>
                </a:solidFill>
              </a:rPr>
              <a:t> </a:t>
            </a:r>
            <a:r>
              <a:rPr lang="es-AR" sz="1400" dirty="0" err="1" smtClean="0">
                <a:solidFill>
                  <a:schemeClr val="tx1"/>
                </a:solidFill>
              </a:rPr>
              <a:t>action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2564904"/>
            <a:ext cx="1296144" cy="36004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err="1" smtClean="0">
                <a:solidFill>
                  <a:schemeClr val="tx1"/>
                </a:solidFill>
              </a:rPr>
              <a:t>verification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4" y="5508520"/>
            <a:ext cx="6192688" cy="1169551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s-AR" sz="1400" dirty="0" err="1" smtClean="0"/>
              <a:t>All</a:t>
            </a:r>
            <a:r>
              <a:rPr lang="es-AR" sz="1400" dirty="0" smtClean="0"/>
              <a:t> </a:t>
            </a:r>
            <a:r>
              <a:rPr lang="es-AR" sz="1400" dirty="0" err="1" smtClean="0"/>
              <a:t>actions</a:t>
            </a:r>
            <a:r>
              <a:rPr lang="es-AR" sz="1400" dirty="0" smtClean="0"/>
              <a:t> </a:t>
            </a:r>
            <a:r>
              <a:rPr lang="es-AR" sz="1400" dirty="0" err="1" smtClean="0"/>
              <a:t>were</a:t>
            </a:r>
            <a:r>
              <a:rPr lang="es-AR" sz="1400" dirty="0" smtClean="0"/>
              <a:t> </a:t>
            </a:r>
            <a:r>
              <a:rPr lang="es-AR" sz="1400" dirty="0" err="1" smtClean="0"/>
              <a:t>included</a:t>
            </a:r>
            <a:r>
              <a:rPr lang="es-AR" sz="1400" dirty="0" smtClean="0"/>
              <a:t> </a:t>
            </a:r>
            <a:r>
              <a:rPr lang="es-AR" sz="1400" dirty="0" err="1" smtClean="0"/>
              <a:t>into</a:t>
            </a:r>
            <a:r>
              <a:rPr lang="es-AR" sz="1400" dirty="0" smtClean="0"/>
              <a:t> </a:t>
            </a:r>
            <a:r>
              <a:rPr lang="es-AR" sz="1400" dirty="0" err="1" smtClean="0"/>
              <a:t>the</a:t>
            </a:r>
            <a:r>
              <a:rPr lang="es-AR" sz="1400" dirty="0" smtClean="0"/>
              <a:t> </a:t>
            </a:r>
            <a:r>
              <a:rPr lang="es-AR" sz="1400" dirty="0" err="1" smtClean="0"/>
              <a:t>containment</a:t>
            </a:r>
            <a:r>
              <a:rPr lang="es-AR" sz="1400" dirty="0" smtClean="0"/>
              <a:t>, </a:t>
            </a:r>
            <a:r>
              <a:rPr lang="es-AR" sz="1400" dirty="0" err="1" smtClean="0"/>
              <a:t>it</a:t>
            </a:r>
            <a:r>
              <a:rPr lang="es-AR" sz="1400" dirty="0" smtClean="0"/>
              <a:t> </a:t>
            </a:r>
            <a:r>
              <a:rPr lang="es-AR" sz="1400" dirty="0" err="1" smtClean="0"/>
              <a:t>is</a:t>
            </a:r>
            <a:r>
              <a:rPr lang="es-AR" sz="1400" dirty="0" smtClean="0"/>
              <a:t> </a:t>
            </a:r>
            <a:r>
              <a:rPr lang="es-AR" sz="1400" dirty="0" err="1" smtClean="0"/>
              <a:t>better</a:t>
            </a:r>
            <a:r>
              <a:rPr lang="es-AR" sz="1400" dirty="0" smtClean="0"/>
              <a:t> to </a:t>
            </a:r>
            <a:r>
              <a:rPr lang="es-AR" sz="1400" dirty="0" err="1" smtClean="0"/>
              <a:t>separate</a:t>
            </a:r>
            <a:r>
              <a:rPr lang="es-AR" sz="1400" dirty="0" smtClean="0"/>
              <a:t> 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400" dirty="0" err="1" smtClean="0"/>
              <a:t>Containment</a:t>
            </a:r>
            <a:endParaRPr lang="es-A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400" dirty="0" err="1" smtClean="0"/>
              <a:t>Corrective</a:t>
            </a:r>
            <a:r>
              <a:rPr lang="es-AR" sz="1400" dirty="0" smtClean="0"/>
              <a:t> </a:t>
            </a:r>
            <a:r>
              <a:rPr lang="es-AR" sz="1400" dirty="0" err="1" smtClean="0"/>
              <a:t>action</a:t>
            </a:r>
            <a:endParaRPr lang="es-A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400" dirty="0" err="1" smtClean="0"/>
              <a:t>Verification</a:t>
            </a:r>
            <a:endParaRPr lang="es-AR" sz="1400" dirty="0" smtClean="0"/>
          </a:p>
          <a:p>
            <a:r>
              <a:rPr lang="es-AR" sz="1400" dirty="0" smtClean="0"/>
              <a:t>As </a:t>
            </a:r>
            <a:r>
              <a:rPr lang="es-AR" sz="1400" dirty="0" err="1" smtClean="0"/>
              <a:t>it</a:t>
            </a:r>
            <a:r>
              <a:rPr lang="es-AR" sz="1400" dirty="0" smtClean="0"/>
              <a:t> </a:t>
            </a:r>
            <a:r>
              <a:rPr lang="es-AR" sz="1400" dirty="0" err="1" smtClean="0"/>
              <a:t>was</a:t>
            </a:r>
            <a:r>
              <a:rPr lang="es-AR" sz="1400" dirty="0" smtClean="0"/>
              <a:t> done </a:t>
            </a:r>
            <a:r>
              <a:rPr lang="es-AR" sz="1400" dirty="0" err="1" smtClean="0"/>
              <a:t>with</a:t>
            </a:r>
            <a:r>
              <a:rPr lang="es-AR" sz="1400" dirty="0" smtClean="0"/>
              <a:t> </a:t>
            </a:r>
            <a:r>
              <a:rPr lang="es-AR" sz="1400" dirty="0" err="1" smtClean="0"/>
              <a:t>milestones</a:t>
            </a:r>
            <a:r>
              <a:rPr lang="es-AR" sz="1400" dirty="0" smtClean="0"/>
              <a:t>.</a:t>
            </a:r>
            <a:endParaRPr lang="en-US" sz="1400" dirty="0"/>
          </a:p>
        </p:txBody>
      </p:sp>
      <p:sp>
        <p:nvSpPr>
          <p:cNvPr id="7" name="Lightning Bolt 6"/>
          <p:cNvSpPr/>
          <p:nvPr/>
        </p:nvSpPr>
        <p:spPr>
          <a:xfrm>
            <a:off x="755576" y="5157192"/>
            <a:ext cx="576064" cy="720080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9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8064896" cy="61001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buFont typeface="Arial" panose="020B0604020202020204" pitchFamily="34" charset="0"/>
            </a:pPr>
            <a:r>
              <a:rPr lang="en-US" sz="3200" b="1" dirty="0"/>
              <a:t>Proposed actions are good!!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</a:pPr>
            <a:endParaRPr lang="es-AR" sz="3200" b="1" dirty="0">
              <a:solidFill>
                <a:srgbClr val="FF0000"/>
              </a:solidFill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</a:pPr>
            <a:r>
              <a:rPr lang="es-AR" sz="3200" b="1" dirty="0" err="1">
                <a:solidFill>
                  <a:srgbClr val="FF0000"/>
                </a:solidFill>
              </a:rPr>
              <a:t>Comments</a:t>
            </a:r>
            <a:r>
              <a:rPr lang="es-AR" sz="3200" b="1" dirty="0">
                <a:solidFill>
                  <a:srgbClr val="FF0000"/>
                </a:solidFill>
              </a:rPr>
              <a:t>:</a:t>
            </a:r>
            <a:endParaRPr lang="en-US" sz="3200" b="1" dirty="0">
              <a:solidFill>
                <a:srgbClr val="FF0000"/>
              </a:solidFill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</a:pPr>
            <a:endParaRPr lang="en-US" sz="3200" b="1" dirty="0">
              <a:solidFill>
                <a:srgbClr val="FF0000"/>
              </a:solidFill>
            </a:endParaRP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b="1" dirty="0"/>
              <a:t>what will assure proper training and competency of staff in the future? 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b="1" dirty="0"/>
              <a:t>There was training given, but was there any competency requirement for new staff to get this training, or for any periodic training? 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b="1" dirty="0"/>
              <a:t>what is going to be driving this training and competency in the future</a:t>
            </a:r>
          </a:p>
        </p:txBody>
      </p:sp>
    </p:spTree>
    <p:extLst>
      <p:ext uri="{BB962C8B-B14F-4D97-AF65-F5344CB8AC3E}">
        <p14:creationId xmlns:p14="http://schemas.microsoft.com/office/powerpoint/2010/main" val="73499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348" y="-41654"/>
            <a:ext cx="5800299" cy="6899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163915713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AE26D-2D88-344F-945E-F2B96DB8666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109182" y="914401"/>
            <a:ext cx="2640842" cy="5104262"/>
          </a:xfrm>
          <a:prstGeom prst="wedgeRoundRectCallout">
            <a:avLst>
              <a:gd name="adj1" fmla="val 119672"/>
              <a:gd name="adj2" fmla="val 28199"/>
              <a:gd name="adj3" fmla="val 16667"/>
            </a:avLst>
          </a:prstGeom>
          <a:solidFill>
            <a:schemeClr val="accent1"/>
          </a:solidFill>
          <a:ln w="5715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 smtClean="0">
                <a:latin typeface="Arial" pitchFamily="34" charset="0"/>
                <a:cs typeface="Arial" pitchFamily="34" charset="0"/>
              </a:rPr>
              <a:t>Analysis was not clear.  It just stated the facts.  It didn’t address to the NC issues (i.e. the measured light output not matched with the wattage equivalency claim)</a:t>
            </a:r>
            <a:endParaRPr lang="en-US" sz="1300" dirty="0" smtClean="0">
              <a:latin typeface="Arial" pitchFamily="34" charset="0"/>
              <a:cs typeface="Arial" pitchFamily="34" charset="0"/>
            </a:endParaRPr>
          </a:p>
          <a:p>
            <a:pPr marL="231775" indent="-231775">
              <a:buAutoNum type="arabicPeriod"/>
              <a:tabLst>
                <a:tab pos="109538" algn="l"/>
              </a:tabLst>
            </a:pPr>
            <a:r>
              <a:rPr lang="en-US" sz="1300" dirty="0" smtClean="0">
                <a:latin typeface="Arial" pitchFamily="34" charset="0"/>
                <a:cs typeface="Arial" pitchFamily="34" charset="0"/>
              </a:rPr>
              <a:t>Analysis didn’t mention whether the certification deficiency was caused by referencing to wrong or outdated ENERGY STAR Lamps specifications for evaluation.  For example, R lamp should refer to LED Lamps V1.4 whereas BR lamp should refer to CFL V4.3 specification.</a:t>
            </a:r>
          </a:p>
          <a:p>
            <a:pPr marL="231775" indent="-231775">
              <a:buAutoNum type="arabicPeriod"/>
            </a:pPr>
            <a:r>
              <a:rPr lang="en-US" sz="1300" dirty="0">
                <a:latin typeface="Arial" pitchFamily="34" charset="0"/>
                <a:cs typeface="Arial" pitchFamily="34" charset="0"/>
              </a:rPr>
              <a:t>Analysis didn’t mention how the reviewers mixed the requirements of R30 and BR30 lamps</a:t>
            </a:r>
            <a:r>
              <a:rPr lang="en-US" sz="13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231775" indent="-231775">
              <a:buAutoNum type="arabicPeriod"/>
            </a:pPr>
            <a:r>
              <a:rPr lang="en-US" sz="1300" dirty="0" smtClean="0">
                <a:latin typeface="Arial" pitchFamily="34" charset="0"/>
                <a:cs typeface="Arial" pitchFamily="34" charset="0"/>
              </a:rPr>
              <a:t>Analysis was mixed up with Containment Action and was very dispersed.</a:t>
            </a:r>
          </a:p>
        </p:txBody>
      </p:sp>
      <p:sp>
        <p:nvSpPr>
          <p:cNvPr id="7" name="Rectangle 6"/>
          <p:cNvSpPr/>
          <p:nvPr/>
        </p:nvSpPr>
        <p:spPr>
          <a:xfrm>
            <a:off x="4653887" y="2402006"/>
            <a:ext cx="736979" cy="163773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28857" y="2402006"/>
            <a:ext cx="632253" cy="163773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3753134" y="1767384"/>
            <a:ext cx="777923" cy="402609"/>
          </a:xfrm>
          <a:prstGeom prst="wedgeRoundRectCallout">
            <a:avLst>
              <a:gd name="adj1" fmla="val 61701"/>
              <a:gd name="adj2" fmla="val 128941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R30 </a:t>
            </a:r>
          </a:p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(x 12.5)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8045450" y="1114566"/>
            <a:ext cx="777923" cy="402609"/>
          </a:xfrm>
          <a:prstGeom prst="wedgeRoundRectCallout">
            <a:avLst>
              <a:gd name="adj1" fmla="val -92684"/>
              <a:gd name="adj2" fmla="val 250975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BR30 </a:t>
            </a:r>
          </a:p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(x 10)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81181" y="4800598"/>
            <a:ext cx="4476466" cy="365078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3111689" y="2483892"/>
            <a:ext cx="1419368" cy="1542197"/>
          </a:xfrm>
          <a:prstGeom prst="wedgeRoundRectCallout">
            <a:avLst>
              <a:gd name="adj1" fmla="val 59937"/>
              <a:gd name="adj2" fmla="val 43411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Avoid to request </a:t>
            </a:r>
            <a:r>
              <a:rPr lang="en-US" sz="1300" dirty="0" smtClean="0">
                <a:latin typeface="Arial" pitchFamily="34" charset="0"/>
                <a:cs typeface="Arial" pitchFamily="34" charset="0"/>
              </a:rPr>
              <a:t>information.  The owner should collect all related information during analysis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3111689" y="5191976"/>
            <a:ext cx="1392071" cy="934873"/>
          </a:xfrm>
          <a:prstGeom prst="wedgeRoundRectCallout">
            <a:avLst>
              <a:gd name="adj1" fmla="val 62500"/>
              <a:gd name="adj2" fmla="val -42609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Arial" pitchFamily="34" charset="0"/>
                <a:cs typeface="Arial" pitchFamily="34" charset="0"/>
              </a:rPr>
              <a:t>Put it into containment action</a:t>
            </a:r>
          </a:p>
        </p:txBody>
      </p:sp>
      <p:sp>
        <p:nvSpPr>
          <p:cNvPr id="16" name="Oval 15"/>
          <p:cNvSpPr/>
          <p:nvPr/>
        </p:nvSpPr>
        <p:spPr>
          <a:xfrm>
            <a:off x="6359857" y="150126"/>
            <a:ext cx="1501253" cy="504968"/>
          </a:xfrm>
          <a:prstGeom prst="ellipse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2750023" y="1091229"/>
            <a:ext cx="1392071" cy="652818"/>
          </a:xfrm>
          <a:prstGeom prst="wedgeRoundRectCallout">
            <a:avLst>
              <a:gd name="adj1" fmla="val 90296"/>
              <a:gd name="adj2" fmla="val -75224"/>
              <a:gd name="adj3" fmla="val 16667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Arial" pitchFamily="34" charset="0"/>
                <a:cs typeface="Arial" pitchFamily="34" charset="0"/>
              </a:rPr>
              <a:t>Key stakeholders were involved</a:t>
            </a:r>
          </a:p>
        </p:txBody>
      </p:sp>
      <p:sp>
        <p:nvSpPr>
          <p:cNvPr id="18" name="Rounded Rectangular Callout 17"/>
          <p:cNvSpPr/>
          <p:nvPr/>
        </p:nvSpPr>
        <p:spPr>
          <a:xfrm>
            <a:off x="887104" y="6018663"/>
            <a:ext cx="2224585" cy="736979"/>
          </a:xfrm>
          <a:prstGeom prst="wedgeRoundRectCallout">
            <a:avLst>
              <a:gd name="adj1" fmla="val 69965"/>
              <a:gd name="adj2" fmla="val 36574"/>
              <a:gd name="adj3" fmla="val 16667"/>
            </a:avLst>
          </a:prstGeom>
          <a:solidFill>
            <a:srgbClr val="0070C0"/>
          </a:solidFill>
          <a:ln w="571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Arial" pitchFamily="34" charset="0"/>
                <a:cs typeface="Arial" pitchFamily="34" charset="0"/>
              </a:rPr>
              <a:t>Root cause statement was precise but cannot see it is concluded from Analysis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681181" y="5221971"/>
            <a:ext cx="4462819" cy="1260716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653887" y="6482687"/>
            <a:ext cx="4490113" cy="375313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653887" y="4148919"/>
            <a:ext cx="559558" cy="232012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548418" y="6482687"/>
            <a:ext cx="696036" cy="375313"/>
          </a:xfrm>
          <a:prstGeom prst="ellipse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81181" y="1315870"/>
            <a:ext cx="1801506" cy="101768"/>
          </a:xfrm>
          <a:prstGeom prst="rect">
            <a:avLst/>
          </a:prstGeom>
          <a:noFill/>
          <a:ln w="28575">
            <a:solidFill>
              <a:srgbClr val="00CC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182" y="65509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#1</a:t>
            </a:r>
          </a:p>
        </p:txBody>
      </p:sp>
    </p:spTree>
    <p:extLst>
      <p:ext uri="{BB962C8B-B14F-4D97-AF65-F5344CB8AC3E}">
        <p14:creationId xmlns:p14="http://schemas.microsoft.com/office/powerpoint/2010/main" val="194203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163915713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AE26D-2D88-344F-945E-F2B96DB8666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277" y="1281159"/>
            <a:ext cx="7460064" cy="3591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ular Callout 2"/>
          <p:cNvSpPr/>
          <p:nvPr/>
        </p:nvSpPr>
        <p:spPr>
          <a:xfrm>
            <a:off x="169530" y="1119116"/>
            <a:ext cx="1302366" cy="1037229"/>
          </a:xfrm>
          <a:prstGeom prst="wedgeRoundRectCallout">
            <a:avLst>
              <a:gd name="adj1" fmla="val 64049"/>
              <a:gd name="adj2" fmla="val 4605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Category - Should select Evaluation / Review (Technical)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169530" y="2365658"/>
            <a:ext cx="1302366" cy="882509"/>
          </a:xfrm>
          <a:prstGeom prst="wedgeRoundRectCallout">
            <a:avLst>
              <a:gd name="adj1" fmla="val 66144"/>
              <a:gd name="adj2" fmla="val -28290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Type - Should select Project Review / Evaluation</a:t>
            </a:r>
          </a:p>
        </p:txBody>
      </p:sp>
      <p:sp>
        <p:nvSpPr>
          <p:cNvPr id="7" name="Oval 6"/>
          <p:cNvSpPr/>
          <p:nvPr/>
        </p:nvSpPr>
        <p:spPr>
          <a:xfrm>
            <a:off x="1678675" y="2454867"/>
            <a:ext cx="491319" cy="288333"/>
          </a:xfrm>
          <a:prstGeom prst="ellipse">
            <a:avLst/>
          </a:prstGeom>
          <a:noFill/>
          <a:ln w="28575">
            <a:solidFill>
              <a:srgbClr val="FF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678675" y="1637731"/>
            <a:ext cx="709683" cy="298521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78675" y="3076703"/>
            <a:ext cx="7336666" cy="894796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678675" y="3076703"/>
            <a:ext cx="1473958" cy="171464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78675" y="3971499"/>
            <a:ext cx="7336666" cy="464023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361383" y="3439237"/>
            <a:ext cx="1110513" cy="464023"/>
          </a:xfrm>
          <a:prstGeom prst="wedgeRoundRectCallout">
            <a:avLst>
              <a:gd name="adj1" fmla="val 60924"/>
              <a:gd name="adj2" fmla="val -111029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Containment Action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385407" y="3971499"/>
            <a:ext cx="1062463" cy="491320"/>
          </a:xfrm>
          <a:prstGeom prst="wedgeRoundRectCallout">
            <a:avLst>
              <a:gd name="adj1" fmla="val 67996"/>
              <a:gd name="adj2" fmla="val -15278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Corrective Action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117912" y="2568077"/>
            <a:ext cx="1446662" cy="4776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Mixed Corrective Action Plan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678675" y="4435522"/>
            <a:ext cx="7336666" cy="436728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ounded Rectangular Callout 18"/>
          <p:cNvSpPr/>
          <p:nvPr/>
        </p:nvSpPr>
        <p:spPr>
          <a:xfrm>
            <a:off x="390103" y="4505604"/>
            <a:ext cx="1060401" cy="491320"/>
          </a:xfrm>
          <a:prstGeom prst="wedgeRoundRectCallout">
            <a:avLst>
              <a:gd name="adj1" fmla="val 70408"/>
              <a:gd name="adj2" fmla="val -29167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Verification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674" y="5085212"/>
            <a:ext cx="7465325" cy="1567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ounded Rectangular Callout 17"/>
          <p:cNvSpPr/>
          <p:nvPr/>
        </p:nvSpPr>
        <p:spPr>
          <a:xfrm>
            <a:off x="0" y="5092457"/>
            <a:ext cx="1495921" cy="1765543"/>
          </a:xfrm>
          <a:prstGeom prst="wedgeRoundRectCallout">
            <a:avLst>
              <a:gd name="adj1" fmla="val 64454"/>
              <a:gd name="adj2" fmla="val -6131"/>
              <a:gd name="adj3" fmla="val 16667"/>
            </a:avLst>
          </a:prstGeom>
          <a:solidFill>
            <a:schemeClr val="accent1"/>
          </a:solidFill>
          <a:ln w="5715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Corrective Action Plan’s items not matched with the milestones.  Milestones actions repeated and have some other corrective actions added.</a:t>
            </a:r>
          </a:p>
        </p:txBody>
      </p:sp>
      <p:sp>
        <p:nvSpPr>
          <p:cNvPr id="20" name="Rounded Rectangular Callout 19"/>
          <p:cNvSpPr/>
          <p:nvPr/>
        </p:nvSpPr>
        <p:spPr>
          <a:xfrm>
            <a:off x="5347008" y="4872250"/>
            <a:ext cx="1337481" cy="729271"/>
          </a:xfrm>
          <a:prstGeom prst="wedgeRoundRectCallout">
            <a:avLst>
              <a:gd name="adj1" fmla="val 42093"/>
              <a:gd name="adj2" fmla="val 105473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Containment action should be completed the earliest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69530" y="1119116"/>
            <a:ext cx="1302366" cy="2129051"/>
          </a:xfrm>
          <a:prstGeom prst="roundRect">
            <a:avLst/>
          </a:prstGeom>
          <a:noFill/>
          <a:ln w="5715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1713" y="47868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#3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9530" y="83891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#2</a:t>
            </a:r>
          </a:p>
        </p:txBody>
      </p:sp>
    </p:spTree>
    <p:extLst>
      <p:ext uri="{BB962C8B-B14F-4D97-AF65-F5344CB8AC3E}">
        <p14:creationId xmlns:p14="http://schemas.microsoft.com/office/powerpoint/2010/main" val="99162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</a:t>
            </a:r>
            <a:r>
              <a:rPr lang="en-US" dirty="0" smtClean="0"/>
              <a:t>163915713 – Milestone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AE26D-2D88-344F-945E-F2B96DB8666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949" y="1247064"/>
            <a:ext cx="721042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109182" y="1417638"/>
            <a:ext cx="1815153" cy="2635747"/>
          </a:xfrm>
          <a:prstGeom prst="wedgeRoundRectCallout">
            <a:avLst>
              <a:gd name="adj1" fmla="val 46543"/>
              <a:gd name="adj2" fmla="val 83654"/>
              <a:gd name="adj3" fmla="val 16667"/>
            </a:avLst>
          </a:prstGeom>
          <a:solidFill>
            <a:schemeClr val="accent1"/>
          </a:solidFill>
          <a:ln w="5715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2 actions &amp; 2 milestone expectation mentioned but only one completed but the milestone was still approved.</a:t>
            </a:r>
          </a:p>
        </p:txBody>
      </p:sp>
      <p:sp>
        <p:nvSpPr>
          <p:cNvPr id="6" name="Rectangle 5"/>
          <p:cNvSpPr/>
          <p:nvPr/>
        </p:nvSpPr>
        <p:spPr>
          <a:xfrm>
            <a:off x="2265528" y="2347415"/>
            <a:ext cx="5779922" cy="122829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30304" y="2811439"/>
            <a:ext cx="5056496" cy="177421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65528" y="4053385"/>
            <a:ext cx="6155141" cy="1351128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6925" y="107814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#4</a:t>
            </a:r>
          </a:p>
        </p:txBody>
      </p:sp>
    </p:spTree>
    <p:extLst>
      <p:ext uri="{BB962C8B-B14F-4D97-AF65-F5344CB8AC3E}">
        <p14:creationId xmlns:p14="http://schemas.microsoft.com/office/powerpoint/2010/main" val="320368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</a:t>
            </a:r>
            <a:r>
              <a:rPr lang="en-US" dirty="0" smtClean="0"/>
              <a:t>163915713 – Milestone 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19" y="1666873"/>
            <a:ext cx="7740381" cy="497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95535" y="2060812"/>
            <a:ext cx="1487606" cy="364395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3 actions and 3 milestone expectation mentioned, completed as per milestone expectation mentioned with evidence attached</a:t>
            </a:r>
          </a:p>
        </p:txBody>
      </p:sp>
    </p:spTree>
    <p:extLst>
      <p:ext uri="{BB962C8B-B14F-4D97-AF65-F5344CB8AC3E}">
        <p14:creationId xmlns:p14="http://schemas.microsoft.com/office/powerpoint/2010/main" val="325759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</a:t>
            </a:r>
            <a:r>
              <a:rPr lang="en-US" dirty="0" smtClean="0"/>
              <a:t>163915713 – Milestone 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104" y="1798235"/>
            <a:ext cx="714375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69970" y="2538484"/>
            <a:ext cx="1467134" cy="2169994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This milestone hasn’t been mentioned in the CAP or analysis.  </a:t>
            </a:r>
          </a:p>
        </p:txBody>
      </p:sp>
    </p:spTree>
    <p:extLst>
      <p:ext uri="{BB962C8B-B14F-4D97-AF65-F5344CB8AC3E}">
        <p14:creationId xmlns:p14="http://schemas.microsoft.com/office/powerpoint/2010/main" val="268536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</a:t>
            </a:r>
            <a:r>
              <a:rPr lang="en-US" dirty="0" smtClean="0"/>
              <a:t>163915713 – Milestone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AE26D-2D88-344F-945E-F2B96DB8666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1344305"/>
            <a:ext cx="7172325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ular Callout 2"/>
          <p:cNvSpPr/>
          <p:nvPr/>
        </p:nvSpPr>
        <p:spPr>
          <a:xfrm>
            <a:off x="136478" y="1760560"/>
            <a:ext cx="1760561" cy="3698544"/>
          </a:xfrm>
          <a:prstGeom prst="wedgeRoundRectCallout">
            <a:avLst>
              <a:gd name="adj1" fmla="val 73741"/>
              <a:gd name="adj2" fmla="val -30489"/>
              <a:gd name="adj3" fmla="val 16667"/>
            </a:avLst>
          </a:prstGeom>
          <a:solidFill>
            <a:schemeClr val="accent1"/>
          </a:solidFill>
          <a:ln w="571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Very confusing and disorganized – The first action was overlapped with milestone 3.  Additional action was added in this milestone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6003250" y="438412"/>
            <a:ext cx="2330568" cy="1132764"/>
          </a:xfrm>
          <a:prstGeom prst="wedgeRoundRectCallout">
            <a:avLst>
              <a:gd name="adj1" fmla="val -75879"/>
              <a:gd name="adj2" fmla="val 72138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This verification milestone not matched with CAP description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4258102" y="5418160"/>
            <a:ext cx="2910432" cy="817871"/>
          </a:xfrm>
          <a:prstGeom prst="wedgeRoundRectCallout">
            <a:avLst>
              <a:gd name="adj1" fmla="val -3056"/>
              <a:gd name="adj2" fmla="val -102398"/>
              <a:gd name="adj3" fmla="val 16667"/>
            </a:avLst>
          </a:prstGeom>
          <a:solidFill>
            <a:schemeClr val="accent4">
              <a:lumMod val="75000"/>
            </a:schemeClr>
          </a:solidFill>
          <a:ln w="5715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A note here to explain the confusing milestones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6956" y="555464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#3</a:t>
            </a:r>
          </a:p>
        </p:txBody>
      </p:sp>
    </p:spTree>
    <p:extLst>
      <p:ext uri="{BB962C8B-B14F-4D97-AF65-F5344CB8AC3E}">
        <p14:creationId xmlns:p14="http://schemas.microsoft.com/office/powerpoint/2010/main" val="19893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</a:t>
            </a:r>
            <a:r>
              <a:rPr lang="en-US" dirty="0" smtClean="0"/>
              <a:t>163915713 – Milestone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AE26D-2D88-344F-945E-F2B96DB8666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820" y="1622355"/>
            <a:ext cx="7735180" cy="369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86603" y="2511188"/>
            <a:ext cx="1122217" cy="150125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Okay</a:t>
            </a:r>
          </a:p>
        </p:txBody>
      </p:sp>
    </p:spTree>
    <p:extLst>
      <p:ext uri="{BB962C8B-B14F-4D97-AF65-F5344CB8AC3E}">
        <p14:creationId xmlns:p14="http://schemas.microsoft.com/office/powerpoint/2010/main" val="214228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70932"/>
                </a:solidFill>
              </a:rPr>
              <a:t>CAR 163915713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317625"/>
            <a:ext cx="7086600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86603" y="2511188"/>
            <a:ext cx="1122217" cy="150125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Okay</a:t>
            </a:r>
          </a:p>
        </p:txBody>
      </p:sp>
    </p:spTree>
    <p:extLst>
      <p:ext uri="{BB962C8B-B14F-4D97-AF65-F5344CB8AC3E}">
        <p14:creationId xmlns:p14="http://schemas.microsoft.com/office/powerpoint/2010/main" val="160050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Rs review 4th 2013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5488</TotalTime>
  <Words>720</Words>
  <Application>Microsoft Office PowerPoint</Application>
  <PresentationFormat>On-screen Show (4:3)</PresentationFormat>
  <Paragraphs>110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CARs review 4th 2013</vt:lpstr>
      <vt:lpstr>CAR 163915713 </vt:lpstr>
      <vt:lpstr>CAR 163915713</vt:lpstr>
      <vt:lpstr>CAR 163915713</vt:lpstr>
      <vt:lpstr>CAR 163915713 – Milestone 1</vt:lpstr>
      <vt:lpstr>CAR 163915713 – Milestone 2</vt:lpstr>
      <vt:lpstr>CAR 163915713 – Milestone 3</vt:lpstr>
      <vt:lpstr>CAR 163915713 – Milestone 4</vt:lpstr>
      <vt:lpstr>CAR 163915713 – Milestone 5</vt:lpstr>
      <vt:lpstr>CAR 163915713</vt:lpstr>
      <vt:lpstr>CAR 163915713</vt:lpstr>
      <vt:lpstr>CAR 163915713</vt:lpstr>
      <vt:lpstr>CAR 163915713 – CBS Check</vt:lpstr>
      <vt:lpstr>PowerPoint Presentation</vt:lpstr>
      <vt:lpstr>PowerPoint Presentation</vt:lpstr>
      <vt:lpstr>PowerPoint Presentation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Review</dc:title>
  <dc:creator>Rebeca Navarrete</dc:creator>
  <cp:lastModifiedBy>Cheryl Adams</cp:lastModifiedBy>
  <cp:revision>459</cp:revision>
  <cp:lastPrinted>2014-08-25T07:44:12Z</cp:lastPrinted>
  <dcterms:created xsi:type="dcterms:W3CDTF">2013-11-14T03:16:18Z</dcterms:created>
  <dcterms:modified xsi:type="dcterms:W3CDTF">2016-05-27T19:39:37Z</dcterms:modified>
</cp:coreProperties>
</file>