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98" r:id="rId2"/>
    <p:sldId id="499" r:id="rId3"/>
    <p:sldId id="500" r:id="rId4"/>
    <p:sldId id="501" r:id="rId5"/>
    <p:sldId id="502" r:id="rId6"/>
    <p:sldId id="503" r:id="rId7"/>
    <p:sldId id="504" r:id="rId8"/>
    <p:sldId id="505" r:id="rId9"/>
    <p:sldId id="506" r:id="rId10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FF"/>
    <a:srgbClr val="FF00FF"/>
    <a:srgbClr val="8AF71D"/>
    <a:srgbClr val="BA0693"/>
    <a:srgbClr val="0070C0"/>
    <a:srgbClr val="8112AE"/>
    <a:srgbClr val="FFCCFF"/>
    <a:srgbClr val="99CC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385" autoAdjust="0"/>
    <p:restoredTop sz="96648" autoAdjust="0"/>
  </p:normalViewPr>
  <p:slideViewPr>
    <p:cSldViewPr snapToGrid="0" snapToObjects="1">
      <p:cViewPr>
        <p:scale>
          <a:sx n="80" d="100"/>
          <a:sy n="80" d="100"/>
        </p:scale>
        <p:origin x="-898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5388C844-FFDD-8E46-8307-B524E744D016}" type="datetime1">
              <a:rPr lang="en-US"/>
              <a:pPr>
                <a:defRPr/>
              </a:pPr>
              <a:t>6/15/2015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733D29D0-8797-7647-B384-1FF612B054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</a:rPr>
              <a:t>UL and the UL logo are trademarks of UL LLC © </a:t>
            </a:r>
            <a:r>
              <a:rPr lang="en-US" sz="1000" baseline="0" dirty="0" smtClean="0">
                <a:solidFill>
                  <a:schemeClr val="bg1"/>
                </a:solidFill>
              </a:rPr>
              <a:t>2013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/>
              <a:t>UL and the UL logo are trademarks of UL LLC © </a:t>
            </a:r>
            <a:r>
              <a:rPr lang="en-US" sz="1000" baseline="0" dirty="0" smtClean="0"/>
              <a:t>2013</a:t>
            </a:r>
            <a:endParaRPr lang="en-US" sz="1000" baseline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B393-1D32-C94A-A8DE-302BBD9B7D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E26D-2D88-344F-945E-F2B96DB866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C745-0183-F448-8441-08D771CBE5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6EE98-D513-E24E-B547-6122FB860E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EA39-9159-434A-ACB4-B5AFF46E5A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99FC8-1AD9-A248-9538-C702B6A6DC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65805DA5-B412-2E47-AB31-67239A2C9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143913949 - Finding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818092"/>
            <a:ext cx="6089650" cy="5150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标注 4"/>
          <p:cNvSpPr/>
          <p:nvPr/>
        </p:nvSpPr>
        <p:spPr>
          <a:xfrm>
            <a:off x="6782286" y="3437467"/>
            <a:ext cx="1972248" cy="1253065"/>
          </a:xfrm>
          <a:prstGeom prst="wedgeRoundRectCallout">
            <a:avLst>
              <a:gd name="adj1" fmla="val -156649"/>
              <a:gd name="adj2" fmla="val 76228"/>
              <a:gd name="adj3" fmla="val 1666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Clear description of nonconformance – Number of projects sampled included as appropriate.</a:t>
            </a:r>
            <a:endParaRPr lang="en-US" sz="14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393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143913949 - Finding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4" y="1807106"/>
            <a:ext cx="671142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标注 4"/>
          <p:cNvSpPr/>
          <p:nvPr/>
        </p:nvSpPr>
        <p:spPr>
          <a:xfrm>
            <a:off x="6714553" y="677334"/>
            <a:ext cx="1896048" cy="855133"/>
          </a:xfrm>
          <a:prstGeom prst="wedgeRoundRectCallout">
            <a:avLst>
              <a:gd name="adj1" fmla="val -153970"/>
              <a:gd name="adj2" fmla="val 86996"/>
              <a:gd name="adj3" fmla="val 1666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Clearly identified objective evidence against requirement</a:t>
            </a:r>
            <a:endParaRPr lang="en-US" sz="14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601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143913949 - Finding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6" y="911225"/>
            <a:ext cx="610235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标注 4"/>
          <p:cNvSpPr/>
          <p:nvPr/>
        </p:nvSpPr>
        <p:spPr>
          <a:xfrm>
            <a:off x="7024548" y="2499595"/>
            <a:ext cx="1662251" cy="571018"/>
          </a:xfrm>
          <a:prstGeom prst="wedgeRoundRectCallout">
            <a:avLst>
              <a:gd name="adj1" fmla="val -106511"/>
              <a:gd name="adj2" fmla="val -5212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Key stakeholders </a:t>
            </a:r>
            <a:r>
              <a:rPr lang="en-US" sz="1400" dirty="0">
                <a:solidFill>
                  <a:prstClr val="white"/>
                </a:solidFill>
                <a:ea typeface="Times New Roman"/>
                <a:cs typeface="Times New Roman"/>
              </a:rPr>
              <a:t>identified</a:t>
            </a:r>
          </a:p>
        </p:txBody>
      </p:sp>
      <p:sp>
        <p:nvSpPr>
          <p:cNvPr id="7" name="圆角矩形标注 4"/>
          <p:cNvSpPr/>
          <p:nvPr/>
        </p:nvSpPr>
        <p:spPr>
          <a:xfrm>
            <a:off x="5711668" y="736601"/>
            <a:ext cx="2975132" cy="891894"/>
          </a:xfrm>
          <a:prstGeom prst="wedgeRoundRectCallout">
            <a:avLst>
              <a:gd name="adj1" fmla="val -84446"/>
              <a:gd name="adj2" fmla="val 57716"/>
              <a:gd name="adj3" fmla="val 16667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Based on horizontal deployment, risk impact analysis was conducted and found as good.</a:t>
            </a:r>
            <a:endParaRPr lang="en-US" sz="14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8" name="圆角矩形标注 4"/>
          <p:cNvSpPr/>
          <p:nvPr/>
        </p:nvSpPr>
        <p:spPr>
          <a:xfrm>
            <a:off x="169819" y="2048933"/>
            <a:ext cx="1896048" cy="1447800"/>
          </a:xfrm>
          <a:prstGeom prst="wedgeRoundRectCallout">
            <a:avLst>
              <a:gd name="adj1" fmla="val 50547"/>
              <a:gd name="adj2" fmla="val 101028"/>
              <a:gd name="adj3" fmla="val 1666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1. 5-why technique introduced for root cause investigation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2. Analysis shows clear path to root cause</a:t>
            </a:r>
            <a:endParaRPr lang="en-US" sz="14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5389" y="5946775"/>
            <a:ext cx="8210007" cy="27699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[Competitiveness] (C) – Analysis shows clear path to root cause and scope and stakeholders identified.</a:t>
            </a:r>
          </a:p>
        </p:txBody>
      </p:sp>
    </p:spTree>
    <p:extLst>
      <p:ext uri="{BB962C8B-B14F-4D97-AF65-F5344CB8AC3E}">
        <p14:creationId xmlns:p14="http://schemas.microsoft.com/office/powerpoint/2010/main" val="18859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143913949 - Finding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3" y="911755"/>
            <a:ext cx="7344974" cy="415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标注 4"/>
          <p:cNvSpPr/>
          <p:nvPr/>
        </p:nvSpPr>
        <p:spPr>
          <a:xfrm>
            <a:off x="5830202" y="0"/>
            <a:ext cx="2975132" cy="982133"/>
          </a:xfrm>
          <a:prstGeom prst="wedgeRoundRectCallout">
            <a:avLst>
              <a:gd name="adj1" fmla="val -100383"/>
              <a:gd name="adj2" fmla="val 38263"/>
              <a:gd name="adj3" fmla="val 16667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Root cause simple, reasonable and complete.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But I’d recommend to address clear reason from analysis </a:t>
            </a:r>
            <a:endParaRPr lang="en-US" sz="14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6" name="圆角矩形标注 4"/>
          <p:cNvSpPr/>
          <p:nvPr/>
        </p:nvSpPr>
        <p:spPr>
          <a:xfrm>
            <a:off x="6817084" y="1828611"/>
            <a:ext cx="2089850" cy="838387"/>
          </a:xfrm>
          <a:prstGeom prst="wedgeRoundRectCallout">
            <a:avLst>
              <a:gd name="adj1" fmla="val -156550"/>
              <a:gd name="adj2" fmla="val -16668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Appropriate ‘category’, ‘geography, ‘type’ are selected as well.</a:t>
            </a:r>
            <a:endParaRPr lang="en-US" sz="14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733" y="5096925"/>
            <a:ext cx="7783304" cy="53860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(T) Most appropriate ‘category’, ‘type’, ‘geography’ are selected – </a:t>
            </a:r>
            <a:r>
              <a:rPr lang="en-US" sz="1200" b="1" dirty="0" smtClean="0">
                <a:solidFill>
                  <a:srgbClr val="0000FF"/>
                </a:solidFill>
              </a:rPr>
              <a:t>Excellent</a:t>
            </a: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(C) Root cause statement is succinct, reasonable, complete (Shows ‘N/A’ for observations</a:t>
            </a:r>
            <a:r>
              <a:rPr lang="en-US" sz="1200" b="1" dirty="0" smtClean="0">
                <a:solidFill>
                  <a:srgbClr val="0000FF"/>
                </a:solidFill>
              </a:rPr>
              <a:t>) – Excellent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1733" y="5635534"/>
            <a:ext cx="7783304" cy="723275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(C) Corrective actions fix the objective evidence and other problems found; address entire root cause and </a:t>
            </a:r>
            <a:r>
              <a:rPr lang="en-US" sz="1200" b="1" dirty="0" smtClean="0">
                <a:solidFill>
                  <a:srgbClr val="0000FF"/>
                </a:solidFill>
              </a:rPr>
              <a:t>scope – Excellent</a:t>
            </a: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(</a:t>
            </a:r>
            <a:r>
              <a:rPr lang="en-US" sz="1200" b="1" dirty="0">
                <a:solidFill>
                  <a:srgbClr val="0000FF"/>
                </a:solidFill>
              </a:rPr>
              <a:t>C) Milestones address containment &amp; owner’s </a:t>
            </a:r>
            <a:r>
              <a:rPr lang="en-US" sz="1200" b="1" dirty="0" smtClean="0">
                <a:solidFill>
                  <a:srgbClr val="0000FF"/>
                </a:solidFill>
              </a:rPr>
              <a:t>verification</a:t>
            </a:r>
            <a:r>
              <a:rPr lang="en-US" sz="1200" b="1" dirty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</a:rPr>
              <a:t> – </a:t>
            </a:r>
            <a:r>
              <a:rPr lang="en-US" sz="1200" b="1" dirty="0">
                <a:solidFill>
                  <a:srgbClr val="0000FF"/>
                </a:solidFill>
              </a:rPr>
              <a:t>E</a:t>
            </a:r>
            <a:r>
              <a:rPr lang="en-US" sz="1200" b="1" dirty="0" smtClean="0">
                <a:solidFill>
                  <a:srgbClr val="0000FF"/>
                </a:solidFill>
              </a:rPr>
              <a:t>xcellent</a:t>
            </a:r>
          </a:p>
        </p:txBody>
      </p:sp>
      <p:sp>
        <p:nvSpPr>
          <p:cNvPr id="9" name="圆角矩形标注 4"/>
          <p:cNvSpPr/>
          <p:nvPr/>
        </p:nvSpPr>
        <p:spPr>
          <a:xfrm>
            <a:off x="6501147" y="2877344"/>
            <a:ext cx="2473520" cy="1008856"/>
          </a:xfrm>
          <a:prstGeom prst="wedgeRoundRectCallout">
            <a:avLst>
              <a:gd name="adj1" fmla="val -107964"/>
              <a:gd name="adj2" fmla="val -32824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Containment to fix objective evidence and owner’s verification to implement corrective action taken</a:t>
            </a:r>
            <a:endParaRPr lang="en-US" sz="14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0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143913949 - Finding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3" y="924702"/>
            <a:ext cx="6893984" cy="4434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标注 4"/>
          <p:cNvSpPr/>
          <p:nvPr/>
        </p:nvSpPr>
        <p:spPr>
          <a:xfrm>
            <a:off x="6168868" y="1634067"/>
            <a:ext cx="2517932" cy="1041400"/>
          </a:xfrm>
          <a:prstGeom prst="wedgeRoundRectCallout">
            <a:avLst>
              <a:gd name="adj1" fmla="val -100383"/>
              <a:gd name="adj2" fmla="val 38263"/>
              <a:gd name="adj3" fmla="val 16667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1. Milestone completed per milestone expectation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2.  Objective evidence attached as good</a:t>
            </a:r>
            <a:endParaRPr lang="en-US" sz="14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430" y="6115520"/>
            <a:ext cx="7333437" cy="27699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(C) Milestones completed per milestone expectations - Excellent</a:t>
            </a:r>
            <a:endParaRPr 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143913949 - Finding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6" y="1100667"/>
            <a:ext cx="6927724" cy="3776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8430" y="6115520"/>
            <a:ext cx="7333437" cy="27699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(C) Milestones completed per milestone expectations - Excellent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6183234" y="2120901"/>
            <a:ext cx="2517932" cy="1041400"/>
          </a:xfrm>
          <a:prstGeom prst="wedgeRoundRectCallout">
            <a:avLst>
              <a:gd name="adj1" fmla="val -100383"/>
              <a:gd name="adj2" fmla="val 38263"/>
              <a:gd name="adj3" fmla="val 16667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1. Milestone completed per milestone expectation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2.  Objective evidence attached as good</a:t>
            </a:r>
            <a:endParaRPr lang="en-US" sz="14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6" name="圆角矩形标注 4"/>
          <p:cNvSpPr/>
          <p:nvPr/>
        </p:nvSpPr>
        <p:spPr>
          <a:xfrm>
            <a:off x="5513217" y="4611158"/>
            <a:ext cx="2089850" cy="838387"/>
          </a:xfrm>
          <a:prstGeom prst="wedgeRoundRectCallout">
            <a:avLst>
              <a:gd name="adj1" fmla="val -121708"/>
              <a:gd name="adj2" fmla="val -42925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Additional verification comment in regard to evidence as excellent</a:t>
            </a:r>
            <a:endParaRPr lang="en-US" sz="14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621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143913949 - Finding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7" y="1047159"/>
            <a:ext cx="7087658" cy="3982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标注 4"/>
          <p:cNvSpPr/>
          <p:nvPr/>
        </p:nvSpPr>
        <p:spPr>
          <a:xfrm>
            <a:off x="6420300" y="2777068"/>
            <a:ext cx="2517932" cy="1041400"/>
          </a:xfrm>
          <a:prstGeom prst="wedgeRoundRectCallout">
            <a:avLst>
              <a:gd name="adj1" fmla="val -92313"/>
              <a:gd name="adj2" fmla="val -8078"/>
              <a:gd name="adj3" fmla="val 16667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1. Milestone completed per milestone expectation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2.  Objective evidence attached as good</a:t>
            </a:r>
            <a:endParaRPr lang="en-US" sz="1400" dirty="0">
              <a:solidFill>
                <a:prstClr val="white"/>
              </a:solidFill>
              <a:ea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430" y="6115520"/>
            <a:ext cx="7333437" cy="27699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 smtClean="0">
                <a:solidFill>
                  <a:srgbClr val="0000FF"/>
                </a:solidFill>
              </a:rPr>
              <a:t>(C) Milestones completed per milestone expectations - Excellent</a:t>
            </a:r>
            <a:endParaRPr 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7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143913949 - Finding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6026150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66" y="1516775"/>
            <a:ext cx="7318905" cy="430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标注 4"/>
          <p:cNvSpPr/>
          <p:nvPr/>
        </p:nvSpPr>
        <p:spPr>
          <a:xfrm>
            <a:off x="6197599" y="2446867"/>
            <a:ext cx="2802467" cy="1210733"/>
          </a:xfrm>
          <a:prstGeom prst="wedgeRoundRectCallout">
            <a:avLst>
              <a:gd name="adj1" fmla="val -91304"/>
              <a:gd name="adj2" fmla="val 53711"/>
              <a:gd name="adj3" fmla="val 16667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ea typeface="Times New Roman"/>
                <a:cs typeface="Times New Roman"/>
              </a:rPr>
              <a:t>I’d recommend to communicate with CAR owner more often to prevent overdue status and so add additional communication as evidence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8430" y="5825067"/>
            <a:ext cx="7783304" cy="538609"/>
          </a:xfrm>
          <a:prstGeom prst="rect">
            <a:avLst/>
          </a:prstGeom>
          <a:solidFill>
            <a:srgbClr val="FFFF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(T) Acts on CARs within required </a:t>
            </a:r>
            <a:r>
              <a:rPr lang="en-US" sz="1200" b="1" dirty="0" smtClean="0">
                <a:solidFill>
                  <a:srgbClr val="0000FF"/>
                </a:solidFill>
              </a:rPr>
              <a:t>timeframe</a:t>
            </a: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200" b="1" dirty="0">
                <a:solidFill>
                  <a:srgbClr val="0000FF"/>
                </a:solidFill>
              </a:rPr>
              <a:t>(C) </a:t>
            </a:r>
            <a:r>
              <a:rPr lang="en-US" sz="1200" b="1" dirty="0" smtClean="0">
                <a:solidFill>
                  <a:srgbClr val="0000FF"/>
                </a:solidFill>
              </a:rPr>
              <a:t>Extensions are within requirement (&lt;30 days, 3 or less)</a:t>
            </a:r>
          </a:p>
        </p:txBody>
      </p:sp>
    </p:spTree>
    <p:extLst>
      <p:ext uri="{BB962C8B-B14F-4D97-AF65-F5344CB8AC3E}">
        <p14:creationId xmlns:p14="http://schemas.microsoft.com/office/powerpoint/2010/main" val="21849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143913949 – CBS Check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386725"/>
              </p:ext>
            </p:extLst>
          </p:nvPr>
        </p:nvGraphicFramePr>
        <p:xfrm>
          <a:off x="692150" y="1150018"/>
          <a:ext cx="7759700" cy="4557963"/>
        </p:xfrm>
        <a:graphic>
          <a:graphicData uri="http://schemas.openxmlformats.org/drawingml/2006/table">
            <a:tbl>
              <a:tblPr/>
              <a:tblGrid>
                <a:gridCol w="3238500"/>
                <a:gridCol w="1130300"/>
                <a:gridCol w="1130300"/>
                <a:gridCol w="1130300"/>
                <a:gridCol w="11303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CBS Requirements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Need Improve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(C) Extensions are within requirement (&lt;30 days, 3 or less)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(T) Most appropriate ‘category’, ‘type’, ‘geography’ are selected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Facilitates the handling of disputed CARs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(T) Acts on CARs within required timeframe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Analysis shows clear path to root cause and scope; stakeholders identified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163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Root cause statement is succinct, reasonable, complete (Shows ‘N/A’ for observations)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Milestones address containment &amp; owner’s verification; completed per milestone expectations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Verification per requirements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(L) Referenced communications are attached as needed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Trains other CAR Champions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8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s review 4th 2013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4643</TotalTime>
  <Words>520</Words>
  <Application>Microsoft Office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CARs review 4th 2013</vt:lpstr>
      <vt:lpstr>CAR 143913949 - Finding</vt:lpstr>
      <vt:lpstr>CAR 143913949 - Finding</vt:lpstr>
      <vt:lpstr>CAR 143913949 - Finding</vt:lpstr>
      <vt:lpstr>CAR 143913949 - Finding</vt:lpstr>
      <vt:lpstr>CAR 143913949 - Finding</vt:lpstr>
      <vt:lpstr>CAR 143913949 - Finding</vt:lpstr>
      <vt:lpstr>CAR 143913949 - Finding</vt:lpstr>
      <vt:lpstr>CAR 143913949 - Finding</vt:lpstr>
      <vt:lpstr>CAR 143913949 – CBS Check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Review</dc:title>
  <dc:creator>Rebeca Navarrete</dc:creator>
  <cp:lastModifiedBy>Cheryl Adams</cp:lastModifiedBy>
  <cp:revision>390</cp:revision>
  <cp:lastPrinted>2014-08-25T07:44:12Z</cp:lastPrinted>
  <dcterms:created xsi:type="dcterms:W3CDTF">2013-11-14T03:16:18Z</dcterms:created>
  <dcterms:modified xsi:type="dcterms:W3CDTF">2015-06-15T15:39:18Z</dcterms:modified>
</cp:coreProperties>
</file>