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1" r:id="rId2"/>
    <p:sldId id="394" r:id="rId3"/>
    <p:sldId id="397" r:id="rId4"/>
    <p:sldId id="396" r:id="rId5"/>
    <p:sldId id="424" r:id="rId6"/>
    <p:sldId id="423" r:id="rId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64E"/>
    <a:srgbClr val="96C547"/>
    <a:srgbClr val="FDC835"/>
    <a:srgbClr val="1B808E"/>
    <a:srgbClr val="6EC1BC"/>
    <a:srgbClr val="F18307"/>
    <a:srgbClr val="459D2D"/>
    <a:srgbClr val="C1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815" autoAdjust="0"/>
  </p:normalViewPr>
  <p:slideViewPr>
    <p:cSldViewPr snapToGrid="0" snapToObjects="1">
      <p:cViewPr varScale="1">
        <p:scale>
          <a:sx n="83" d="100"/>
          <a:sy n="83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D6F2EC71-ED0E-49CB-8758-2EEBF7B9F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6E0B8A-165A-46F1-B13C-9AF22A2577C3}" type="datetime1">
              <a:rPr lang="en-US"/>
              <a:pPr>
                <a:defRPr/>
              </a:pPr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A2E1B-3942-4891-A6FA-E77127616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BE91-8B8D-46CE-9ED8-E9D9B70FA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69B0D-E375-4564-A47B-095C06C0B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BDD1-E534-46F3-B6A1-26F486898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F083B-3878-4882-B5C3-06398C44D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27D1-0DC7-4E80-908E-409F3F40B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4145-2F0A-4415-94BB-556646AC1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23AF9AE-B4CC-4894-9945-93C4A566E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3650"/>
            <a:ext cx="7985125" cy="1600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Study for CAR#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163915963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000" y="733184"/>
            <a:ext cx="68961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163915963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3C46B89-4E08-410F-92A7-2E593E5E6636}" type="slidenum">
              <a:rPr lang="en-US" altLang="en-US" sz="1000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z="1000" smtClean="0"/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303213" y="5522838"/>
            <a:ext cx="8156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cs typeface="Arial" pitchFamily="34" charset="0"/>
              </a:rPr>
              <a:t>Background:  </a:t>
            </a:r>
            <a:r>
              <a:rPr lang="en-US" altLang="en-US" sz="1800" dirty="0" smtClean="0">
                <a:cs typeface="Arial" pitchFamily="34" charset="0"/>
              </a:rPr>
              <a:t>Corporate IQA  - FUS procedure error for power supply cord, Type SJT. Missing temperature rating for the SJT cord.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15367" name="TextBox 2"/>
          <p:cNvSpPr txBox="1">
            <a:spLocks noChangeArrowheads="1"/>
          </p:cNvSpPr>
          <p:nvPr/>
        </p:nvSpPr>
        <p:spPr bwMode="auto">
          <a:xfrm>
            <a:off x="6664325" y="274638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b="1" dirty="0" smtClean="0">
                <a:cs typeface="Arial" pitchFamily="34" charset="0"/>
              </a:rPr>
              <a:t>Finding </a:t>
            </a:r>
            <a:r>
              <a:rPr lang="en-US" altLang="en-US" b="1" dirty="0">
                <a:cs typeface="Arial" pitchFamily="34" charset="0"/>
              </a:rPr>
              <a:t>- CAR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59166" y="4224758"/>
            <a:ext cx="1389062" cy="1180617"/>
          </a:xfrm>
          <a:prstGeom prst="wedgeRectCallout">
            <a:avLst>
              <a:gd name="adj1" fmla="val 111110"/>
              <a:gd name="adj2" fmla="val 20717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(1-1)</a:t>
            </a:r>
            <a:endParaRPr lang="en-US" sz="1400" b="1" u="sng" dirty="0">
              <a:cs typeface="Arial" pitchFamily="34" charset="0"/>
            </a:endParaRPr>
          </a:p>
          <a:p>
            <a:pPr algn="ctr">
              <a:defRPr/>
            </a:pPr>
            <a:r>
              <a:rPr lang="en-US" sz="1100" dirty="0" smtClean="0">
                <a:cs typeface="Arial" pitchFamily="34" charset="0"/>
              </a:rPr>
              <a:t>Communication with customer attached.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52398" y="1222875"/>
            <a:ext cx="1570037" cy="2196600"/>
          </a:xfrm>
          <a:prstGeom prst="wedgeRectCallout">
            <a:avLst>
              <a:gd name="adj1" fmla="val -5119"/>
              <a:gd name="adj2" fmla="val 17071"/>
            </a:avLst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(1)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(L) Referenced communications are attached as needed.</a:t>
            </a: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Meet UL Value:</a:t>
            </a: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COLLABORATION</a:t>
            </a: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Meet CBS: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Communication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163915963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827D1-0DC7-4E80-908E-409F3F40B59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54" y="904875"/>
            <a:ext cx="68770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803458" y="2001978"/>
            <a:ext cx="1570037" cy="1033322"/>
          </a:xfrm>
          <a:prstGeom prst="wedgeRectCallout">
            <a:avLst>
              <a:gd name="adj1" fmla="val 59553"/>
              <a:gd name="adj2" fmla="val 18758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(2-1)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Objective Evidence shows “negligence”   (Datasheet information)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803460" y="4462396"/>
            <a:ext cx="1570037" cy="1039790"/>
          </a:xfrm>
          <a:prstGeom prst="wedgeRectCallout">
            <a:avLst>
              <a:gd name="adj1" fmla="val 58887"/>
              <a:gd name="adj2" fmla="val -52461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(2-3)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Objective Evidence shows “</a:t>
            </a:r>
            <a:r>
              <a:rPr lang="en-US" sz="1100" dirty="0">
                <a:cs typeface="Arial" pitchFamily="34" charset="0"/>
              </a:rPr>
              <a:t>isolated case</a:t>
            </a:r>
            <a:r>
              <a:rPr lang="en-US" sz="1100" dirty="0" smtClean="0">
                <a:cs typeface="Arial" pitchFamily="34" charset="0"/>
              </a:rPr>
              <a:t>” - reviewed other 28 projects 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803459" y="5975350"/>
            <a:ext cx="1570037" cy="827558"/>
          </a:xfrm>
          <a:prstGeom prst="wedgeRectCallout">
            <a:avLst>
              <a:gd name="adj1" fmla="val 63381"/>
              <a:gd name="adj2" fmla="val -93182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(2-4)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Root cause statement is succinct, reasonable, complete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52399" y="819649"/>
            <a:ext cx="1570037" cy="4162641"/>
          </a:xfrm>
          <a:prstGeom prst="wedgeRectCallout">
            <a:avLst>
              <a:gd name="adj1" fmla="val -5119"/>
              <a:gd name="adj2" fmla="val 17071"/>
            </a:avLst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(2)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(C) Analysis shows clear path to root cause and scope; stakeholders identified, (C) Root cause statement is succinct, reasonable, </a:t>
            </a:r>
            <a:r>
              <a:rPr lang="en-US" sz="1100" dirty="0" smtClean="0">
                <a:cs typeface="Arial" pitchFamily="34" charset="0"/>
              </a:rPr>
              <a:t>complete. </a:t>
            </a: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b="1" dirty="0" smtClean="0">
                <a:solidFill>
                  <a:srgbClr val="FFFF00"/>
                </a:solidFill>
                <a:cs typeface="Arial" pitchFamily="34" charset="0"/>
              </a:rPr>
              <a:t>Besides, Objective Evidence shows in analysis.</a:t>
            </a: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Meet UL Value:</a:t>
            </a: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COMPETITIVENESS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Meet CBS: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Customer </a:t>
            </a:r>
            <a:r>
              <a:rPr lang="en-US" sz="1100" dirty="0">
                <a:cs typeface="Arial" pitchFamily="34" charset="0"/>
              </a:rPr>
              <a:t>Focus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Achieve </a:t>
            </a:r>
            <a:r>
              <a:rPr lang="en-US" sz="1100" dirty="0">
                <a:cs typeface="Arial" pitchFamily="34" charset="0"/>
              </a:rPr>
              <a:t>Business Results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Flexibility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03459" y="3258629"/>
            <a:ext cx="1570037" cy="970471"/>
          </a:xfrm>
          <a:prstGeom prst="wedgeRectCallout">
            <a:avLst>
              <a:gd name="adj1" fmla="val 74539"/>
              <a:gd name="adj2" fmla="val -2186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(2-2)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Objective Evidence </a:t>
            </a:r>
            <a:r>
              <a:rPr lang="en-US" sz="1100" dirty="0" smtClean="0">
                <a:cs typeface="Arial" pitchFamily="34" charset="0"/>
              </a:rPr>
              <a:t>shows Communication with customer attached.</a:t>
            </a:r>
            <a:endParaRPr lang="en-US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163915963 </a:t>
            </a:r>
            <a:b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Owner’s Verification</a:t>
            </a:r>
            <a:b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Admin’s Verification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827D1-0DC7-4E80-908E-409F3F40B59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75" y="1625881"/>
            <a:ext cx="6896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75" y="2283106"/>
            <a:ext cx="5524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75" y="4880176"/>
            <a:ext cx="6867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1622487" y="5760314"/>
            <a:ext cx="1570037" cy="1033322"/>
          </a:xfrm>
          <a:prstGeom prst="wedgeRectCallout">
            <a:avLst>
              <a:gd name="adj1" fmla="val 14449"/>
              <a:gd name="adj2" fmla="val -82413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(3-2)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Additional project verified out of Owner’s verification.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 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930462" y="3973192"/>
            <a:ext cx="1389062" cy="862399"/>
          </a:xfrm>
          <a:prstGeom prst="wedgeRectCallout">
            <a:avLst>
              <a:gd name="adj1" fmla="val 66356"/>
              <a:gd name="adj2" fmla="val -131993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(3-1)</a:t>
            </a:r>
            <a:endParaRPr lang="en-US" sz="1400" b="1" u="sng" dirty="0">
              <a:cs typeface="Arial" pitchFamily="34" charset="0"/>
            </a:endParaRPr>
          </a:p>
          <a:p>
            <a:pPr algn="ctr">
              <a:defRPr/>
            </a:pPr>
            <a:r>
              <a:rPr lang="en-US" sz="1100" dirty="0" smtClean="0">
                <a:cs typeface="Arial" pitchFamily="34" charset="0"/>
              </a:rPr>
              <a:t>Milestone address the owner’s verification.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52399" y="2215330"/>
            <a:ext cx="1570037" cy="3271070"/>
          </a:xfrm>
          <a:prstGeom prst="wedgeRectCallout">
            <a:avLst>
              <a:gd name="adj1" fmla="val -5119"/>
              <a:gd name="adj2" fmla="val 17071"/>
            </a:avLst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(3)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(C) Milestones address containment &amp; owner’s verification; completed per milestone expectations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(P) Verification per requirements </a:t>
            </a: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Meet UL Value:</a:t>
            </a: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COMPETITIVENESS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Meet CBS: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Customer </a:t>
            </a:r>
            <a:r>
              <a:rPr lang="en-US" sz="1100" dirty="0">
                <a:cs typeface="Arial" pitchFamily="34" charset="0"/>
              </a:rPr>
              <a:t>Focus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Achieve </a:t>
            </a:r>
            <a:r>
              <a:rPr lang="en-US" sz="1100" dirty="0">
                <a:cs typeface="Arial" pitchFamily="34" charset="0"/>
              </a:rPr>
              <a:t>Business Results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Flexibility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163915963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History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827D1-0DC7-4E80-908E-409F3F40B5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00" y="1237350"/>
            <a:ext cx="68770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38" y="1568950"/>
            <a:ext cx="6905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75" y="3654625"/>
            <a:ext cx="68961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7260431" y="4958354"/>
            <a:ext cx="1570037" cy="749300"/>
          </a:xfrm>
          <a:prstGeom prst="wedgeRectCallout">
            <a:avLst>
              <a:gd name="adj1" fmla="val -4310"/>
              <a:gd name="adj2" fmla="val 49274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(4-3)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Act on CAR in required timeframe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114838" y="1004899"/>
            <a:ext cx="1571962" cy="833425"/>
          </a:xfrm>
          <a:prstGeom prst="wedgeRectCallout">
            <a:avLst>
              <a:gd name="adj1" fmla="val -97117"/>
              <a:gd name="adj2" fmla="val 52519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(4-1)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Extension are within requirement (&lt; 30 days)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034275" y="2896100"/>
            <a:ext cx="1570037" cy="749300"/>
          </a:xfrm>
          <a:prstGeom prst="wedgeRectCallout">
            <a:avLst>
              <a:gd name="adj1" fmla="val -48274"/>
              <a:gd name="adj2" fmla="val 87184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(4-2)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Extension are within requirement (&lt; 30 days)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 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65890" y="982187"/>
            <a:ext cx="1570037" cy="3249976"/>
          </a:xfrm>
          <a:prstGeom prst="wedgeRectCallout">
            <a:avLst>
              <a:gd name="adj1" fmla="val -5119"/>
              <a:gd name="adj2" fmla="val 17071"/>
            </a:avLst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(4)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(C) Extensions are within requirement (&lt;30 days, 3 or less</a:t>
            </a:r>
            <a:r>
              <a:rPr lang="en-US" sz="1100" dirty="0" smtClean="0">
                <a:cs typeface="Arial" pitchFamily="34" charset="0"/>
              </a:rPr>
              <a:t>)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(T) Acts on CARs within required timeframe</a:t>
            </a: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Meet UL Value:</a:t>
            </a: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INTEGRITY</a:t>
            </a: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Meet CBS: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Initiative </a:t>
            </a:r>
            <a:r>
              <a:rPr lang="en-US" sz="1100" dirty="0">
                <a:cs typeface="Arial" pitchFamily="34" charset="0"/>
              </a:rPr>
              <a:t>&amp; Decision Making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Analyzing </a:t>
            </a:r>
            <a:r>
              <a:rPr lang="en-US" sz="1100" dirty="0">
                <a:cs typeface="Arial" pitchFamily="34" charset="0"/>
              </a:rPr>
              <a:t>&amp; Problem Solving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163915963 – CBS Check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A390-74A9-476C-A65E-A20B9A62B3AB}" type="slidenum">
              <a:rPr lang="en-US" altLang="en-US" sz="10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z="10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01910"/>
              </p:ext>
            </p:extLst>
          </p:nvPr>
        </p:nvGraphicFramePr>
        <p:xfrm>
          <a:off x="692150" y="1149350"/>
          <a:ext cx="7759700" cy="4559302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2801</TotalTime>
  <Words>495</Words>
  <Application>Microsoft Office PowerPoint</Application>
  <PresentationFormat>On-screen Show (4:3)</PresentationFormat>
  <Paragraphs>108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Study for CAR# 163915963</vt:lpstr>
      <vt:lpstr>CAR 163915963</vt:lpstr>
      <vt:lpstr>CAR 163915963 Analysis</vt:lpstr>
      <vt:lpstr>CAR 163915963  Owner’s Verification Admin’s Verification</vt:lpstr>
      <vt:lpstr>CAR 163915963 History Summary</vt:lpstr>
      <vt:lpstr>CAR 163915963 – CBS Check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306</cp:revision>
  <cp:lastPrinted>2016-08-15T01:54:43Z</cp:lastPrinted>
  <dcterms:created xsi:type="dcterms:W3CDTF">2010-12-21T03:48:07Z</dcterms:created>
  <dcterms:modified xsi:type="dcterms:W3CDTF">2016-09-30T19:13:06Z</dcterms:modified>
</cp:coreProperties>
</file>