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79" r:id="rId3"/>
    <p:sldId id="275" r:id="rId4"/>
    <p:sldId id="288" r:id="rId5"/>
    <p:sldId id="289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1" autoAdjust="0"/>
    <p:restoredTop sz="94675" autoAdjust="0"/>
  </p:normalViewPr>
  <p:slideViewPr>
    <p:cSldViewPr snapToGrid="0" snapToObjects="1">
      <p:cViewPr>
        <p:scale>
          <a:sx n="85" d="100"/>
          <a:sy n="85" d="100"/>
        </p:scale>
        <p:origin x="-730" y="-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390F5-8F29-4E48-B267-8D57D566ADB5}" type="slidenum">
              <a:rPr lang="en-US">
                <a:ea typeface="Geneva" charset="0"/>
                <a:cs typeface="Geneva" charset="0"/>
              </a:rPr>
              <a:pPr/>
              <a:t>3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3D29D0-8797-7647-B384-1FF612B0543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3D29D0-8797-7647-B384-1FF612B0543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3D29D0-8797-7647-B384-1FF612B0543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3D29D0-8797-7647-B384-1FF612B0543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3D29D0-8797-7647-B384-1FF612B0543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3D29D0-8797-7647-B384-1FF612B0543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3D29D0-8797-7647-B384-1FF612B0543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3D29D0-8797-7647-B384-1FF612B0543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/>
              <a:t>153914329</a:t>
            </a:r>
          </a:p>
        </p:txBody>
      </p:sp>
      <p:sp>
        <p:nvSpPr>
          <p:cNvPr id="2151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F2892C-045B-1445-8906-9DBCE125DF77}" type="slidenum">
              <a:rPr lang="en-US">
                <a:ea typeface="Geneva" charset="0"/>
                <a:cs typeface="Geneva" charset="0"/>
              </a:rPr>
              <a:pPr/>
              <a:t>1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672361" y="2007704"/>
            <a:ext cx="293914" cy="7851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04" y="912250"/>
            <a:ext cx="5893257" cy="577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966275" y="2157333"/>
            <a:ext cx="1073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Arial" pitchFamily="34" charset="0"/>
                <a:cs typeface="Arial" pitchFamily="34" charset="0"/>
              </a:rPr>
              <a:t>The Standard number should reference to ISO 17025 with correct revision date and applicable clause.</a:t>
            </a:r>
            <a:endParaRPr lang="en-US" sz="1050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1321904" y="3429001"/>
            <a:ext cx="1108216" cy="22362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3540815"/>
            <a:ext cx="10734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Arial" pitchFamily="34" charset="0"/>
                <a:cs typeface="Arial" pitchFamily="34" charset="0"/>
              </a:rPr>
              <a:t>Open Discussion:</a:t>
            </a:r>
            <a:r>
              <a:rPr lang="it-IT" sz="1050" dirty="0">
                <a:latin typeface="Arial" pitchFamily="34" charset="0"/>
                <a:cs typeface="Arial" pitchFamily="34" charset="0"/>
              </a:rPr>
              <a:t> Sample size? </a:t>
            </a:r>
            <a:endParaRPr lang="en-US" sz="1050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7826" y="2007704"/>
            <a:ext cx="5486400" cy="5864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817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 CAR 153914329 - Finding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0317"/>
            <a:ext cx="701040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7137069" y="1171817"/>
            <a:ext cx="1900053" cy="1630759"/>
          </a:xfrm>
          <a:prstGeom prst="wedgeEllipseCallout">
            <a:avLst>
              <a:gd name="adj1" fmla="val -89783"/>
              <a:gd name="adj2" fmla="val 1487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Milestone completed as expected.</a:t>
            </a:r>
          </a:p>
          <a:p>
            <a:pPr algn="ctr"/>
            <a:endParaRPr lang="en-US" sz="13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Appropriate expectations and objective evidence.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531429" y="4682672"/>
            <a:ext cx="2280061" cy="1266866"/>
          </a:xfrm>
          <a:prstGeom prst="wedgeRectCallout">
            <a:avLst>
              <a:gd name="adj1" fmla="val -43736"/>
              <a:gd name="adj2" fmla="val -10025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Calibration certificates attached here are labeled differently from those in LEM.  Could add in “General Notes” that they were verified.</a:t>
            </a:r>
          </a:p>
        </p:txBody>
      </p:sp>
    </p:spTree>
    <p:extLst>
      <p:ext uri="{BB962C8B-B14F-4D97-AF65-F5344CB8AC3E}">
        <p14:creationId xmlns:p14="http://schemas.microsoft.com/office/powerpoint/2010/main" val="30432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817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 CAR 153914329 - Finding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81163"/>
            <a:ext cx="70580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Callout 9"/>
          <p:cNvSpPr/>
          <p:nvPr/>
        </p:nvSpPr>
        <p:spPr>
          <a:xfrm>
            <a:off x="5332018" y="142504"/>
            <a:ext cx="2185063" cy="1674421"/>
          </a:xfrm>
          <a:prstGeom prst="wedgeEllipseCallout">
            <a:avLst>
              <a:gd name="adj1" fmla="val -71848"/>
              <a:gd name="adj2" fmla="val 55301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Milestone completed as expected.</a:t>
            </a:r>
          </a:p>
          <a:p>
            <a:pPr algn="ctr"/>
            <a:endParaRPr lang="en-US" sz="13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Appropriate expectations and objective evidence.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7255822" y="3701605"/>
            <a:ext cx="1757549" cy="1226655"/>
          </a:xfrm>
          <a:prstGeom prst="wedgeRectCallout">
            <a:avLst>
              <a:gd name="adj1" fmla="val -34188"/>
              <a:gd name="adj2" fmla="val -17416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Suggestion: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ample to assure reproducibility across responsible staff.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3146955" y="5468422"/>
            <a:ext cx="2185063" cy="492991"/>
          </a:xfrm>
          <a:prstGeom prst="wedgeEllipseCallout">
            <a:avLst>
              <a:gd name="adj1" fmla="val 62391"/>
              <a:gd name="adj2" fmla="val -129034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Excellent note!</a:t>
            </a:r>
          </a:p>
        </p:txBody>
      </p:sp>
    </p:spTree>
    <p:extLst>
      <p:ext uri="{BB962C8B-B14F-4D97-AF65-F5344CB8AC3E}">
        <p14:creationId xmlns:p14="http://schemas.microsoft.com/office/powerpoint/2010/main" val="29424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817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 CAR 153914329 - Finding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85" y="1171817"/>
            <a:ext cx="6003410" cy="497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5332017" y="2956956"/>
            <a:ext cx="3265718" cy="1983179"/>
          </a:xfrm>
          <a:prstGeom prst="wedgeEllipseCallout">
            <a:avLst>
              <a:gd name="adj1" fmla="val -91886"/>
              <a:gd name="adj2" fmla="val 359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2 phase verification to span more time.</a:t>
            </a:r>
          </a:p>
          <a:p>
            <a:pPr algn="ctr"/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Evaluated different equipment than that issued in CAR.</a:t>
            </a:r>
          </a:p>
          <a:p>
            <a:pPr algn="ctr"/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Recorded specific evidence.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4558142" y="5379522"/>
            <a:ext cx="2210793" cy="1167575"/>
          </a:xfrm>
          <a:prstGeom prst="wedgeEllipseCallout">
            <a:avLst>
              <a:gd name="adj1" fmla="val -88126"/>
              <a:gd name="adj2" fmla="val 155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Closed same day as milestone submission date.</a:t>
            </a:r>
          </a:p>
        </p:txBody>
      </p:sp>
    </p:spTree>
    <p:extLst>
      <p:ext uri="{BB962C8B-B14F-4D97-AF65-F5344CB8AC3E}">
        <p14:creationId xmlns:p14="http://schemas.microsoft.com/office/powerpoint/2010/main" val="29080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817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 CAR 153914329 - Finding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58" y="714375"/>
            <a:ext cx="65532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Callout 8"/>
          <p:cNvSpPr/>
          <p:nvPr/>
        </p:nvSpPr>
        <p:spPr>
          <a:xfrm>
            <a:off x="5973289" y="4160446"/>
            <a:ext cx="2980706" cy="1983179"/>
          </a:xfrm>
          <a:prstGeom prst="wedgeEllipseCallout">
            <a:avLst>
              <a:gd name="adj1" fmla="val -67291"/>
              <a:gd name="adj2" fmla="val -6227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Smooth progress.</a:t>
            </a:r>
          </a:p>
          <a:p>
            <a:pPr algn="ctr"/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Submissions always earlier than due date.</a:t>
            </a:r>
          </a:p>
          <a:p>
            <a:pPr algn="ctr"/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Evaluation/closes consistently within 1 day!</a:t>
            </a:r>
          </a:p>
          <a:p>
            <a:pPr algn="ctr"/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No extensions!</a:t>
            </a:r>
          </a:p>
        </p:txBody>
      </p:sp>
    </p:spTree>
    <p:extLst>
      <p:ext uri="{BB962C8B-B14F-4D97-AF65-F5344CB8AC3E}">
        <p14:creationId xmlns:p14="http://schemas.microsoft.com/office/powerpoint/2010/main" val="136003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153914329 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53256"/>
              </p:ext>
            </p:extLst>
          </p:nvPr>
        </p:nvGraphicFramePr>
        <p:xfrm>
          <a:off x="338445" y="785049"/>
          <a:ext cx="8473045" cy="5394916"/>
        </p:xfrm>
        <a:graphic>
          <a:graphicData uri="http://schemas.openxmlformats.org/drawingml/2006/table">
            <a:tbl>
              <a:tblPr/>
              <a:tblGrid>
                <a:gridCol w="4627774"/>
                <a:gridCol w="935817"/>
                <a:gridCol w="950026"/>
                <a:gridCol w="1085225"/>
                <a:gridCol w="874203"/>
              </a:tblGrid>
              <a:tr h="273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59">
                <a:tc gridSpan="5">
                  <a:txBody>
                    <a:bodyPr/>
                    <a:lstStyle/>
                    <a:p>
                      <a:pPr marL="91440" lvl="1"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INTEGRITY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6002">
                <a:tc>
                  <a:txBody>
                    <a:bodyPr/>
                    <a:lstStyle/>
                    <a:p>
                      <a:pPr marL="91440"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55290">
                <a:tc>
                  <a:txBody>
                    <a:bodyPr/>
                    <a:lstStyle/>
                    <a:p>
                      <a:pPr marL="91440" lvl="1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3954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618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1714">
                <a:tc gridSpan="5">
                  <a:txBody>
                    <a:bodyPr/>
                    <a:lstStyle/>
                    <a:p>
                      <a:pPr marL="91440" lvl="1" algn="ctr" defTabSz="4572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COMPETITIVENESS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5556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stakeholders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73175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</a:t>
                      </a:r>
                      <a:endParaRPr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94799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95556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8016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0755">
                <a:tc gridSpan="5">
                  <a:txBody>
                    <a:bodyPr/>
                    <a:lstStyle/>
                    <a:p>
                      <a:pPr marL="91440" lvl="1" algn="ctr" defTabSz="457200" rtl="0" eaLnBrk="1" fontAlgn="ctr" latinLnBrk="0" hangingPunct="1"/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COLLABORATION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38321">
                <a:tc>
                  <a:txBody>
                    <a:bodyPr/>
                    <a:lstStyle/>
                    <a:p>
                      <a:pPr marL="0" lvl="0" indent="-365760" algn="l" defTabSz="4572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95556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23939">
                <a:tc>
                  <a:txBody>
                    <a:bodyPr/>
                    <a:lstStyle/>
                    <a:p>
                      <a:pPr marL="91440" lvl="1" algn="l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2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/>
              <a:t>153914329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151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F2892C-045B-1445-8906-9DBCE125DF77}" type="slidenum">
              <a:rPr lang="en-US">
                <a:ea typeface="Geneva" charset="0"/>
                <a:cs typeface="Geneva" charset="0"/>
              </a:rPr>
              <a:pPr/>
              <a:t>2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875" y="736078"/>
            <a:ext cx="6294575" cy="590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444409" y="1620078"/>
            <a:ext cx="765313" cy="715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0209" y="2186609"/>
            <a:ext cx="894521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Arial" pitchFamily="34" charset="0"/>
                <a:cs typeface="Arial" pitchFamily="34" charset="0"/>
              </a:rPr>
              <a:t>Open discussion: names would be included?</a:t>
            </a:r>
          </a:p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8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Title 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Geneva" charset="0"/>
              </a:rPr>
              <a:t>CAR </a:t>
            </a:r>
            <a:r>
              <a:rPr lang="en-US" dirty="0"/>
              <a:t>153914329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25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57739-3894-D642-8E2E-589775A89EAA}" type="slidenum">
              <a:rPr lang="en-US">
                <a:ea typeface="Geneva" charset="0"/>
                <a:cs typeface="Geneva" charset="0"/>
              </a:rPr>
              <a:pPr/>
              <a:t>3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74" y="1432685"/>
            <a:ext cx="7399155" cy="348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6390338" y="2823163"/>
            <a:ext cx="1392001" cy="1649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82339" y="3647886"/>
            <a:ext cx="1182757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Arial" pitchFamily="34" charset="0"/>
                <a:cs typeface="Arial" pitchFamily="34" charset="0"/>
              </a:rPr>
              <a:t>Open discussion: </a:t>
            </a:r>
            <a:r>
              <a:rPr lang="it-IT" sz="105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it-IT" sz="1050" dirty="0" smtClean="0">
                <a:latin typeface="Arial" pitchFamily="34" charset="0"/>
                <a:cs typeface="Arial" pitchFamily="34" charset="0"/>
              </a:rPr>
              <a:t>.Corrective action No. 2 was embedded into the first milestone.</a:t>
            </a:r>
          </a:p>
          <a:p>
            <a:r>
              <a:rPr lang="it-IT" sz="1050" b="1" dirty="0" smtClean="0">
                <a:latin typeface="Arial" pitchFamily="34" charset="0"/>
                <a:cs typeface="Arial" pitchFamily="34" charset="0"/>
              </a:rPr>
              <a:t>b.</a:t>
            </a:r>
            <a:r>
              <a:rPr lang="it-IT" sz="1050" dirty="0" smtClean="0">
                <a:latin typeface="Arial" pitchFamily="34" charset="0"/>
                <a:cs typeface="Arial" pitchFamily="34" charset="0"/>
              </a:rPr>
              <a:t>Corrective action only address the training but not take into account the  lack of resources.</a:t>
            </a:r>
            <a:endParaRPr lang="en-US" sz="1050" dirty="0" err="1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 smtClean="0"/>
              <a:t>153914329 </a:t>
            </a:r>
            <a:r>
              <a:rPr lang="en-US" dirty="0" smtClean="0">
                <a:latin typeface="Arial" charset="0"/>
                <a:ea typeface="Geneva" charset="0"/>
              </a:rPr>
              <a:t>- CBS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7687" y="1120676"/>
            <a:ext cx="8309113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INTEGRITY: Initiative &amp; Decision Making / Analyzing &amp; Problem Solving</a:t>
            </a: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Facilitates progression of the CAR through closure: extensions, escalations, reassignments, etc.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b="1" dirty="0">
              <a:solidFill>
                <a:srgbClr val="459D2D"/>
              </a:solidFill>
              <a:ea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Accurately completes the administrative fields within the CAR such as root cause category, process impacted, geography, etc. </a:t>
            </a:r>
            <a:r>
              <a:rPr lang="en-US" b="1" dirty="0" smtClean="0">
                <a:solidFill>
                  <a:srgbClr val="FF0000"/>
                </a:solidFill>
              </a:rPr>
              <a:t>(-) Standard number was not appropriate </a:t>
            </a:r>
            <a:endParaRPr lang="en-US" dirty="0"/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Acts </a:t>
            </a: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on CARs within the required timeframe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 </a:t>
            </a:r>
            <a:endParaRPr lang="en-US" b="1" dirty="0" smtClean="0">
              <a:solidFill>
                <a:srgbClr val="459D2D"/>
              </a:solidFill>
              <a:ea typeface="Geneva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Most </a:t>
            </a: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appropriate ‘category’, ‘type’, ‘geography’ are selected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2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0371"/>
          </a:xfrm>
        </p:spPr>
        <p:txBody>
          <a:bodyPr/>
          <a:lstStyle/>
          <a:p>
            <a:r>
              <a:rPr lang="en-US" dirty="0">
                <a:latin typeface="Arial" charset="0"/>
                <a:ea typeface="Geneva" charset="0"/>
              </a:rPr>
              <a:t>CAR </a:t>
            </a:r>
            <a:r>
              <a:rPr lang="en-US" dirty="0"/>
              <a:t>153914329 </a:t>
            </a:r>
            <a:r>
              <a:rPr lang="en-US" dirty="0">
                <a:latin typeface="Arial" charset="0"/>
                <a:ea typeface="Geneva" charset="0"/>
              </a:rPr>
              <a:t>- CBS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6164" y="954158"/>
            <a:ext cx="75835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COMPETIVENESS: Customer Focus / Achieve Business Results / Flexibility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Assists customers as they address all aspects of the CAR – analysis, root cause statement, milestone, containment, verification, etc. </a:t>
            </a:r>
            <a:r>
              <a:rPr lang="en-US" sz="1600" b="1" dirty="0">
                <a:solidFill>
                  <a:srgbClr val="FF0000"/>
                </a:solidFill>
              </a:rPr>
              <a:t>(-)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Verifies </a:t>
            </a:r>
            <a:r>
              <a:rPr lang="en-US" sz="1600" dirty="0"/>
              <a:t>CARs timely </a:t>
            </a:r>
            <a:r>
              <a:rPr lang="en-US" sz="16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Analysis shows clear path to root cause and scope; stakeholders identified </a:t>
            </a:r>
            <a:r>
              <a:rPr lang="en-US" sz="1600" b="1" dirty="0" smtClean="0">
                <a:solidFill>
                  <a:srgbClr val="FF0000"/>
                </a:solidFill>
              </a:rPr>
              <a:t>(?)Actual names not included</a:t>
            </a:r>
            <a:endParaRPr lang="en-US" sz="1600" b="1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Root cause statement is succinct, reasonable, complete </a:t>
            </a:r>
            <a:r>
              <a:rPr lang="en-US" sz="16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Corrective </a:t>
            </a:r>
            <a:r>
              <a:rPr lang="en-US" sz="1600" dirty="0"/>
              <a:t>actions fix the objective evidence and other problems found; address entire root cause and scope.  </a:t>
            </a:r>
            <a:r>
              <a:rPr lang="en-US" sz="1600" b="1" dirty="0">
                <a:solidFill>
                  <a:srgbClr val="FF0000"/>
                </a:solidFill>
              </a:rPr>
              <a:t>(-)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Milestones </a:t>
            </a:r>
            <a:r>
              <a:rPr lang="en-US" sz="1600" dirty="0"/>
              <a:t>address containment &amp; owner’s verification; completed per milestone </a:t>
            </a:r>
            <a:r>
              <a:rPr lang="en-US" sz="1600" dirty="0" smtClean="0"/>
              <a:t>expectations </a:t>
            </a:r>
            <a:r>
              <a:rPr lang="en-US" sz="16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Verification </a:t>
            </a:r>
            <a:r>
              <a:rPr lang="en-US" sz="1600" dirty="0"/>
              <a:t>per requirements </a:t>
            </a:r>
            <a:r>
              <a:rPr lang="en-US" sz="16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6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US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: Leading &amp; Engaging / Teamwork / Communication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Provides pertinent feedback at appropriate times; shares information and keeps others informed </a:t>
            </a:r>
            <a:r>
              <a:rPr lang="en-US" sz="16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642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817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 CAR 153914329 - Finding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25" y="498765"/>
            <a:ext cx="6401260" cy="621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Callout 9"/>
          <p:cNvSpPr/>
          <p:nvPr/>
        </p:nvSpPr>
        <p:spPr>
          <a:xfrm>
            <a:off x="110360" y="3445059"/>
            <a:ext cx="2799095" cy="2380357"/>
          </a:xfrm>
          <a:prstGeom prst="wedgeEllipseCallout">
            <a:avLst>
              <a:gd name="adj1" fmla="val 46558"/>
              <a:gd name="adj2" fmla="val -4655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Clear requirement, nonconformance and objective evidence. </a:t>
            </a:r>
          </a:p>
          <a:p>
            <a:pPr algn="ctr"/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Included total equipment sampled to show recurring and potential systemic issue.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110360" y="1031160"/>
            <a:ext cx="1528434" cy="1817727"/>
          </a:xfrm>
          <a:prstGeom prst="wedgeEllipseCallout">
            <a:avLst>
              <a:gd name="adj1" fmla="val 62450"/>
              <a:gd name="adj2" fmla="val -19539"/>
            </a:avLst>
          </a:prstGeom>
          <a:ln>
            <a:beve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Audit and Finding #s correlate with audit calendar and report</a:t>
            </a:r>
          </a:p>
        </p:txBody>
      </p:sp>
    </p:spTree>
    <p:extLst>
      <p:ext uri="{BB962C8B-B14F-4D97-AF65-F5344CB8AC3E}">
        <p14:creationId xmlns:p14="http://schemas.microsoft.com/office/powerpoint/2010/main" val="21458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817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 CAR 153914329 - Finding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362075"/>
            <a:ext cx="65151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5142015" y="214364"/>
            <a:ext cx="2410691" cy="1179497"/>
          </a:xfrm>
          <a:prstGeom prst="wedgeEllipseCallout">
            <a:avLst>
              <a:gd name="adj1" fmla="val -59532"/>
              <a:gd name="adj2" fmla="val 63701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Good visual reminder of actions, responses needed and help links for owner.</a:t>
            </a:r>
          </a:p>
        </p:txBody>
      </p:sp>
    </p:spTree>
    <p:extLst>
      <p:ext uri="{BB962C8B-B14F-4D97-AF65-F5344CB8AC3E}">
        <p14:creationId xmlns:p14="http://schemas.microsoft.com/office/powerpoint/2010/main" val="21650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817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 CAR 153914329 - Finding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5" y="569925"/>
            <a:ext cx="6209868" cy="61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106875" y="5323939"/>
            <a:ext cx="2754731" cy="1306285"/>
          </a:xfrm>
          <a:prstGeom prst="wedgeRectCallout">
            <a:avLst>
              <a:gd name="adj1" fmla="val 50673"/>
              <a:gd name="adj2" fmla="val -7752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Could ask to dig deeper but RC  reaches a point of process breakdown.  This is enough analysis such that if process is effectively changed, issue can be prevented.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77012" y="1531919"/>
            <a:ext cx="2618686" cy="1733796"/>
          </a:xfrm>
          <a:prstGeom prst="wedgeEllipseCallout">
            <a:avLst>
              <a:gd name="adj1" fmla="val 54591"/>
              <a:gd name="adj2" fmla="val 69454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Checked more equipment to determine scope (how widespread) and length of delay.  </a:t>
            </a:r>
          </a:p>
          <a:p>
            <a:pPr algn="ctr"/>
            <a:endParaRPr lang="en-US" sz="13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Identified no impact to test data.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7872412" y="2660073"/>
            <a:ext cx="1176585" cy="1715970"/>
          </a:xfrm>
          <a:prstGeom prst="wedgeRoundRectCallout">
            <a:avLst>
              <a:gd name="adj1" fmla="val -56089"/>
              <a:gd name="adj2" fmla="val 63897"/>
              <a:gd name="adj3" fmla="val 16667"/>
            </a:avLst>
          </a:prstGeom>
          <a:solidFill>
            <a:srgbClr val="CC3300"/>
          </a:solidFill>
          <a:ln w="25400" cap="flat" cmpd="sng" algn="ctr">
            <a:solidFill>
              <a:srgbClr val="CC33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Corrective action</a:t>
            </a:r>
            <a:r>
              <a:rPr kumimoji="0" lang="es-AR" sz="1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statement in training milestone instead of analysis.</a:t>
            </a:r>
            <a:endParaRPr kumimoji="0" lang="es-AR" sz="14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6623810" y="154378"/>
            <a:ext cx="1836894" cy="560119"/>
          </a:xfrm>
          <a:prstGeom prst="wedgeEllipseCallout">
            <a:avLst>
              <a:gd name="adj1" fmla="val -90869"/>
              <a:gd name="adj2" fmla="val 4618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Stakeholders included.</a:t>
            </a:r>
            <a:endParaRPr lang="en-US" sz="1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9FC8-1AD9-A248-9538-C702B6A6DC5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8817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dirty="0" smtClean="0"/>
              <a:t> CAR 153914329 - Finding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171817"/>
            <a:ext cx="67341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Callout 9"/>
          <p:cNvSpPr/>
          <p:nvPr/>
        </p:nvSpPr>
        <p:spPr>
          <a:xfrm>
            <a:off x="6424550" y="3906246"/>
            <a:ext cx="1959429" cy="1255097"/>
          </a:xfrm>
          <a:prstGeom prst="wedgeEllipseCallout">
            <a:avLst>
              <a:gd name="adj1" fmla="val -35496"/>
              <a:gd name="adj2" fmla="val -92751"/>
            </a:avLst>
          </a:prstGeom>
          <a:ln>
            <a:beve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300" dirty="0" smtClean="0">
                <a:latin typeface="Arial" pitchFamily="34" charset="0"/>
                <a:cs typeface="Arial" pitchFamily="34" charset="0"/>
              </a:rPr>
              <a:t>Appropriate CAP and milestones created.</a:t>
            </a:r>
          </a:p>
        </p:txBody>
      </p:sp>
    </p:spTree>
    <p:extLst>
      <p:ext uri="{BB962C8B-B14F-4D97-AF65-F5344CB8AC3E}">
        <p14:creationId xmlns:p14="http://schemas.microsoft.com/office/powerpoint/2010/main" val="5048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CARs review 4th 2013</Template>
  <TotalTime>769</TotalTime>
  <Words>695</Words>
  <Application>Microsoft Office PowerPoint</Application>
  <PresentationFormat>On-screen Show (4:3)</PresentationFormat>
  <Paragraphs>125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CARs review 4th 2013</vt:lpstr>
      <vt:lpstr>CAR 153914329</vt:lpstr>
      <vt:lpstr>CAR 153914329</vt:lpstr>
      <vt:lpstr>CAR 153914329</vt:lpstr>
      <vt:lpstr>CAR 153914329 - CBS</vt:lpstr>
      <vt:lpstr>CAR 153914329 - CBS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 153914329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Cheryl Adams</cp:lastModifiedBy>
  <cp:revision>66</cp:revision>
  <dcterms:created xsi:type="dcterms:W3CDTF">2013-11-14T03:16:18Z</dcterms:created>
  <dcterms:modified xsi:type="dcterms:W3CDTF">2015-09-30T13:25:44Z</dcterms:modified>
</cp:coreProperties>
</file>