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7000" autoAdjust="0"/>
  </p:normalViewPr>
  <p:slideViewPr>
    <p:cSldViewPr>
      <p:cViewPr varScale="1">
        <p:scale>
          <a:sx n="95" d="100"/>
          <a:sy n="95" d="100"/>
        </p:scale>
        <p:origin x="-427" y="-77"/>
      </p:cViewPr>
      <p:guideLst>
        <p:guide orient="horz" pos="2160"/>
        <p:guide pos="2880"/>
      </p:guideLst>
    </p:cSldViewPr>
  </p:slideViewPr>
  <p:notesTextViewPr>
    <p:cViewPr>
      <p:scale>
        <a:sx n="1" d="1"/>
        <a:sy n="1" d="1"/>
      </p:scale>
      <p:origin x="0" y="0"/>
    </p:cViewPr>
  </p:notesTextViewPr>
  <p:sorterViewPr>
    <p:cViewPr>
      <p:scale>
        <a:sx n="100" d="100"/>
        <a:sy n="100" d="100"/>
      </p:scale>
      <p:origin x="0" y="12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F760AAC1-E286-415E-883C-FA03F3B2C571}" type="datetimeFigureOut">
              <a:rPr lang="en-US" smtClean="0"/>
              <a:t>12/10/2013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0610F071-0E37-4E22-AD79-36A170E96B4D}" type="slidenum">
              <a:rPr lang="en-US" smtClean="0"/>
              <a:t>‹#›</a:t>
            </a:fld>
            <a:endParaRPr lang="en-US"/>
          </a:p>
        </p:txBody>
      </p:sp>
    </p:spTree>
    <p:extLst>
      <p:ext uri="{BB962C8B-B14F-4D97-AF65-F5344CB8AC3E}">
        <p14:creationId xmlns:p14="http://schemas.microsoft.com/office/powerpoint/2010/main" val="377900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0F071-0E37-4E22-AD79-36A170E96B4D}" type="slidenum">
              <a:rPr lang="en-US" smtClean="0"/>
              <a:t>1</a:t>
            </a:fld>
            <a:endParaRPr lang="en-US"/>
          </a:p>
        </p:txBody>
      </p:sp>
    </p:spTree>
    <p:extLst>
      <p:ext uri="{BB962C8B-B14F-4D97-AF65-F5344CB8AC3E}">
        <p14:creationId xmlns:p14="http://schemas.microsoft.com/office/powerpoint/2010/main" val="1739986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Analysis</a:t>
            </a:r>
            <a:r>
              <a:rPr lang="en-US" sz="1200" i="1" kern="1200" dirty="0" smtClean="0">
                <a:solidFill>
                  <a:schemeClr val="tx1"/>
                </a:solidFill>
                <a:effectLst/>
                <a:latin typeface="Arial"/>
                <a:ea typeface="Geneva" charset="-128"/>
                <a:cs typeface="Geneva" charset="0"/>
              </a:rPr>
              <a:t> – clear path to root cause; stakeholders identified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There are TWO (2) discrepancies: a) Failure conducting Management Review in the required time period, and b) Missing input element in the Management Review process.  There should be two separate root cause analysis.</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The “5 WHYs” approach hasn’t been utilized well because it doesn’t seem that it is able to identify the possible causes.  For example, as mentioned in the “Analysis” field that “</a:t>
            </a:r>
            <a:r>
              <a:rPr lang="en-US" sz="1200" i="1" u="sng" kern="1200" dirty="0" smtClean="0">
                <a:solidFill>
                  <a:schemeClr val="tx1"/>
                </a:solidFill>
                <a:effectLst/>
                <a:latin typeface="Arial"/>
                <a:ea typeface="Geneva" charset="-128"/>
                <a:cs typeface="Geneva" charset="0"/>
              </a:rPr>
              <a:t>There was no general framework to set up an utilizable management review in that period. Thus the issue of the review has been postponed….</a:t>
            </a:r>
            <a:r>
              <a:rPr lang="en-US" sz="1200" kern="1200" dirty="0" smtClean="0">
                <a:solidFill>
                  <a:schemeClr val="tx1"/>
                </a:solidFill>
                <a:effectLst/>
                <a:latin typeface="Arial"/>
                <a:ea typeface="Geneva" charset="-128"/>
                <a:cs typeface="Geneva" charset="0"/>
              </a:rPr>
              <a:t>”  It is questionable whether it is specifically illustrated in the DEWI Quality Manual about the process and framework of Management Review, or the process is not even existing, or other reasons resulting now Management Review is not executed in the required timeframe after a personnel left the organization?  The “5 WHYs” analysis can go further deeper.</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addition, does a statement “</a:t>
            </a:r>
            <a:r>
              <a:rPr lang="en-US" sz="1200" i="1" u="sng" kern="1200" dirty="0" smtClean="0">
                <a:solidFill>
                  <a:schemeClr val="tx1"/>
                </a:solidFill>
                <a:effectLst/>
                <a:latin typeface="Arial"/>
                <a:ea typeface="Geneva" charset="-128"/>
                <a:cs typeface="Geneva" charset="0"/>
              </a:rPr>
              <a:t>… Thus the issue of the review has been postponed.</a:t>
            </a:r>
            <a:r>
              <a:rPr lang="en-US" sz="1200" kern="1200" dirty="0" smtClean="0">
                <a:solidFill>
                  <a:schemeClr val="tx1"/>
                </a:solidFill>
                <a:effectLst/>
                <a:latin typeface="Arial"/>
                <a:ea typeface="Geneva" charset="-128"/>
                <a:cs typeface="Geneva" charset="0"/>
              </a:rPr>
              <a:t>” mean that does the previous Management Review officially determine to be postponed?  If yes, is there any supporting evidence?</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And there is no analysis related to illustrate why “Recommendation for improvement” is not covered as input in the process of Management Review stated in the current DEWI Quality Manual.</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Root Cause </a:t>
            </a:r>
            <a:r>
              <a:rPr lang="en-US" sz="1200" kern="1200" dirty="0" smtClean="0">
                <a:solidFill>
                  <a:schemeClr val="tx1"/>
                </a:solidFill>
                <a:effectLst/>
                <a:latin typeface="Arial"/>
                <a:ea typeface="Geneva" charset="-128"/>
                <a:cs typeface="Geneva" charset="0"/>
              </a:rPr>
              <a:t>– </a:t>
            </a:r>
            <a:r>
              <a:rPr lang="en-US" sz="1200" i="1" kern="1200" dirty="0" smtClean="0">
                <a:solidFill>
                  <a:schemeClr val="tx1"/>
                </a:solidFill>
                <a:effectLst/>
                <a:latin typeface="Arial"/>
                <a:ea typeface="Geneva" charset="-128"/>
                <a:cs typeface="Geneva" charset="0"/>
              </a:rPr>
              <a:t>is succinct; reasonable and complete based upon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Not quite sure whether how would the process and initiator of the Management Review be outlined in the Quality Manual or the related SOPs.  For the instance, is there a deputy person being determined to keep running of the Management Review process for any reason the initiator is absence.</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Absence of the initiator in this case is not necessary resulting the failure of the quality process.  [Refer to back to the result of the root cause analysis]</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As mentioned above, there should be two separate root cause analysis.  Another root cause is not addressed and identified.</a:t>
            </a:r>
          </a:p>
          <a:p>
            <a:endParaRPr lang="en-US" sz="1200" b="1" kern="1200" dirty="0" smtClean="0">
              <a:solidFill>
                <a:schemeClr val="tx1"/>
              </a:solidFill>
              <a:effectLst/>
              <a:latin typeface="Arial"/>
              <a:ea typeface="Geneva" charset="-128"/>
              <a:cs typeface="Geneva" charset="0"/>
            </a:endParaRPr>
          </a:p>
          <a:p>
            <a:r>
              <a:rPr lang="en-US" sz="1200" b="1" kern="1200" dirty="0" smtClean="0">
                <a:solidFill>
                  <a:schemeClr val="tx1"/>
                </a:solidFill>
                <a:effectLst/>
                <a:latin typeface="Arial"/>
                <a:ea typeface="Geneva" charset="-128"/>
                <a:cs typeface="Geneva" charset="0"/>
              </a:rPr>
              <a:t>Scope</a:t>
            </a:r>
            <a:r>
              <a:rPr lang="en-US" sz="1200" i="1" kern="1200" dirty="0" smtClean="0">
                <a:solidFill>
                  <a:schemeClr val="tx1"/>
                </a:solidFill>
                <a:effectLst/>
                <a:latin typeface="Arial"/>
                <a:ea typeface="Geneva" charset="-128"/>
                <a:cs typeface="Geneva" charset="0"/>
              </a:rPr>
              <a:t> – tells how widespread the problem 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 widespread of the discrepancy has not been addressed in this field.  e.g. How would it be affected by division, operation team, function, area/region, and the time period?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Remarks:  Prior to the CAR review, if I were the CAR Administrator, it is necessary to clarify what are the differences to the organizations of DEWI and DEWI Wilhelmshaven, are they different entities?  And is there any operation connection to DEWI-OCC?</a:t>
            </a:r>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Category </a:t>
            </a:r>
          </a:p>
          <a:p>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Arial"/>
                <a:ea typeface="Geneva" charset="-128"/>
                <a:cs typeface="Geneva" charset="0"/>
              </a:rPr>
              <a:t>Sector/Industry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Arial"/>
                <a:ea typeface="Geneva" charset="-128"/>
                <a:cs typeface="Geneva" charset="0"/>
              </a:rPr>
              <a:t>Type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r>
              <a:rPr lang="en-US" sz="1200" b="1" kern="1200" dirty="0" smtClean="0">
                <a:solidFill>
                  <a:schemeClr val="tx1"/>
                </a:solidFill>
                <a:effectLst/>
                <a:latin typeface="Arial"/>
                <a:ea typeface="Geneva" charset="-128"/>
                <a:cs typeface="Geneva" charset="0"/>
              </a:rPr>
              <a:t>Geography</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apparent from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Not clearly illustrated in the field of “Analysis” to support it to be “Regional”.</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fix the objective evidence</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If it only addresses the Containment to the “Root Cause” recorded above, I think it is sufficient…</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the reason of why failure conducting of previous Management Review is not addressed in the fields of “Root Cause” and “Correction Action Plan”.</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the entire root cause</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As noted above, it is sufficient to cover the containment action though, the corrective action managing the root cause has not been addressed.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Again, there is no any corrective action related to address why “Recommendation for improvement” is not covered as input in the process of Management Review stated in the current DEWI Quality Manual.</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the items identified in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As noted above.</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cover the scope and geography</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Comment as stated in “Geography” above.</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Good and no abnormality is found.</a:t>
            </a:r>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containment unless CAP indicates reason why not required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Milestone solely for containment is good but not for corrective action. [Suggest to inviting a person could read German for verification whether “Recommendation for improvement” is now covered as input in the process of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See below comments for corrective actions.</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containment unless CAP indicates reason why not required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Milestone solely for containment is good but not for corrective action. [Suggest to inviting a person could read German for verification whether “Recommendation for improvement” is now covered as input in the process of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See below comments for corrective actions.</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containment unless CAP indicates reason why not required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Milestone solely for containment is good but not for corrective action. [Suggest to inviting a person could read German for verification whether “Recommendation for improvement” is now covered as input in the process of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See below comments for corrective actions.</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Verification</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completed within 6 months of CAR closure or explanation provided; enough time is allowed for new records to be examined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Please be noted that this CAR hasn’t been closed yet.  It is still under a state of “Closed Awaiting Verification”, hence, the field of “Verification Evidence” is still kept empty.</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when both root cause identification and the related corrective action stated in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are questionable, the comment “</a:t>
            </a:r>
            <a:r>
              <a:rPr lang="en-US" sz="1200" i="1" u="sng" kern="1200" dirty="0" smtClean="0">
                <a:solidFill>
                  <a:schemeClr val="tx1"/>
                </a:solidFill>
                <a:effectLst/>
                <a:latin typeface="Arial"/>
                <a:ea typeface="Geneva" charset="-128"/>
                <a:cs typeface="Geneva" charset="0"/>
              </a:rPr>
              <a:t>The corrective action was effective</a:t>
            </a:r>
            <a:r>
              <a:rPr lang="en-US" sz="1200" kern="1200" dirty="0" smtClean="0">
                <a:solidFill>
                  <a:schemeClr val="tx1"/>
                </a:solidFill>
                <a:effectLst/>
                <a:latin typeface="Arial"/>
                <a:ea typeface="Geneva" charset="-128"/>
                <a:cs typeface="Geneva" charset="0"/>
              </a:rPr>
              <a:t>” stated in the field of “CAR Effectiveness Indicator” shows too generic and lack of logical consideration…</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If I were the CAR Administrator, will suggest the CAR Owner to reconsider the revisit of the current Management Review process and hence fill up the loophole resulting this nonconformance by adding one or two more milestones to illustrate and support the proper completion of corresponding efforts / activities.  The timeline of last milestone for CAR Owner self-verification could be set right after completion of Management Review for Year 2013.</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 the “General Notes”, shouldn’t it be an analysis field provided by CAR Owner instead of CAR Admin?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Extensions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within  requirements (&lt;30 days, 3 or less)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 number of extensions is still meeting the requirement. </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Other than this, suggest sending e-mail in advance to remind CAR Owner separately to avoid CAR overdue and/or escalation.  Put the communication with CAR Owner into the CAR DB as evidence.</a:t>
            </a:r>
            <a:endParaRPr lang="en-US" sz="1200" kern="1200" dirty="0">
              <a:solidFill>
                <a:schemeClr val="tx1"/>
              </a:solidFill>
              <a:effectLst/>
              <a:latin typeface="Arial"/>
              <a:ea typeface="Geneva" charset="-128"/>
              <a:cs typeface="Geneva" charset="0"/>
            </a:endParaRPr>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0F071-0E37-4E22-AD79-36A170E96B4D}" type="slidenum">
              <a:rPr lang="en-US" smtClean="0"/>
              <a:t>2</a:t>
            </a:fld>
            <a:endParaRPr lang="en-US"/>
          </a:p>
        </p:txBody>
      </p:sp>
    </p:spTree>
    <p:extLst>
      <p:ext uri="{BB962C8B-B14F-4D97-AF65-F5344CB8AC3E}">
        <p14:creationId xmlns:p14="http://schemas.microsoft.com/office/powerpoint/2010/main" val="2383489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Extensions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within  requirements (&lt;30 days, 3 or less)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 number of extensions is still meeting the requirement. </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Other than this, suggest sending e-mail in advance to remind CAR Owner separately to avoid CAR overdue and/or escalation.  Put the communication with CAR Owner into the CAR DB as evidence.</a:t>
            </a:r>
            <a:endParaRPr lang="en-US" sz="1200" kern="1200" dirty="0">
              <a:solidFill>
                <a:schemeClr val="tx1"/>
              </a:solidFill>
              <a:effectLst/>
              <a:latin typeface="Arial"/>
              <a:ea typeface="Geneva" charset="-128"/>
              <a:cs typeface="Geneva" charset="0"/>
            </a:endParaRPr>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have final milestone for owner’s verification of effectiveness; enough time is allowed for new records to be examined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Although CAR owner self-verification is added at the last milestone, it doesn’t cover the corrective action for the failure conducting previous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fact, would the next round of Management Review be able to conducted on-time, it has not been addressed.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It is suggested that the verification should focus on whether the updated process and/or next round of Management Review is in place to avoid recurrence of such nonconformity.</a:t>
            </a:r>
          </a:p>
          <a:p>
            <a:endParaRPr lang="en-US" dirty="0" smtClean="0"/>
          </a:p>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completed per milestone expectations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It is acceptable as Containment Action for the supporting evidence covered in the 1</a:t>
            </a:r>
            <a:r>
              <a:rPr lang="en-US" sz="1200" kern="1200" baseline="30000" dirty="0" smtClean="0">
                <a:solidFill>
                  <a:schemeClr val="tx1"/>
                </a:solidFill>
                <a:effectLst/>
                <a:latin typeface="Arial"/>
                <a:ea typeface="Geneva" charset="-128"/>
                <a:cs typeface="Geneva" charset="0"/>
              </a:rPr>
              <a:t>st</a:t>
            </a:r>
            <a:r>
              <a:rPr lang="en-US" sz="1200" kern="1200" dirty="0" smtClean="0">
                <a:solidFill>
                  <a:schemeClr val="tx1"/>
                </a:solidFill>
                <a:effectLst/>
                <a:latin typeface="Arial"/>
                <a:ea typeface="Geneva" charset="-128"/>
                <a:cs typeface="Geneva" charset="0"/>
              </a:rPr>
              <a:t> milestone, i.e. Management Review Report for Year 2011 and Year 2012 [Suggest to inviting a person could read German for verification…].</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the evidence “</a:t>
            </a:r>
            <a:r>
              <a:rPr lang="en-US" sz="1200" i="1" u="sng" kern="1200" dirty="0" smtClean="0">
                <a:solidFill>
                  <a:schemeClr val="tx1"/>
                </a:solidFill>
                <a:effectLst/>
                <a:latin typeface="Arial"/>
                <a:ea typeface="Geneva" charset="-128"/>
                <a:cs typeface="Geneva" charset="0"/>
              </a:rPr>
              <a:t>Attachment of the management review 2013 in milestone one.  The effectiveness of the management review was reviewed by the EULA Region Quality Manager and found to be acceptable.</a:t>
            </a:r>
            <a:r>
              <a:rPr lang="en-US" sz="1200" kern="1200" dirty="0" smtClean="0">
                <a:solidFill>
                  <a:schemeClr val="tx1"/>
                </a:solidFill>
                <a:effectLst/>
                <a:latin typeface="Arial"/>
                <a:ea typeface="Geneva" charset="-128"/>
                <a:cs typeface="Geneva" charset="0"/>
              </a:rPr>
              <a:t>” stated in the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is irrelevant while the Management Review for Year 2013 has not been conducted yet.  Not sure how CAR Administrator accepts it.</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addition, for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it is suggested that a statement should be provided by CAR Owner to indicate that “Recommendation for improvement” is now covered as input in the process of Management Review for Year 2011 and 2012...</a:t>
            </a:r>
          </a:p>
          <a:p>
            <a:endParaRPr lang="en-US" sz="1200" kern="1200" dirty="0" smtClean="0">
              <a:solidFill>
                <a:schemeClr val="tx1"/>
              </a:solidFill>
              <a:effectLst/>
              <a:latin typeface="Arial"/>
            </a:endParaRP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0"/>
              </a:spcBef>
              <a:spcAft>
                <a:spcPts val="0"/>
              </a:spcAft>
              <a:buFont typeface="+mj-lt"/>
              <a:buAutoNum type="arabicPeriod"/>
            </a:pPr>
            <a:r>
              <a:rPr lang="en-US" sz="1200" dirty="0" smtClean="0">
                <a:effectLst/>
                <a:latin typeface="+mn-lt"/>
                <a:ea typeface="Calibri"/>
                <a:cs typeface="Times New Roman"/>
              </a:rPr>
              <a:t>This CAR Finding is a “Non-Audit Issue” which was internally created as the result of non-conforming test results under guidelines established within the Proficiency Test Program (PTP). </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Efforts to maintain accurate and consistent testing among various labs drives the need for closer evaluation of inconsistent results.</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This CAR is still in process </a:t>
            </a:r>
          </a:p>
          <a:p>
            <a:pPr marL="342900" marR="0" lvl="0" indent="-342900">
              <a:lnSpc>
                <a:spcPct val="115000"/>
              </a:lnSpc>
              <a:spcBef>
                <a:spcPts val="0"/>
              </a:spcBef>
              <a:spcAft>
                <a:spcPts val="0"/>
              </a:spcAft>
              <a:buFont typeface="+mj-lt"/>
              <a:buAutoNum type="arabicPeriod"/>
            </a:pPr>
            <a:r>
              <a:rPr lang="en-US" sz="1200" dirty="0" smtClean="0">
                <a:effectLst/>
                <a:latin typeface="+mn-lt"/>
                <a:ea typeface="Calibri"/>
                <a:cs typeface="Times New Roman"/>
              </a:rPr>
              <a:t>Referenced Standard does not exist and cannot be located in Obsolete Databases.</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The Standard 07-QA-S007 (?) was rolled into 00-LC-P0048 and obsoleted while CAR was in process.  References to written requirements are no longer available.</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CAR Champion was not aware that a change had taken place.</a:t>
            </a:r>
          </a:p>
          <a:p>
            <a:pPr marL="1143000" marR="0" lvl="2" indent="-228600">
              <a:lnSpc>
                <a:spcPct val="115000"/>
              </a:lnSpc>
              <a:spcBef>
                <a:spcPts val="0"/>
              </a:spcBef>
              <a:spcAft>
                <a:spcPts val="0"/>
              </a:spcAft>
              <a:buFont typeface="+mj-lt"/>
              <a:buAutoNum type="romanLcPeriod"/>
            </a:pPr>
            <a:r>
              <a:rPr lang="en-US" sz="1200" dirty="0" smtClean="0">
                <a:effectLst/>
                <a:latin typeface="+mn-lt"/>
                <a:ea typeface="Calibri"/>
                <a:cs typeface="Times New Roman"/>
              </a:rPr>
              <a:t>How would they have been notified or made aware?</a:t>
            </a:r>
          </a:p>
          <a:p>
            <a:pPr marL="1143000" marR="0" lvl="2" indent="-228600">
              <a:lnSpc>
                <a:spcPct val="115000"/>
              </a:lnSpc>
              <a:spcBef>
                <a:spcPts val="0"/>
              </a:spcBef>
              <a:spcAft>
                <a:spcPts val="0"/>
              </a:spcAft>
              <a:buFont typeface="+mj-lt"/>
              <a:buAutoNum type="romanLcPeriod"/>
            </a:pPr>
            <a:r>
              <a:rPr lang="en-US" sz="1200" dirty="0" smtClean="0">
                <a:effectLst/>
                <a:latin typeface="+mn-lt"/>
                <a:ea typeface="Calibri"/>
                <a:cs typeface="Times New Roman"/>
              </a:rPr>
              <a:t>Should the requirements be re-written and re-referenced?</a:t>
            </a:r>
          </a:p>
          <a:p>
            <a:pPr marL="1143000" marR="0" lvl="2" indent="-228600">
              <a:lnSpc>
                <a:spcPct val="115000"/>
              </a:lnSpc>
              <a:spcBef>
                <a:spcPts val="0"/>
              </a:spcBef>
              <a:spcAft>
                <a:spcPts val="0"/>
              </a:spcAft>
              <a:buFont typeface="+mj-lt"/>
              <a:buAutoNum type="romanLcPeriod"/>
            </a:pPr>
            <a:r>
              <a:rPr lang="en-US" sz="1200" dirty="0" smtClean="0">
                <a:effectLst/>
                <a:latin typeface="+mn-lt"/>
                <a:ea typeface="Calibri"/>
                <a:cs typeface="Times New Roman"/>
              </a:rPr>
              <a:t>The need to review the entire CAR prior to closing is evident!</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If copy of older Standard had been attached, it would have been easier to cross-reference requirements and align them with the newer document.</a:t>
            </a:r>
          </a:p>
          <a:p>
            <a:pPr marL="1143000" marR="0" lvl="2" indent="-228600">
              <a:lnSpc>
                <a:spcPct val="115000"/>
              </a:lnSpc>
              <a:spcBef>
                <a:spcPts val="0"/>
              </a:spcBef>
              <a:spcAft>
                <a:spcPts val="1000"/>
              </a:spcAft>
              <a:buFont typeface="+mj-lt"/>
              <a:buAutoNum type="romanLcPeriod"/>
            </a:pPr>
            <a:r>
              <a:rPr lang="en-US" sz="1200" dirty="0" smtClean="0">
                <a:effectLst/>
                <a:latin typeface="+mn-lt"/>
                <a:ea typeface="Calibri"/>
                <a:cs typeface="Times New Roman"/>
              </a:rPr>
              <a:t>Requirements written into the CAR are reflected in the newer document.</a:t>
            </a:r>
          </a:p>
          <a:p>
            <a:endParaRPr lang="en-US" dirty="0"/>
          </a:p>
        </p:txBody>
      </p:sp>
      <p:sp>
        <p:nvSpPr>
          <p:cNvPr id="4" name="Slide Number Placeholder 3"/>
          <p:cNvSpPr>
            <a:spLocks noGrp="1"/>
          </p:cNvSpPr>
          <p:nvPr>
            <p:ph type="sldNum" sz="quarter" idx="10"/>
          </p:nvPr>
        </p:nvSpPr>
        <p:spPr/>
        <p:txBody>
          <a:bodyPr/>
          <a:lstStyle/>
          <a:p>
            <a:fld id="{0610F071-0E37-4E22-AD79-36A170E96B4D}" type="slidenum">
              <a:rPr lang="en-US" smtClean="0"/>
              <a:t>3</a:t>
            </a:fld>
            <a:endParaRPr lang="en-US"/>
          </a:p>
        </p:txBody>
      </p:sp>
    </p:spTree>
    <p:extLst>
      <p:ext uri="{BB962C8B-B14F-4D97-AF65-F5344CB8AC3E}">
        <p14:creationId xmlns:p14="http://schemas.microsoft.com/office/powerpoint/2010/main" val="243955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0"/>
              </a:spcBef>
              <a:spcAft>
                <a:spcPts val="0"/>
              </a:spcAft>
              <a:buFont typeface="+mj-lt"/>
              <a:buAutoNum type="arabicPeriod"/>
            </a:pPr>
            <a:r>
              <a:rPr lang="en-US" sz="1200" dirty="0" smtClean="0">
                <a:effectLst/>
                <a:latin typeface="+mn-lt"/>
                <a:ea typeface="Calibri"/>
                <a:cs typeface="Times New Roman"/>
              </a:rPr>
              <a:t>Analysis</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Good job of identifying Stakeholders</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Several factors contributing to poor results are clearly stated, however, ample room for more questions;</a:t>
            </a:r>
          </a:p>
          <a:p>
            <a:pPr marL="1143000" marR="0" lvl="2" indent="-228600">
              <a:lnSpc>
                <a:spcPct val="115000"/>
              </a:lnSpc>
              <a:spcBef>
                <a:spcPts val="0"/>
              </a:spcBef>
              <a:spcAft>
                <a:spcPts val="0"/>
              </a:spcAft>
              <a:buFont typeface="+mj-lt"/>
              <a:buAutoNum type="romanLcPeriod"/>
            </a:pPr>
            <a:r>
              <a:rPr lang="en-US" sz="1200" dirty="0" smtClean="0">
                <a:effectLst/>
                <a:latin typeface="+mn-lt"/>
                <a:ea typeface="Calibri"/>
                <a:cs typeface="Times New Roman"/>
              </a:rPr>
              <a:t>Why were items out of tolerance?</a:t>
            </a:r>
          </a:p>
          <a:p>
            <a:pPr marL="1143000" marR="0" lvl="2" indent="-228600">
              <a:lnSpc>
                <a:spcPct val="115000"/>
              </a:lnSpc>
              <a:spcBef>
                <a:spcPts val="0"/>
              </a:spcBef>
              <a:spcAft>
                <a:spcPts val="0"/>
              </a:spcAft>
              <a:buFont typeface="+mj-lt"/>
              <a:buAutoNum type="romanLcPeriod"/>
            </a:pPr>
            <a:r>
              <a:rPr lang="en-US" sz="1200" dirty="0" smtClean="0">
                <a:effectLst/>
                <a:latin typeface="+mn-lt"/>
                <a:ea typeface="Calibri"/>
                <a:cs typeface="Times New Roman"/>
              </a:rPr>
              <a:t>Why did the over-current trip not perform as planned?</a:t>
            </a:r>
          </a:p>
          <a:p>
            <a:pPr marL="1143000" marR="0" lvl="2" indent="-228600">
              <a:lnSpc>
                <a:spcPct val="115000"/>
              </a:lnSpc>
              <a:spcBef>
                <a:spcPts val="0"/>
              </a:spcBef>
              <a:spcAft>
                <a:spcPts val="0"/>
              </a:spcAft>
              <a:buFont typeface="+mj-lt"/>
              <a:buAutoNum type="romanLcPeriod"/>
            </a:pPr>
            <a:r>
              <a:rPr lang="en-US" sz="1200" dirty="0" smtClean="0">
                <a:effectLst/>
                <a:latin typeface="+mn-lt"/>
                <a:ea typeface="Calibri"/>
                <a:cs typeface="Times New Roman"/>
              </a:rPr>
              <a:t>Why was the drop height incorrect?</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Analytical Process and Scope of Problem is missing, however, the Milestones are being leveraged for investigation which will inherently reveal a more defined course of action as they progress.</a:t>
            </a:r>
          </a:p>
          <a:p>
            <a:pPr marL="342900" marR="0" lvl="0" indent="-342900">
              <a:lnSpc>
                <a:spcPct val="115000"/>
              </a:lnSpc>
              <a:spcBef>
                <a:spcPts val="0"/>
              </a:spcBef>
              <a:spcAft>
                <a:spcPts val="0"/>
              </a:spcAft>
              <a:buFont typeface="+mj-lt"/>
              <a:buAutoNum type="arabicPeriod"/>
            </a:pPr>
            <a:r>
              <a:rPr lang="en-US" sz="1200" dirty="0" smtClean="0">
                <a:effectLst/>
                <a:latin typeface="+mn-lt"/>
                <a:ea typeface="Calibri"/>
                <a:cs typeface="Times New Roman"/>
              </a:rPr>
              <a:t>Root Cause</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Pending completion based on results of </a:t>
            </a:r>
            <a:r>
              <a:rPr lang="en-US" sz="1200" b="1" u="sng" dirty="0" smtClean="0">
                <a:effectLst/>
                <a:latin typeface="+mn-lt"/>
                <a:ea typeface="Calibri"/>
                <a:cs typeface="Times New Roman"/>
              </a:rPr>
              <a:t>“Analytical Milestones</a:t>
            </a:r>
            <a:r>
              <a:rPr lang="en-US" sz="1200" b="1" u="none" dirty="0" smtClean="0">
                <a:effectLst/>
                <a:latin typeface="+mn-lt"/>
                <a:ea typeface="Calibri"/>
                <a:cs typeface="Times New Roman"/>
              </a:rPr>
              <a:t>” </a:t>
            </a:r>
            <a:r>
              <a:rPr lang="en-US" sz="1200" b="1" u="none" baseline="0" dirty="0" smtClean="0">
                <a:effectLst/>
                <a:latin typeface="+mn-lt"/>
                <a:ea typeface="Calibri"/>
                <a:cs typeface="Times New Roman"/>
              </a:rPr>
              <a:t> </a:t>
            </a:r>
          </a:p>
          <a:p>
            <a:pPr marL="742950" marR="0" lvl="1" indent="-285750">
              <a:lnSpc>
                <a:spcPct val="115000"/>
              </a:lnSpc>
              <a:spcBef>
                <a:spcPts val="0"/>
              </a:spcBef>
              <a:spcAft>
                <a:spcPts val="0"/>
              </a:spcAft>
              <a:buFont typeface="+mj-lt"/>
              <a:buAutoNum type="alphaLcPeriod"/>
            </a:pPr>
            <a:r>
              <a:rPr lang="en-US" sz="1200" b="1" u="sng" baseline="0" dirty="0" smtClean="0">
                <a:effectLst/>
                <a:latin typeface="+mn-lt"/>
                <a:ea typeface="Calibri"/>
                <a:cs typeface="Times New Roman"/>
              </a:rPr>
              <a:t>How can you attempt Corrective Action when you have not identified the Root Cause?</a:t>
            </a:r>
            <a:endParaRPr lang="en-US" sz="1200" b="1" u="sng" dirty="0" smtClean="0">
              <a:effectLst/>
              <a:latin typeface="+mn-lt"/>
              <a:ea typeface="Calibri"/>
              <a:cs typeface="Times New Roman"/>
            </a:endParaRPr>
          </a:p>
          <a:p>
            <a:pPr marL="342900" marR="0" lvl="0" indent="-342900">
              <a:lnSpc>
                <a:spcPct val="115000"/>
              </a:lnSpc>
              <a:spcBef>
                <a:spcPts val="0"/>
              </a:spcBef>
              <a:spcAft>
                <a:spcPts val="0"/>
              </a:spcAft>
              <a:buFont typeface="+mj-lt"/>
              <a:buAutoNum type="arabicPeriod"/>
            </a:pPr>
            <a:r>
              <a:rPr lang="en-US" sz="1200" dirty="0" smtClean="0">
                <a:effectLst/>
                <a:latin typeface="+mn-lt"/>
                <a:ea typeface="Calibri"/>
                <a:cs typeface="Times New Roman"/>
              </a:rPr>
              <a:t>Scope</a:t>
            </a:r>
          </a:p>
          <a:p>
            <a:pPr marL="742950" marR="0" lvl="1" indent="-285750">
              <a:lnSpc>
                <a:spcPct val="115000"/>
              </a:lnSpc>
              <a:spcBef>
                <a:spcPts val="0"/>
              </a:spcBef>
              <a:spcAft>
                <a:spcPts val="1000"/>
              </a:spcAft>
              <a:buFont typeface="+mj-lt"/>
              <a:buAutoNum type="alphaLcPeriod"/>
            </a:pPr>
            <a:r>
              <a:rPr lang="en-US" sz="1200" dirty="0" smtClean="0">
                <a:effectLst/>
                <a:latin typeface="+mn-lt"/>
                <a:ea typeface="Calibri"/>
                <a:cs typeface="Times New Roman"/>
              </a:rPr>
              <a:t>Limited to Melville Testing Facility - Local</a:t>
            </a:r>
          </a:p>
          <a:p>
            <a:endParaRPr lang="en-US" dirty="0"/>
          </a:p>
        </p:txBody>
      </p:sp>
      <p:sp>
        <p:nvSpPr>
          <p:cNvPr id="4" name="Slide Number Placeholder 3"/>
          <p:cNvSpPr>
            <a:spLocks noGrp="1"/>
          </p:cNvSpPr>
          <p:nvPr>
            <p:ph type="sldNum" sz="quarter" idx="10"/>
          </p:nvPr>
        </p:nvSpPr>
        <p:spPr/>
        <p:txBody>
          <a:bodyPr/>
          <a:lstStyle/>
          <a:p>
            <a:fld id="{0610F071-0E37-4E22-AD79-36A170E96B4D}" type="slidenum">
              <a:rPr lang="en-US" smtClean="0"/>
              <a:t>4</a:t>
            </a:fld>
            <a:endParaRPr lang="en-US"/>
          </a:p>
        </p:txBody>
      </p:sp>
    </p:spTree>
    <p:extLst>
      <p:ext uri="{BB962C8B-B14F-4D97-AF65-F5344CB8AC3E}">
        <p14:creationId xmlns:p14="http://schemas.microsoft.com/office/powerpoint/2010/main" val="394725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0"/>
              </a:spcBef>
              <a:spcAft>
                <a:spcPts val="0"/>
              </a:spcAft>
              <a:buFont typeface="+mj-lt"/>
              <a:buAutoNum type="arabicPeriod"/>
            </a:pPr>
            <a:r>
              <a:rPr lang="en-US" sz="1200" dirty="0" smtClean="0">
                <a:effectLst/>
                <a:latin typeface="+mn-lt"/>
                <a:ea typeface="Calibri"/>
                <a:cs typeface="Times New Roman"/>
              </a:rPr>
              <a:t>Corrective Action Plan</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Items 1, 2, and 3 appear to belong in the Analysis portion of the CAR</a:t>
            </a:r>
          </a:p>
          <a:p>
            <a:pPr marL="742950" marR="0" lvl="1" indent="-285750">
              <a:lnSpc>
                <a:spcPct val="115000"/>
              </a:lnSpc>
              <a:spcBef>
                <a:spcPts val="0"/>
              </a:spcBef>
              <a:spcAft>
                <a:spcPts val="1000"/>
              </a:spcAft>
              <a:buFont typeface="+mj-lt"/>
              <a:buAutoNum type="alphaLcPeriod"/>
            </a:pPr>
            <a:r>
              <a:rPr lang="en-US" sz="1200" dirty="0" smtClean="0">
                <a:effectLst/>
                <a:latin typeface="+mn-lt"/>
                <a:ea typeface="Calibri"/>
                <a:cs typeface="Times New Roman"/>
              </a:rPr>
              <a:t>Item 4 leads me to ask what must occur to determine if testing must be discontinued?</a:t>
            </a:r>
          </a:p>
          <a:p>
            <a:endParaRPr lang="en-US" dirty="0"/>
          </a:p>
        </p:txBody>
      </p:sp>
      <p:sp>
        <p:nvSpPr>
          <p:cNvPr id="4" name="Slide Number Placeholder 3"/>
          <p:cNvSpPr>
            <a:spLocks noGrp="1"/>
          </p:cNvSpPr>
          <p:nvPr>
            <p:ph type="sldNum" sz="quarter" idx="10"/>
          </p:nvPr>
        </p:nvSpPr>
        <p:spPr/>
        <p:txBody>
          <a:bodyPr/>
          <a:lstStyle/>
          <a:p>
            <a:fld id="{0610F071-0E37-4E22-AD79-36A170E96B4D}" type="slidenum">
              <a:rPr lang="en-US" smtClean="0"/>
              <a:t>5</a:t>
            </a:fld>
            <a:endParaRPr lang="en-US"/>
          </a:p>
        </p:txBody>
      </p:sp>
    </p:spTree>
    <p:extLst>
      <p:ext uri="{BB962C8B-B14F-4D97-AF65-F5344CB8AC3E}">
        <p14:creationId xmlns:p14="http://schemas.microsoft.com/office/powerpoint/2010/main" val="3253967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0"/>
              </a:spcBef>
              <a:spcAft>
                <a:spcPts val="0"/>
              </a:spcAft>
              <a:buFont typeface="+mj-lt"/>
              <a:buAutoNum type="arabicPeriod"/>
            </a:pPr>
            <a:r>
              <a:rPr lang="en-US" sz="1200" dirty="0" smtClean="0">
                <a:effectLst/>
                <a:latin typeface="+mn-lt"/>
                <a:ea typeface="Calibri"/>
                <a:cs typeface="Times New Roman"/>
              </a:rPr>
              <a:t>Milestones - General</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Aligned with Corrective Action Plan</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Containment is not an issue in this case</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Final Verification included</a:t>
            </a:r>
          </a:p>
          <a:p>
            <a:pPr marL="342900" marR="0" lvl="0" indent="-342900">
              <a:lnSpc>
                <a:spcPct val="115000"/>
              </a:lnSpc>
              <a:spcBef>
                <a:spcPts val="0"/>
              </a:spcBef>
              <a:spcAft>
                <a:spcPts val="0"/>
              </a:spcAft>
              <a:buFont typeface="+mj-lt"/>
              <a:buAutoNum type="arabicPeriod"/>
            </a:pPr>
            <a:r>
              <a:rPr lang="en-US" sz="1200" dirty="0" smtClean="0">
                <a:effectLst/>
                <a:latin typeface="+mn-lt"/>
                <a:ea typeface="Calibri"/>
                <a:cs typeface="Times New Roman"/>
              </a:rPr>
              <a:t>First Milestone</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“Interview Engineering &amp; Lab Staff familiar with CTI testing. By speaking with Dan </a:t>
            </a:r>
            <a:r>
              <a:rPr lang="en-US" sz="1200" dirty="0" err="1" smtClean="0">
                <a:effectLst/>
                <a:latin typeface="+mn-lt"/>
                <a:ea typeface="Calibri"/>
                <a:cs typeface="Times New Roman"/>
              </a:rPr>
              <a:t>OShea</a:t>
            </a:r>
            <a:r>
              <a:rPr lang="en-US" sz="1200" dirty="0" smtClean="0">
                <a:effectLst/>
                <a:latin typeface="+mn-lt"/>
                <a:ea typeface="Calibri"/>
                <a:cs typeface="Times New Roman"/>
              </a:rPr>
              <a:t>, Mauricio Flores, </a:t>
            </a:r>
            <a:r>
              <a:rPr lang="en-US" sz="1200" dirty="0" err="1" smtClean="0">
                <a:effectLst/>
                <a:latin typeface="+mn-lt"/>
                <a:ea typeface="Calibri"/>
                <a:cs typeface="Times New Roman"/>
              </a:rPr>
              <a:t>Pratheesh</a:t>
            </a:r>
            <a:r>
              <a:rPr lang="en-US" sz="1200" dirty="0" smtClean="0">
                <a:effectLst/>
                <a:latin typeface="+mn-lt"/>
                <a:ea typeface="Calibri"/>
                <a:cs typeface="Times New Roman"/>
              </a:rPr>
              <a:t> Jose, and Sam Asante I can obtain insight and specific information in regards to test performance and details.”</a:t>
            </a:r>
          </a:p>
          <a:p>
            <a:pPr marL="1143000" marR="0" lvl="2" indent="-228600">
              <a:lnSpc>
                <a:spcPct val="115000"/>
              </a:lnSpc>
              <a:spcBef>
                <a:spcPts val="0"/>
              </a:spcBef>
              <a:spcAft>
                <a:spcPts val="0"/>
              </a:spcAft>
              <a:buFont typeface="+mj-lt"/>
              <a:buAutoNum type="romanLcPeriod"/>
            </a:pPr>
            <a:r>
              <a:rPr lang="en-US" sz="1200" b="1" dirty="0" smtClean="0">
                <a:effectLst/>
                <a:latin typeface="+mn-lt"/>
                <a:ea typeface="Calibri"/>
                <a:cs typeface="Times New Roman"/>
              </a:rPr>
              <a:t>OE reflects three questions asked of one person. </a:t>
            </a:r>
          </a:p>
          <a:p>
            <a:pPr marL="342900" marR="0" lvl="0" indent="-342900">
              <a:lnSpc>
                <a:spcPct val="115000"/>
              </a:lnSpc>
              <a:spcBef>
                <a:spcPts val="0"/>
              </a:spcBef>
              <a:spcAft>
                <a:spcPts val="0"/>
              </a:spcAft>
              <a:buFont typeface="+mj-lt"/>
              <a:buAutoNum type="arabicPeriod"/>
            </a:pPr>
            <a:r>
              <a:rPr lang="en-US" sz="1200" dirty="0" smtClean="0">
                <a:effectLst/>
                <a:latin typeface="+mn-lt"/>
                <a:ea typeface="Calibri"/>
                <a:cs typeface="Times New Roman"/>
              </a:rPr>
              <a:t>Third Milestone </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An electrode sharpener was developed to improve efficiency based on outcome of the first milestone, however, the question and answer did not appear to warrant this direction:</a:t>
            </a:r>
          </a:p>
          <a:p>
            <a:pPr marL="1143000" marR="0" lvl="2" indent="-228600">
              <a:lnSpc>
                <a:spcPct val="115000"/>
              </a:lnSpc>
              <a:spcBef>
                <a:spcPts val="0"/>
              </a:spcBef>
              <a:spcAft>
                <a:spcPts val="0"/>
              </a:spcAft>
              <a:buFont typeface="+mj-lt"/>
              <a:buAutoNum type="romanLcPeriod"/>
            </a:pPr>
            <a:r>
              <a:rPr lang="en-US" sz="1200" dirty="0" smtClean="0">
                <a:effectLst/>
                <a:latin typeface="+mn-lt"/>
                <a:ea typeface="Calibri"/>
                <a:cs typeface="Times New Roman"/>
              </a:rPr>
              <a:t>My Third Question:  The electrode contact surface and electrode angle was out of tolerance, do you believe even though they were close to being in tolerance, that these measurements would have a great effect on the results?  Dan’s Response:  Minimal, the measurements were out, however the electrode – sample contact was not affected.</a:t>
            </a:r>
          </a:p>
          <a:p>
            <a:pPr marL="342900" marR="0" lvl="0" indent="-342900">
              <a:lnSpc>
                <a:spcPct val="115000"/>
              </a:lnSpc>
              <a:spcBef>
                <a:spcPts val="0"/>
              </a:spcBef>
              <a:spcAft>
                <a:spcPts val="0"/>
              </a:spcAft>
              <a:buFont typeface="+mj-lt"/>
              <a:buAutoNum type="arabicPeriod"/>
            </a:pPr>
            <a:r>
              <a:rPr lang="en-US" sz="1200" dirty="0" smtClean="0">
                <a:effectLst/>
                <a:latin typeface="+mn-lt"/>
                <a:ea typeface="Calibri"/>
                <a:cs typeface="Times New Roman"/>
              </a:rPr>
              <a:t>Fourth Milestone</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Indication made in OE that determination cannot be made without further testing.</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This does not appear to align with the Expectation:  “Evidence of </a:t>
            </a:r>
            <a:r>
              <a:rPr lang="en-US" sz="1200" dirty="0" err="1" smtClean="0">
                <a:effectLst/>
                <a:latin typeface="+mn-lt"/>
                <a:ea typeface="Calibri"/>
                <a:cs typeface="Times New Roman"/>
              </a:rPr>
              <a:t>traceback</a:t>
            </a:r>
            <a:r>
              <a:rPr lang="en-US" sz="1200" dirty="0" smtClean="0">
                <a:effectLst/>
                <a:latin typeface="+mn-lt"/>
                <a:ea typeface="Calibri"/>
                <a:cs typeface="Times New Roman"/>
              </a:rPr>
              <a:t> and re-evaluation if needed or documentation showing </a:t>
            </a:r>
            <a:r>
              <a:rPr lang="en-US" sz="1200" dirty="0" err="1" smtClean="0">
                <a:effectLst/>
                <a:latin typeface="+mn-lt"/>
                <a:ea typeface="Calibri"/>
                <a:cs typeface="Times New Roman"/>
              </a:rPr>
              <a:t>traceback</a:t>
            </a:r>
            <a:r>
              <a:rPr lang="en-US" sz="1200" dirty="0" smtClean="0">
                <a:effectLst/>
                <a:latin typeface="+mn-lt"/>
                <a:ea typeface="Calibri"/>
                <a:cs typeface="Times New Roman"/>
              </a:rPr>
              <a:t> was not required”</a:t>
            </a:r>
          </a:p>
          <a:p>
            <a:pPr marL="342900" marR="0" lvl="0" indent="-342900">
              <a:lnSpc>
                <a:spcPct val="115000"/>
              </a:lnSpc>
              <a:spcBef>
                <a:spcPts val="0"/>
              </a:spcBef>
              <a:spcAft>
                <a:spcPts val="1000"/>
              </a:spcAft>
              <a:buFont typeface="+mj-lt"/>
              <a:buAutoNum type="arabicPeriod"/>
            </a:pPr>
            <a:r>
              <a:rPr lang="en-US" sz="1200" dirty="0" smtClean="0">
                <a:effectLst/>
                <a:latin typeface="+mn-lt"/>
                <a:ea typeface="Calibri"/>
                <a:cs typeface="Times New Roman"/>
              </a:rPr>
              <a:t>Milestone Six through Ten in process as of 11/15/2013</a:t>
            </a:r>
          </a:p>
          <a:p>
            <a:endParaRPr lang="en-US" dirty="0"/>
          </a:p>
        </p:txBody>
      </p:sp>
      <p:sp>
        <p:nvSpPr>
          <p:cNvPr id="4" name="Slide Number Placeholder 3"/>
          <p:cNvSpPr>
            <a:spLocks noGrp="1"/>
          </p:cNvSpPr>
          <p:nvPr>
            <p:ph type="sldNum" sz="quarter" idx="10"/>
          </p:nvPr>
        </p:nvSpPr>
        <p:spPr/>
        <p:txBody>
          <a:bodyPr/>
          <a:lstStyle/>
          <a:p>
            <a:fld id="{0610F071-0E37-4E22-AD79-36A170E96B4D}" type="slidenum">
              <a:rPr lang="en-US" smtClean="0"/>
              <a:t>6</a:t>
            </a:fld>
            <a:endParaRPr lang="en-US"/>
          </a:p>
        </p:txBody>
      </p:sp>
    </p:spTree>
    <p:extLst>
      <p:ext uri="{BB962C8B-B14F-4D97-AF65-F5344CB8AC3E}">
        <p14:creationId xmlns:p14="http://schemas.microsoft.com/office/powerpoint/2010/main" val="234785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0"/>
              </a:spcBef>
              <a:spcAft>
                <a:spcPts val="0"/>
              </a:spcAft>
              <a:buFont typeface="+mj-lt"/>
              <a:buAutoNum type="arabicPeriod"/>
            </a:pPr>
            <a:r>
              <a:rPr lang="en-US" sz="1200" dirty="0" smtClean="0">
                <a:effectLst/>
                <a:latin typeface="+mn-lt"/>
                <a:ea typeface="Calibri"/>
                <a:cs typeface="Times New Roman"/>
              </a:rPr>
              <a:t>Date Extensions – Four Extensions with one extending 32 days.</a:t>
            </a:r>
          </a:p>
          <a:p>
            <a:pPr marL="742950" marR="0" lvl="1" indent="-285750">
              <a:lnSpc>
                <a:spcPct val="115000"/>
              </a:lnSpc>
              <a:spcBef>
                <a:spcPts val="0"/>
              </a:spcBef>
              <a:spcAft>
                <a:spcPts val="0"/>
              </a:spcAft>
              <a:buFont typeface="+mj-lt"/>
              <a:buAutoNum type="alphaLcPeriod"/>
            </a:pPr>
            <a:r>
              <a:rPr lang="en-US" sz="1200" dirty="0" smtClean="0">
                <a:effectLst/>
                <a:latin typeface="+mn-lt"/>
                <a:ea typeface="Calibri"/>
                <a:cs typeface="Times New Roman"/>
              </a:rPr>
              <a:t>Extension requests for 30 days or more, or if three or more extensions have already been granted: these extensions cannot be granted without the approval of the CAR Process Owner.  </a:t>
            </a:r>
            <a:r>
              <a:rPr lang="en-US" sz="1200" b="1" dirty="0" smtClean="0">
                <a:effectLst/>
                <a:latin typeface="+mn-lt"/>
                <a:ea typeface="Calibri"/>
                <a:cs typeface="Times New Roman"/>
              </a:rPr>
              <a:t>(My guess is that </a:t>
            </a:r>
            <a:r>
              <a:rPr lang="en-US" sz="1200" b="1" i="1" dirty="0" smtClean="0">
                <a:effectLst/>
                <a:latin typeface="+mn-lt"/>
                <a:ea typeface="Calibri"/>
                <a:cs typeface="Times New Roman"/>
              </a:rPr>
              <a:t>this</a:t>
            </a:r>
            <a:r>
              <a:rPr lang="en-US" sz="1200" b="1" dirty="0" smtClean="0">
                <a:effectLst/>
                <a:latin typeface="+mn-lt"/>
                <a:ea typeface="Calibri"/>
                <a:cs typeface="Times New Roman"/>
              </a:rPr>
              <a:t> CAR Champion has permission to do this!)</a:t>
            </a:r>
          </a:p>
          <a:p>
            <a:pPr marL="1143000" marR="0" lvl="2" indent="-228600">
              <a:lnSpc>
                <a:spcPct val="115000"/>
              </a:lnSpc>
              <a:spcBef>
                <a:spcPts val="0"/>
              </a:spcBef>
              <a:spcAft>
                <a:spcPts val="0"/>
              </a:spcAft>
              <a:buFont typeface="+mj-lt"/>
              <a:buAutoNum type="romanLcPeriod"/>
            </a:pPr>
            <a:r>
              <a:rPr lang="en-US" sz="1200" dirty="0" smtClean="0">
                <a:effectLst/>
                <a:latin typeface="+mn-lt"/>
                <a:ea typeface="Calibri"/>
                <a:cs typeface="Times New Roman"/>
              </a:rPr>
              <a:t>2013/03/28 03:30:37 PM - Implementation Date Extension Approved From 2013/03/28 To 2013/04/04</a:t>
            </a:r>
          </a:p>
          <a:p>
            <a:pPr marL="1143000" marR="0" lvl="2" indent="-228600">
              <a:lnSpc>
                <a:spcPct val="115000"/>
              </a:lnSpc>
              <a:spcBef>
                <a:spcPts val="0"/>
              </a:spcBef>
              <a:spcAft>
                <a:spcPts val="0"/>
              </a:spcAft>
              <a:buFont typeface="+mj-lt"/>
              <a:buAutoNum type="romanLcPeriod"/>
            </a:pPr>
            <a:r>
              <a:rPr lang="en-US" sz="1200" dirty="0" smtClean="0">
                <a:effectLst/>
                <a:latin typeface="+mn-lt"/>
                <a:ea typeface="Calibri"/>
                <a:cs typeface="Times New Roman"/>
              </a:rPr>
              <a:t>2013/04/30 03:48:55 PM - Implementation Date Extension Approved From 2013/04/30 To 2013/05/14</a:t>
            </a:r>
          </a:p>
          <a:p>
            <a:pPr marL="1143000" marR="0" lvl="2" indent="-228600">
              <a:lnSpc>
                <a:spcPct val="115000"/>
              </a:lnSpc>
              <a:spcBef>
                <a:spcPts val="0"/>
              </a:spcBef>
              <a:spcAft>
                <a:spcPts val="0"/>
              </a:spcAft>
              <a:buFont typeface="+mj-lt"/>
              <a:buAutoNum type="romanLcPeriod"/>
            </a:pPr>
            <a:r>
              <a:rPr lang="en-US" sz="1200" dirty="0" smtClean="0">
                <a:effectLst/>
                <a:latin typeface="+mn-lt"/>
                <a:ea typeface="Calibri"/>
                <a:cs typeface="Times New Roman"/>
              </a:rPr>
              <a:t>2013/06/28 11:40:53 AM - Implementation Date Extension Approved From 2013/06/28 To 2013/07/25</a:t>
            </a:r>
          </a:p>
          <a:p>
            <a:pPr marL="1143000" marR="0" lvl="2" indent="-228600">
              <a:lnSpc>
                <a:spcPct val="115000"/>
              </a:lnSpc>
              <a:spcBef>
                <a:spcPts val="0"/>
              </a:spcBef>
              <a:spcAft>
                <a:spcPts val="1000"/>
              </a:spcAft>
              <a:buFont typeface="+mj-lt"/>
              <a:buAutoNum type="romanLcPeriod"/>
            </a:pPr>
            <a:r>
              <a:rPr lang="en-US" sz="1200" dirty="0" smtClean="0">
                <a:effectLst/>
                <a:latin typeface="+mn-lt"/>
                <a:ea typeface="Calibri"/>
                <a:cs typeface="Times New Roman"/>
              </a:rPr>
              <a:t>2013/11/12 10:14:54 AM - The milestone- 'DOE' due date was extended by </a:t>
            </a:r>
            <a:r>
              <a:rPr lang="en-US" sz="1200" dirty="0" smtClean="0">
                <a:effectLst/>
                <a:highlight>
                  <a:srgbClr val="FFFF00"/>
                </a:highlight>
                <a:latin typeface="+mn-lt"/>
                <a:ea typeface="Calibri"/>
                <a:cs typeface="Times New Roman"/>
              </a:rPr>
              <a:t>32 days</a:t>
            </a:r>
            <a:endParaRPr lang="en-US" sz="1200" dirty="0" smtClean="0">
              <a:effectLst/>
              <a:latin typeface="+mn-lt"/>
              <a:ea typeface="Calibri"/>
              <a:cs typeface="Times New Roman"/>
            </a:endParaRPr>
          </a:p>
          <a:p>
            <a:endParaRPr lang="en-US" dirty="0"/>
          </a:p>
        </p:txBody>
      </p:sp>
      <p:sp>
        <p:nvSpPr>
          <p:cNvPr id="4" name="Slide Number Placeholder 3"/>
          <p:cNvSpPr>
            <a:spLocks noGrp="1"/>
          </p:cNvSpPr>
          <p:nvPr>
            <p:ph type="sldNum" sz="quarter" idx="10"/>
          </p:nvPr>
        </p:nvSpPr>
        <p:spPr/>
        <p:txBody>
          <a:bodyPr/>
          <a:lstStyle/>
          <a:p>
            <a:fld id="{0610F071-0E37-4E22-AD79-36A170E96B4D}" type="slidenum">
              <a:rPr lang="en-US" smtClean="0"/>
              <a:t>7</a:t>
            </a:fld>
            <a:endParaRPr lang="en-US"/>
          </a:p>
        </p:txBody>
      </p:sp>
    </p:spTree>
    <p:extLst>
      <p:ext uri="{BB962C8B-B14F-4D97-AF65-F5344CB8AC3E}">
        <p14:creationId xmlns:p14="http://schemas.microsoft.com/office/powerpoint/2010/main" val="74034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CAR# 133911678:</a:t>
            </a:r>
          </a:p>
          <a:p>
            <a:pPr marL="0" marR="0" indent="0" algn="l" defTabSz="914400" rtl="0" eaLnBrk="0" fontAlgn="base" latinLnBrk="0" hangingPunct="0">
              <a:lnSpc>
                <a:spcPct val="100000"/>
              </a:lnSpc>
              <a:spcBef>
                <a:spcPct val="30000"/>
              </a:spcBef>
              <a:spcAft>
                <a:spcPct val="0"/>
              </a:spcAft>
              <a:buClrTx/>
              <a:buSzTx/>
              <a:buFontTx/>
              <a:buNone/>
              <a:tabLst/>
              <a:defRPr/>
            </a:pPr>
            <a:r>
              <a:rPr lang="en-US" u="none" dirty="0" smtClean="0"/>
              <a:t>[</a:t>
            </a:r>
            <a:r>
              <a:rPr lang="en-US" i="1" u="none" dirty="0" smtClean="0"/>
              <a:t>CAR Review based on </a:t>
            </a:r>
            <a:r>
              <a:rPr lang="en-US" sz="1200" i="1" dirty="0" smtClean="0"/>
              <a:t>00-QA-S0006  - Corrective Action Request Process</a:t>
            </a:r>
            <a:r>
              <a:rPr lang="en-US" u="none" dirty="0" smtClean="0"/>
              <a:t>]</a:t>
            </a:r>
            <a:endParaRPr lang="en-US" u="sng"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session of “Non-Conformance”, </a:t>
            </a:r>
            <a:r>
              <a:rPr lang="en-US" sz="1200" dirty="0" smtClean="0">
                <a:solidFill>
                  <a:prstClr val="white"/>
                </a:solidFill>
                <a:cs typeface="Times New Roman"/>
              </a:rPr>
              <a:t>t</a:t>
            </a:r>
            <a:r>
              <a:rPr lang="en-US" sz="1200" dirty="0" smtClean="0">
                <a:solidFill>
                  <a:prstClr val="white"/>
                </a:solidFill>
                <a:ea typeface="Times New Roman"/>
                <a:cs typeface="Times New Roman"/>
              </a:rPr>
              <a:t>here are TWO (2) discrepancies: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prstClr val="white"/>
              </a:solidFill>
              <a:ea typeface="Times New Roman"/>
              <a:cs typeface="Times New Roman"/>
            </a:endParaRP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Failure conducting Management Review in the required time period, and</a:t>
            </a: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Missing input element in the Management Review process.  There should be two separate root cause analysis.</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498464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CAR# 133911678:</a:t>
            </a:r>
          </a:p>
          <a:p>
            <a:pPr marL="0" marR="0" indent="0" algn="l" defTabSz="914400" rtl="0" eaLnBrk="0" fontAlgn="base" latinLnBrk="0" hangingPunct="0">
              <a:lnSpc>
                <a:spcPct val="100000"/>
              </a:lnSpc>
              <a:spcBef>
                <a:spcPct val="30000"/>
              </a:spcBef>
              <a:spcAft>
                <a:spcPct val="0"/>
              </a:spcAft>
              <a:buClrTx/>
              <a:buSzTx/>
              <a:buFontTx/>
              <a:buNone/>
              <a:tabLst/>
              <a:defRPr/>
            </a:pPr>
            <a:r>
              <a:rPr lang="en-US" u="none" dirty="0" smtClean="0"/>
              <a:t>[</a:t>
            </a:r>
            <a:r>
              <a:rPr lang="en-US" i="1" u="none" dirty="0" smtClean="0"/>
              <a:t>CAR Review based on </a:t>
            </a:r>
            <a:r>
              <a:rPr lang="en-US" sz="1200" i="1" dirty="0" smtClean="0"/>
              <a:t>00-QA-S0006  - Corrective Action Request Process</a:t>
            </a:r>
            <a:r>
              <a:rPr lang="en-US" u="none" dirty="0" smtClean="0"/>
              <a:t>]</a:t>
            </a:r>
            <a:endParaRPr lang="en-US" u="sng"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session of “Non-Conformance”, </a:t>
            </a:r>
            <a:r>
              <a:rPr lang="en-US" sz="1200" dirty="0" smtClean="0">
                <a:solidFill>
                  <a:prstClr val="white"/>
                </a:solidFill>
                <a:cs typeface="Times New Roman"/>
              </a:rPr>
              <a:t>t</a:t>
            </a:r>
            <a:r>
              <a:rPr lang="en-US" sz="1200" dirty="0" smtClean="0">
                <a:solidFill>
                  <a:prstClr val="white"/>
                </a:solidFill>
                <a:ea typeface="Times New Roman"/>
                <a:cs typeface="Times New Roman"/>
              </a:rPr>
              <a:t>here are TWO (2) discrepancies: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prstClr val="white"/>
              </a:solidFill>
              <a:ea typeface="Times New Roman"/>
              <a:cs typeface="Times New Roman"/>
            </a:endParaRP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Failure conducting Management Review in the required time period, and</a:t>
            </a: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Missing input element in the Management Review process.  There should be two separate root cause analysis.</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498464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543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5047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3842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a:p>
        </p:txBody>
      </p:sp>
    </p:spTree>
    <p:extLst>
      <p:ext uri="{BB962C8B-B14F-4D97-AF65-F5344CB8AC3E}">
        <p14:creationId xmlns:p14="http://schemas.microsoft.com/office/powerpoint/2010/main" val="350056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a:p>
        </p:txBody>
      </p:sp>
    </p:spTree>
    <p:extLst>
      <p:ext uri="{BB962C8B-B14F-4D97-AF65-F5344CB8AC3E}">
        <p14:creationId xmlns:p14="http://schemas.microsoft.com/office/powerpoint/2010/main" val="392499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a:p>
        </p:txBody>
      </p:sp>
    </p:spTree>
    <p:extLst>
      <p:ext uri="{BB962C8B-B14F-4D97-AF65-F5344CB8AC3E}">
        <p14:creationId xmlns:p14="http://schemas.microsoft.com/office/powerpoint/2010/main" val="16009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54280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EAF3F487-376D-44F7-852B-4E89B0F94A8B}" type="slidenum">
              <a:rPr lang="en-US" smtClean="0"/>
              <a:t>‹#›</a:t>
            </a:fld>
            <a:endParaRPr lang="en-US"/>
          </a:p>
        </p:txBody>
      </p:sp>
    </p:spTree>
    <p:extLst>
      <p:ext uri="{BB962C8B-B14F-4D97-AF65-F5344CB8AC3E}">
        <p14:creationId xmlns:p14="http://schemas.microsoft.com/office/powerpoint/2010/main" val="371325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F3F487-376D-44F7-852B-4E89B0F94A8B}" type="slidenum">
              <a:rPr lang="en-US" smtClean="0"/>
              <a:t>‹#›</a:t>
            </a:fld>
            <a:endParaRPr lang="en-US"/>
          </a:p>
        </p:txBody>
      </p:sp>
    </p:spTree>
    <p:extLst>
      <p:ext uri="{BB962C8B-B14F-4D97-AF65-F5344CB8AC3E}">
        <p14:creationId xmlns:p14="http://schemas.microsoft.com/office/powerpoint/2010/main" val="211547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EAF3F487-376D-44F7-852B-4E89B0F94A8B}" type="slidenum">
              <a:rPr lang="en-US" smtClean="0"/>
              <a:t>‹#›</a:t>
            </a:fld>
            <a:endParaRPr lang="en-US"/>
          </a:p>
        </p:txBody>
      </p:sp>
    </p:spTree>
    <p:extLst>
      <p:ext uri="{BB962C8B-B14F-4D97-AF65-F5344CB8AC3E}">
        <p14:creationId xmlns:p14="http://schemas.microsoft.com/office/powerpoint/2010/main" val="40499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EAF3F487-376D-44F7-852B-4E89B0F94A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57200" rtl="0" eaLnBrk="1" fontAlgn="base" hangingPunct="1">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emf"/><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3.wmf"/><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wm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9.wmf"/><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2.wmf"/><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smtClean="0"/>
              <a:t>CAR Champion Calibration Meeting</a:t>
            </a:r>
            <a:r>
              <a:rPr lang="en-US" dirty="0" smtClean="0"/>
              <a:t/>
            </a:r>
            <a:br>
              <a:rPr lang="en-US" dirty="0" smtClean="0"/>
            </a:br>
            <a:r>
              <a:rPr lang="en-US" sz="2400" dirty="0" smtClean="0"/>
              <a:t>CAR Review</a:t>
            </a:r>
            <a:endParaRPr lang="en-US" sz="2400" dirty="0"/>
          </a:p>
        </p:txBody>
      </p:sp>
      <p:sp>
        <p:nvSpPr>
          <p:cNvPr id="3" name="Subtitle 2"/>
          <p:cNvSpPr>
            <a:spLocks noGrp="1"/>
          </p:cNvSpPr>
          <p:nvPr>
            <p:ph type="subTitle" idx="1"/>
          </p:nvPr>
        </p:nvSpPr>
        <p:spPr>
          <a:xfrm>
            <a:off x="457199" y="3961120"/>
            <a:ext cx="8229601" cy="1773936"/>
          </a:xfrm>
        </p:spPr>
        <p:txBody>
          <a:bodyPr>
            <a:normAutofit/>
          </a:bodyPr>
          <a:lstStyle/>
          <a:p>
            <a:endParaRPr lang="en-US" dirty="0"/>
          </a:p>
          <a:p>
            <a:r>
              <a:rPr lang="en-US" dirty="0" smtClean="0"/>
              <a:t>Team “C”</a:t>
            </a:r>
          </a:p>
          <a:p>
            <a:pPr marL="285750" indent="-285750">
              <a:buFont typeface="Arial" panose="020B0604020202020204" pitchFamily="34" charset="0"/>
              <a:buChar char="•"/>
            </a:pPr>
            <a:r>
              <a:rPr lang="en-US" dirty="0" smtClean="0"/>
              <a:t>Tovia Bat-Leah (CAR 13391183 Finding &amp; CAR 133911731 Observation)</a:t>
            </a:r>
          </a:p>
          <a:p>
            <a:pPr marL="285750" indent="-285750">
              <a:buFont typeface="Arial" panose="020B0604020202020204" pitchFamily="34" charset="0"/>
              <a:buChar char="•"/>
            </a:pPr>
            <a:r>
              <a:rPr lang="en-US" dirty="0" smtClean="0"/>
              <a:t>Jim Oates (Unable to present due to Audit commitment)</a:t>
            </a:r>
          </a:p>
          <a:p>
            <a:pPr marL="285750" indent="-285750">
              <a:buFont typeface="Arial" panose="020B0604020202020204" pitchFamily="34" charset="0"/>
              <a:buChar char="•"/>
            </a:pPr>
            <a:r>
              <a:rPr lang="en-US" dirty="0" smtClean="0"/>
              <a:t>Jeff Lietz  (CAR 133911586 Finding &amp; CAR 133912110 Exemplary)</a:t>
            </a:r>
          </a:p>
        </p:txBody>
      </p:sp>
    </p:spTree>
    <p:extLst>
      <p:ext uri="{BB962C8B-B14F-4D97-AF65-F5344CB8AC3E}">
        <p14:creationId xmlns:p14="http://schemas.microsoft.com/office/powerpoint/2010/main" val="1995628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endParaRPr lang="en-US" dirty="0">
              <a:latin typeface="Arial" charset="0"/>
              <a:cs typeface="Arial" charset="0"/>
            </a:endParaRPr>
          </a:p>
        </p:txBody>
      </p:sp>
      <p:sp>
        <p:nvSpPr>
          <p:cNvPr id="14340" name="Slide Number Placeholder 8"/>
          <p:cNvSpPr>
            <a:spLocks noGrp="1"/>
          </p:cNvSpPr>
          <p:nvPr>
            <p:ph type="sldNum" sz="quarter" idx="10"/>
          </p:nvPr>
        </p:nvSpPr>
        <p:spPr bwMode="auto">
          <a:xfrm>
            <a:off x="8366125" y="6280472"/>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10</a:t>
            </a:fld>
            <a:endParaRPr lang="en-US" dirty="0">
              <a:solidFill>
                <a:srgbClr val="000000"/>
              </a:solidFill>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 y="1318188"/>
            <a:ext cx="862965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正方形/長方形 1"/>
          <p:cNvSpPr/>
          <p:nvPr/>
        </p:nvSpPr>
        <p:spPr>
          <a:xfrm>
            <a:off x="729205" y="3784922"/>
            <a:ext cx="8102279" cy="62503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err="1" smtClean="0">
              <a:solidFill>
                <a:prstClr val="white"/>
              </a:solidFill>
              <a:cs typeface="Arial" pitchFamily="34" charset="0"/>
            </a:endParaRPr>
          </a:p>
        </p:txBody>
      </p:sp>
      <p:sp>
        <p:nvSpPr>
          <p:cNvPr id="11" name="圆角矩形标注 4"/>
          <p:cNvSpPr/>
          <p:nvPr/>
        </p:nvSpPr>
        <p:spPr>
          <a:xfrm>
            <a:off x="729205" y="4613839"/>
            <a:ext cx="2731625" cy="1080906"/>
          </a:xfrm>
          <a:prstGeom prst="wedgeRoundRectCallout">
            <a:avLst>
              <a:gd name="adj1" fmla="val -11145"/>
              <a:gd name="adj2" fmla="val -59311"/>
              <a:gd name="adj3" fmla="val 16667"/>
            </a:avLst>
          </a:prstGeom>
          <a:solidFill>
            <a:schemeClr val="accent4">
              <a:lumMod val="75000"/>
            </a:schemeClr>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Although there is no statement in the CAR, I guess the issue of this CAR is 2 failure of IFM testing as above.</a:t>
            </a: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426354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04" y="682906"/>
            <a:ext cx="734377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r>
              <a:rPr lang="en-US" dirty="0" smtClean="0"/>
              <a:t> (Analysis)</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11</a:t>
            </a:fld>
            <a:endParaRPr lang="en-US" dirty="0">
              <a:solidFill>
                <a:srgbClr val="000000"/>
              </a:solidFill>
            </a:endParaRPr>
          </a:p>
        </p:txBody>
      </p:sp>
      <p:sp>
        <p:nvSpPr>
          <p:cNvPr id="9" name="TextBox 8"/>
          <p:cNvSpPr txBox="1"/>
          <p:nvPr/>
        </p:nvSpPr>
        <p:spPr>
          <a:xfrm>
            <a:off x="500117" y="5215146"/>
            <a:ext cx="8186684" cy="106182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 Engage with CAR Owner to get deeper analysis.</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Analysis shows clear path to root cause and scope and stakeholders identified.</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Root cause statement is simple, reasonable and complete.</a:t>
            </a:r>
          </a:p>
          <a:p>
            <a:pPr marL="171450" indent="-171450">
              <a:spcBef>
                <a:spcPts val="600"/>
              </a:spcBef>
              <a:buFont typeface="Wingdings" pitchFamily="2" charset="2"/>
              <a:buChar char="§"/>
              <a:tabLst>
                <a:tab pos="57150" algn="l"/>
              </a:tabLst>
            </a:pPr>
            <a:r>
              <a:rPr lang="en-US" sz="1200" b="1" dirty="0" smtClean="0">
                <a:solidFill>
                  <a:srgbClr val="0000FF"/>
                </a:solidFill>
              </a:rPr>
              <a:t>[Integrity] (T) – Most appropriate ‘category’, ‘type’, ‘geography’ are selected.</a:t>
            </a:r>
          </a:p>
        </p:txBody>
      </p:sp>
      <p:sp>
        <p:nvSpPr>
          <p:cNvPr id="6" name="圆角矩形标注 4"/>
          <p:cNvSpPr/>
          <p:nvPr/>
        </p:nvSpPr>
        <p:spPr>
          <a:xfrm>
            <a:off x="6668948" y="3416385"/>
            <a:ext cx="2041175" cy="1056885"/>
          </a:xfrm>
          <a:prstGeom prst="wedgeRoundRectCallout">
            <a:avLst>
              <a:gd name="adj1" fmla="val -98984"/>
              <a:gd name="adj2" fmla="val -56301"/>
              <a:gd name="adj3" fmla="val 16667"/>
            </a:avLst>
          </a:prstGeom>
          <a:solidFill>
            <a:schemeClr val="accent3">
              <a:lumMod val="50000"/>
            </a:schemeClr>
          </a:solidFill>
          <a:ln>
            <a:solidFill>
              <a:schemeClr val="accent3">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It seems that Analysis and Root cause will be updated as it progresses.</a:t>
            </a:r>
            <a:endParaRPr lang="en-US" sz="1400" dirty="0">
              <a:solidFill>
                <a:prstClr val="white"/>
              </a:solidFill>
              <a:ea typeface="Times New Roman"/>
              <a:cs typeface="Times New Roman"/>
            </a:endParaRPr>
          </a:p>
        </p:txBody>
      </p:sp>
      <p:sp>
        <p:nvSpPr>
          <p:cNvPr id="4" name="正方形/長方形 3"/>
          <p:cNvSpPr/>
          <p:nvPr/>
        </p:nvSpPr>
        <p:spPr>
          <a:xfrm>
            <a:off x="2280213" y="3055716"/>
            <a:ext cx="3310359" cy="88911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err="1" smtClean="0">
              <a:solidFill>
                <a:prstClr val="white"/>
              </a:solidFill>
              <a:cs typeface="Arial" pitchFamily="34" charset="0"/>
            </a:endParaRPr>
          </a:p>
        </p:txBody>
      </p:sp>
      <p:sp>
        <p:nvSpPr>
          <p:cNvPr id="16" name="圆角矩形标注 4"/>
          <p:cNvSpPr/>
          <p:nvPr/>
        </p:nvSpPr>
        <p:spPr>
          <a:xfrm>
            <a:off x="6868491" y="453668"/>
            <a:ext cx="2041175" cy="1282532"/>
          </a:xfrm>
          <a:prstGeom prst="wedgeRoundRectCallout">
            <a:avLst>
              <a:gd name="adj1" fmla="val -83673"/>
              <a:gd name="adj2" fmla="val 47740"/>
              <a:gd name="adj3" fmla="val 16667"/>
            </a:avLst>
          </a:prstGeom>
          <a:solidFill>
            <a:schemeClr val="accent3">
              <a:lumMod val="50000"/>
            </a:schemeClr>
          </a:solidFill>
          <a:ln>
            <a:solidFill>
              <a:schemeClr val="accent3">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altLang="ja-JP" sz="1400" dirty="0">
                <a:solidFill>
                  <a:prstClr val="white"/>
                </a:solidFill>
                <a:ea typeface="Times New Roman"/>
                <a:cs typeface="Times New Roman"/>
              </a:rPr>
              <a:t>Stakeholders are appropriately written. However, there is no standards and SOP specified in </a:t>
            </a:r>
            <a:r>
              <a:rPr lang="en-US" altLang="ja-JP" sz="1400" dirty="0" smtClean="0">
                <a:solidFill>
                  <a:prstClr val="white"/>
                </a:solidFill>
                <a:ea typeface="Times New Roman"/>
                <a:cs typeface="Times New Roman"/>
              </a:rPr>
              <a:t>Analysis.</a:t>
            </a:r>
          </a:p>
        </p:txBody>
      </p:sp>
    </p:spTree>
    <p:extLst>
      <p:ext uri="{BB962C8B-B14F-4D97-AF65-F5344CB8AC3E}">
        <p14:creationId xmlns:p14="http://schemas.microsoft.com/office/powerpoint/2010/main" val="102937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80" y="785692"/>
            <a:ext cx="714375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r>
              <a:rPr lang="en-US" dirty="0" smtClean="0"/>
              <a:t> (CAP)</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12</a:t>
            </a:fld>
            <a:endParaRPr lang="en-US" dirty="0">
              <a:solidFill>
                <a:srgbClr val="000000"/>
              </a:solidFill>
            </a:endParaRPr>
          </a:p>
        </p:txBody>
      </p:sp>
      <p:sp>
        <p:nvSpPr>
          <p:cNvPr id="10" name="TextBox 9"/>
          <p:cNvSpPr txBox="1"/>
          <p:nvPr/>
        </p:nvSpPr>
        <p:spPr>
          <a:xfrm>
            <a:off x="1005855" y="5823004"/>
            <a:ext cx="7246894" cy="90794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[Competitiveness] (C) – Corrective actions fix the objective evidence and other problems found; address entire root cause and scope.</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Milestones address containment and owner’s verification; completed per milestone expectations.</a:t>
            </a:r>
          </a:p>
        </p:txBody>
      </p:sp>
      <p:sp>
        <p:nvSpPr>
          <p:cNvPr id="8" name="圆角矩形标注 4"/>
          <p:cNvSpPr/>
          <p:nvPr/>
        </p:nvSpPr>
        <p:spPr>
          <a:xfrm>
            <a:off x="4201039" y="2496844"/>
            <a:ext cx="4607295" cy="871389"/>
          </a:xfrm>
          <a:prstGeom prst="wedgeRoundRectCallout">
            <a:avLst>
              <a:gd name="adj1" fmla="val -61956"/>
              <a:gd name="adj2" fmla="val -35949"/>
              <a:gd name="adj3" fmla="val 16667"/>
            </a:avLst>
          </a:prstGeom>
          <a:solidFill>
            <a:schemeClr val="accent4">
              <a:lumMod val="75000"/>
            </a:schemeClr>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Determination what has to be done was not clear enough at the time. Many things should have done in Analysis section were carried over to Milestones.</a:t>
            </a:r>
          </a:p>
        </p:txBody>
      </p:sp>
    </p:spTree>
    <p:extLst>
      <p:ext uri="{BB962C8B-B14F-4D97-AF65-F5344CB8AC3E}">
        <p14:creationId xmlns:p14="http://schemas.microsoft.com/office/powerpoint/2010/main" val="6317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54" y="955619"/>
            <a:ext cx="744855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r>
              <a:rPr lang="en-US" dirty="0" smtClean="0"/>
              <a:t> (1</a:t>
            </a:r>
            <a:r>
              <a:rPr lang="en-US" baseline="30000" dirty="0" smtClean="0"/>
              <a:t>st</a:t>
            </a:r>
            <a:r>
              <a:rPr lang="en-US" dirty="0" smtClean="0"/>
              <a:t> Milestone)</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13</a:t>
            </a:fld>
            <a:endParaRPr lang="en-US" dirty="0">
              <a:solidFill>
                <a:srgbClr val="000000"/>
              </a:solidFill>
            </a:endParaRPr>
          </a:p>
        </p:txBody>
      </p:sp>
      <p:sp>
        <p:nvSpPr>
          <p:cNvPr id="9" name="TextBox 8"/>
          <p:cNvSpPr txBox="1"/>
          <p:nvPr/>
        </p:nvSpPr>
        <p:spPr>
          <a:xfrm>
            <a:off x="1131425" y="4980605"/>
            <a:ext cx="6580207"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a:spcBef>
                <a:spcPts val="600"/>
              </a:spcBef>
              <a:tabLst>
                <a:tab pos="57150" algn="l"/>
              </a:tabLst>
            </a:pPr>
            <a:r>
              <a:rPr lang="en-US" sz="1200" b="1" dirty="0" smtClean="0">
                <a:solidFill>
                  <a:srgbClr val="0000FF"/>
                </a:solidFill>
              </a:rPr>
              <a:t>GOOD!!! [Collaboration] (C) – </a:t>
            </a:r>
            <a:r>
              <a:rPr lang="en-US" sz="1200" b="1" dirty="0">
                <a:solidFill>
                  <a:srgbClr val="0000FF"/>
                </a:solidFill>
              </a:rPr>
              <a:t>(L) Referenced communications are attached as </a:t>
            </a:r>
            <a:r>
              <a:rPr lang="en-US" sz="1200" b="1" dirty="0" smtClean="0">
                <a:solidFill>
                  <a:srgbClr val="0000FF"/>
                </a:solidFill>
              </a:rPr>
              <a:t>needed.</a:t>
            </a:r>
          </a:p>
        </p:txBody>
      </p:sp>
      <p:sp>
        <p:nvSpPr>
          <p:cNvPr id="6" name="圆角矩形标注 4"/>
          <p:cNvSpPr/>
          <p:nvPr/>
        </p:nvSpPr>
        <p:spPr>
          <a:xfrm>
            <a:off x="5903208" y="2859639"/>
            <a:ext cx="2430564" cy="678936"/>
          </a:xfrm>
          <a:prstGeom prst="wedgeRoundRectCallout">
            <a:avLst>
              <a:gd name="adj1" fmla="val -54161"/>
              <a:gd name="adj2" fmla="val -109037"/>
              <a:gd name="adj3" fmla="val 16667"/>
            </a:avLst>
          </a:prstGeom>
          <a:solidFill>
            <a:srgbClr val="0000FF"/>
          </a:solidFill>
          <a:ln>
            <a:solidFill>
              <a:srgbClr val="0000FF"/>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ea typeface="Times New Roman"/>
                <a:cs typeface="Times New Roman"/>
              </a:rPr>
              <a:t>I think this has to be done in Analysis period.</a:t>
            </a: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216403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18" y="1256209"/>
            <a:ext cx="743902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r>
              <a:rPr lang="en-US" dirty="0" smtClean="0"/>
              <a:t> (2</a:t>
            </a:r>
            <a:r>
              <a:rPr lang="en-US" baseline="30000" dirty="0" smtClean="0"/>
              <a:t>nd</a:t>
            </a:r>
            <a:r>
              <a:rPr lang="en-US" dirty="0" smtClean="0"/>
              <a:t> Milestone)</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14</a:t>
            </a:fld>
            <a:endParaRPr lang="en-US" dirty="0">
              <a:solidFill>
                <a:srgbClr val="000000"/>
              </a:solidFill>
            </a:endParaRPr>
          </a:p>
        </p:txBody>
      </p:sp>
      <p:sp>
        <p:nvSpPr>
          <p:cNvPr id="7" name="TextBox 6"/>
          <p:cNvSpPr txBox="1"/>
          <p:nvPr/>
        </p:nvSpPr>
        <p:spPr>
          <a:xfrm>
            <a:off x="947981" y="5097133"/>
            <a:ext cx="6922804"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a:spcBef>
                <a:spcPts val="600"/>
              </a:spcBef>
              <a:tabLst>
                <a:tab pos="57150" algn="l"/>
              </a:tabLst>
            </a:pPr>
            <a:r>
              <a:rPr lang="en-US" sz="1200" b="1" dirty="0" smtClean="0">
                <a:solidFill>
                  <a:srgbClr val="0000FF"/>
                </a:solidFill>
              </a:rPr>
              <a:t>[</a:t>
            </a:r>
            <a:r>
              <a:rPr lang="en-US" sz="1200" b="1" dirty="0">
                <a:solidFill>
                  <a:srgbClr val="0000FF"/>
                </a:solidFill>
              </a:rPr>
              <a:t>Competitiveness] (C) – </a:t>
            </a:r>
            <a:r>
              <a:rPr lang="en-US" sz="1200" b="1" dirty="0" smtClean="0">
                <a:solidFill>
                  <a:srgbClr val="0000FF"/>
                </a:solidFill>
              </a:rPr>
              <a:t>Milestones completed per milestone expectation.</a:t>
            </a:r>
          </a:p>
        </p:txBody>
      </p:sp>
      <p:sp>
        <p:nvSpPr>
          <p:cNvPr id="8" name="圆角矩形标注 4"/>
          <p:cNvSpPr/>
          <p:nvPr/>
        </p:nvSpPr>
        <p:spPr>
          <a:xfrm>
            <a:off x="5838965" y="1061591"/>
            <a:ext cx="2321188" cy="1114450"/>
          </a:xfrm>
          <a:prstGeom prst="wedgeRoundRectCallout">
            <a:avLst>
              <a:gd name="adj1" fmla="val -74497"/>
              <a:gd name="adj2" fmla="val 82724"/>
              <a:gd name="adj3" fmla="val 16667"/>
            </a:avLst>
          </a:prstGeom>
          <a:solidFill>
            <a:srgbClr val="0000FF"/>
          </a:solidFill>
          <a:ln>
            <a:solidFill>
              <a:srgbClr val="0000FF"/>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ea typeface="Times New Roman"/>
                <a:cs typeface="Times New Roman"/>
              </a:rPr>
              <a:t>It seems that Milestone expectation and Implementation objective evidence is different each other.</a:t>
            </a: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156472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r>
              <a:rPr lang="en-US" dirty="0" smtClean="0"/>
              <a:t> (3</a:t>
            </a:r>
            <a:r>
              <a:rPr lang="en-US" baseline="30000" dirty="0" smtClean="0"/>
              <a:t>rd</a:t>
            </a:r>
            <a:r>
              <a:rPr lang="en-US" dirty="0" smtClean="0"/>
              <a:t> Milestone)</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15</a:t>
            </a:fld>
            <a:endParaRPr lang="en-US" dirty="0">
              <a:solidFill>
                <a:srgbClr val="00000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51" y="781281"/>
            <a:ext cx="746760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6086656" y="781281"/>
            <a:ext cx="2825850" cy="1024370"/>
          </a:xfrm>
          <a:prstGeom prst="wedgeRoundRectCallout">
            <a:avLst>
              <a:gd name="adj1" fmla="val -72628"/>
              <a:gd name="adj2" fmla="val 56260"/>
              <a:gd name="adj3" fmla="val 16667"/>
            </a:avLst>
          </a:prstGeom>
          <a:solidFill>
            <a:srgbClr val="0000FF"/>
          </a:solidFill>
          <a:ln>
            <a:solidFill>
              <a:schemeClr val="accent6">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Although discussion was done in 1</a:t>
            </a:r>
            <a:r>
              <a:rPr lang="en-US" sz="1400" baseline="30000" dirty="0" smtClean="0">
                <a:solidFill>
                  <a:prstClr val="white"/>
                </a:solidFill>
                <a:ea typeface="Times New Roman"/>
                <a:cs typeface="Times New Roman"/>
              </a:rPr>
              <a:t>st</a:t>
            </a:r>
            <a:r>
              <a:rPr lang="en-US" sz="1400" dirty="0" smtClean="0">
                <a:solidFill>
                  <a:prstClr val="white"/>
                </a:solidFill>
                <a:ea typeface="Times New Roman"/>
                <a:cs typeface="Times New Roman"/>
              </a:rPr>
              <a:t> milestone, it seems that there is no containment plan for this CAR.</a:t>
            </a:r>
            <a:endParaRPr lang="en-US" sz="1400" dirty="0">
              <a:solidFill>
                <a:srgbClr val="000000"/>
              </a:solidFill>
              <a:ea typeface="Times New Roman"/>
              <a:cs typeface="Times New Roman"/>
            </a:endParaRPr>
          </a:p>
          <a:p>
            <a:pPr>
              <a:spcBef>
                <a:spcPts val="0"/>
              </a:spcBef>
              <a:spcAft>
                <a:spcPts val="0"/>
              </a:spcAft>
            </a:pPr>
            <a:endParaRPr lang="en-US" sz="2000" dirty="0">
              <a:solidFill>
                <a:srgbClr val="000000"/>
              </a:solidFill>
              <a:ea typeface="Times New Roman"/>
              <a:cs typeface="Times New Roman"/>
            </a:endParaRPr>
          </a:p>
        </p:txBody>
      </p:sp>
      <p:sp>
        <p:nvSpPr>
          <p:cNvPr id="9" name="TextBox 6"/>
          <p:cNvSpPr txBox="1"/>
          <p:nvPr/>
        </p:nvSpPr>
        <p:spPr>
          <a:xfrm>
            <a:off x="947981" y="5097133"/>
            <a:ext cx="6922804"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a:spcBef>
                <a:spcPts val="600"/>
              </a:spcBef>
              <a:tabLst>
                <a:tab pos="57150" algn="l"/>
              </a:tabLst>
            </a:pPr>
            <a:r>
              <a:rPr lang="en-US" sz="1200" b="1" dirty="0" smtClean="0">
                <a:solidFill>
                  <a:srgbClr val="0000FF"/>
                </a:solidFill>
              </a:rPr>
              <a:t>[</a:t>
            </a:r>
            <a:r>
              <a:rPr lang="en-US" sz="1200" b="1" dirty="0">
                <a:solidFill>
                  <a:srgbClr val="0000FF"/>
                </a:solidFill>
              </a:rPr>
              <a:t>Competitiveness] (C) – </a:t>
            </a:r>
            <a:r>
              <a:rPr lang="en-US" sz="1200" b="1" dirty="0" smtClean="0">
                <a:solidFill>
                  <a:srgbClr val="0000FF"/>
                </a:solidFill>
              </a:rPr>
              <a:t>Milestones completed per milestone expectation.</a:t>
            </a:r>
          </a:p>
        </p:txBody>
      </p:sp>
    </p:spTree>
    <p:extLst>
      <p:ext uri="{BB962C8B-B14F-4D97-AF65-F5344CB8AC3E}">
        <p14:creationId xmlns:p14="http://schemas.microsoft.com/office/powerpoint/2010/main" val="119103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r>
              <a:rPr lang="en-US" dirty="0" smtClean="0"/>
              <a:t> (4</a:t>
            </a:r>
            <a:r>
              <a:rPr lang="en-US" baseline="30000" dirty="0" smtClean="0"/>
              <a:t>th</a:t>
            </a:r>
            <a:r>
              <a:rPr lang="en-US" dirty="0" smtClean="0"/>
              <a:t> Milestone)</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16</a:t>
            </a:fld>
            <a:endParaRPr lang="en-US" dirty="0">
              <a:solidFill>
                <a:srgbClr val="000000"/>
              </a:solidFill>
            </a:endParaRPr>
          </a:p>
        </p:txBody>
      </p:sp>
      <p:sp>
        <p:nvSpPr>
          <p:cNvPr id="7" name="圆角矩形标注 4"/>
          <p:cNvSpPr/>
          <p:nvPr/>
        </p:nvSpPr>
        <p:spPr>
          <a:xfrm>
            <a:off x="5937814" y="4281908"/>
            <a:ext cx="1979269" cy="1597306"/>
          </a:xfrm>
          <a:prstGeom prst="wedgeRoundRectCallout">
            <a:avLst>
              <a:gd name="adj1" fmla="val -186723"/>
              <a:gd name="adj2" fmla="val -25860"/>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ea typeface="Times New Roman"/>
                <a:cs typeface="Times New Roman"/>
              </a:rPr>
              <a:t>Milestone to address the entire root cause – Confusion of the role of Mentor and qualified testing staff</a:t>
            </a:r>
            <a:endParaRPr lang="en-US" sz="1400" dirty="0">
              <a:solidFill>
                <a:prstClr val="white"/>
              </a:solidFill>
              <a:ea typeface="Times New Roman"/>
              <a:cs typeface="Times New Roman"/>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933450"/>
            <a:ext cx="7191375"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圆角矩形标注 4"/>
          <p:cNvSpPr/>
          <p:nvPr/>
        </p:nvSpPr>
        <p:spPr>
          <a:xfrm>
            <a:off x="0" y="2558004"/>
            <a:ext cx="1736203" cy="1944547"/>
          </a:xfrm>
          <a:prstGeom prst="wedgeRoundRectCallout">
            <a:avLst>
              <a:gd name="adj1" fmla="val 100391"/>
              <a:gd name="adj2" fmla="val 45733"/>
              <a:gd name="adj3" fmla="val 16667"/>
            </a:avLst>
          </a:prstGeom>
          <a:solidFill>
            <a:srgbClr val="0000FF"/>
          </a:solidFill>
          <a:ln>
            <a:solidFill>
              <a:schemeClr val="accent6">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Now, we have justification not to do trace back. There are 2 ways to do. Let’s see what happen…</a:t>
            </a:r>
            <a:endParaRPr lang="en-US" sz="1400" dirty="0">
              <a:solidFill>
                <a:srgbClr val="000000"/>
              </a:solidFill>
              <a:ea typeface="Times New Roman"/>
              <a:cs typeface="Times New Roman"/>
            </a:endParaRPr>
          </a:p>
          <a:p>
            <a:pPr>
              <a:spcBef>
                <a:spcPts val="0"/>
              </a:spcBef>
              <a:spcAft>
                <a:spcPts val="0"/>
              </a:spcAft>
            </a:pPr>
            <a:endParaRPr lang="en-US" sz="2000" dirty="0">
              <a:solidFill>
                <a:srgbClr val="000000"/>
              </a:solidFill>
              <a:ea typeface="Times New Roman"/>
              <a:cs typeface="Times New Roman"/>
            </a:endParaRPr>
          </a:p>
        </p:txBody>
      </p:sp>
    </p:spTree>
    <p:extLst>
      <p:ext uri="{BB962C8B-B14F-4D97-AF65-F5344CB8AC3E}">
        <p14:creationId xmlns:p14="http://schemas.microsoft.com/office/powerpoint/2010/main" val="173707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r>
              <a:rPr lang="en-US" dirty="0" smtClean="0"/>
              <a:t> (5</a:t>
            </a:r>
            <a:r>
              <a:rPr lang="en-US" baseline="30000" dirty="0" smtClean="0"/>
              <a:t>th</a:t>
            </a:r>
            <a:r>
              <a:rPr lang="en-US" dirty="0" smtClean="0"/>
              <a:t> Milestone)</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17</a:t>
            </a:fld>
            <a:endParaRPr lang="en-US" dirty="0">
              <a:solidFill>
                <a:srgbClr val="000000"/>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752" y="860746"/>
            <a:ext cx="741045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圆角矩形标注 4"/>
          <p:cNvSpPr/>
          <p:nvPr/>
        </p:nvSpPr>
        <p:spPr>
          <a:xfrm>
            <a:off x="6748040" y="3634449"/>
            <a:ext cx="2106593" cy="1944547"/>
          </a:xfrm>
          <a:prstGeom prst="wedgeRoundRectCallout">
            <a:avLst>
              <a:gd name="adj1" fmla="val -68276"/>
              <a:gd name="adj2" fmla="val -62600"/>
              <a:gd name="adj3" fmla="val 16667"/>
            </a:avLst>
          </a:prstGeom>
          <a:solidFill>
            <a:srgbClr val="0000FF"/>
          </a:solidFill>
          <a:ln>
            <a:solidFill>
              <a:schemeClr val="accent6">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Now, we have the list of projects we have done. </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There is no statement how this connects to future actions.</a:t>
            </a:r>
            <a:endParaRPr lang="en-US" sz="1400" dirty="0">
              <a:solidFill>
                <a:prstClr val="white"/>
              </a:solidFill>
              <a:ea typeface="Times New Roman"/>
              <a:cs typeface="Times New Roman"/>
            </a:endParaRP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 </a:t>
            </a:r>
            <a:endParaRPr lang="en-US" sz="2000" dirty="0">
              <a:solidFill>
                <a:srgbClr val="000000"/>
              </a:solidFill>
              <a:ea typeface="Times New Roman"/>
              <a:cs typeface="Times New Roman"/>
            </a:endParaRPr>
          </a:p>
        </p:txBody>
      </p:sp>
    </p:spTree>
    <p:extLst>
      <p:ext uri="{BB962C8B-B14F-4D97-AF65-F5344CB8AC3E}">
        <p14:creationId xmlns:p14="http://schemas.microsoft.com/office/powerpoint/2010/main" val="185809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r>
              <a:rPr lang="en-US" dirty="0" smtClean="0"/>
              <a:t> (6</a:t>
            </a:r>
            <a:r>
              <a:rPr lang="en-US" baseline="30000" dirty="0" smtClean="0"/>
              <a:t>th</a:t>
            </a:r>
            <a:r>
              <a:rPr lang="en-US" dirty="0" smtClean="0"/>
              <a:t> Milestone)</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18</a:t>
            </a:fld>
            <a:endParaRPr lang="en-US" dirty="0">
              <a:solidFill>
                <a:srgbClr val="00000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75" y="1009832"/>
            <a:ext cx="745807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圆角矩形标注 4"/>
          <p:cNvSpPr/>
          <p:nvPr/>
        </p:nvSpPr>
        <p:spPr>
          <a:xfrm>
            <a:off x="6227179" y="4398379"/>
            <a:ext cx="2760563" cy="1493135"/>
          </a:xfrm>
          <a:prstGeom prst="wedgeRoundRectCallout">
            <a:avLst>
              <a:gd name="adj1" fmla="val -50452"/>
              <a:gd name="adj2" fmla="val -154558"/>
              <a:gd name="adj3" fmla="val 16667"/>
            </a:avLst>
          </a:prstGeom>
          <a:solidFill>
            <a:srgbClr val="0000FF"/>
          </a:solidFill>
          <a:ln>
            <a:solidFill>
              <a:schemeClr val="accent6">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Here is the current situation. We should wait for decision what we can do to prevent actions. This should contain containment and corrective actions.</a:t>
            </a:r>
            <a:endParaRPr lang="en-US" sz="1400" dirty="0">
              <a:solidFill>
                <a:srgbClr val="000000"/>
              </a:solidFill>
              <a:ea typeface="Times New Roman"/>
              <a:cs typeface="Times New Roman"/>
            </a:endParaRPr>
          </a:p>
          <a:p>
            <a:pPr>
              <a:spcBef>
                <a:spcPts val="0"/>
              </a:spcBef>
              <a:spcAft>
                <a:spcPts val="0"/>
              </a:spcAft>
            </a:pPr>
            <a:endParaRPr lang="en-US" sz="2000" dirty="0">
              <a:solidFill>
                <a:srgbClr val="000000"/>
              </a:solidFill>
              <a:ea typeface="Times New Roman"/>
              <a:cs typeface="Times New Roman"/>
            </a:endParaRPr>
          </a:p>
        </p:txBody>
      </p:sp>
    </p:spTree>
    <p:extLst>
      <p:ext uri="{BB962C8B-B14F-4D97-AF65-F5344CB8AC3E}">
        <p14:creationId xmlns:p14="http://schemas.microsoft.com/office/powerpoint/2010/main" val="287520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900113"/>
            <a:ext cx="7115175"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r>
              <a:rPr lang="en-US" dirty="0" smtClean="0"/>
              <a:t> (CAR Admin Review)</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19</a:t>
            </a:fld>
            <a:endParaRPr lang="en-US" dirty="0">
              <a:solidFill>
                <a:srgbClr val="000000"/>
              </a:solidFill>
            </a:endParaRPr>
          </a:p>
        </p:txBody>
      </p:sp>
      <p:sp>
        <p:nvSpPr>
          <p:cNvPr id="9" name="TextBox 8"/>
          <p:cNvSpPr txBox="1"/>
          <p:nvPr/>
        </p:nvSpPr>
        <p:spPr>
          <a:xfrm>
            <a:off x="901681" y="6118418"/>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[Integrity] (T) – Accurately completes the administrative fields within the CAR such as Owner’s 4</a:t>
            </a:r>
            <a:r>
              <a:rPr lang="en-US" sz="1200" b="1" baseline="30000" dirty="0" smtClean="0">
                <a:solidFill>
                  <a:srgbClr val="0000FF"/>
                </a:solidFill>
              </a:rPr>
              <a:t>th</a:t>
            </a:r>
            <a:r>
              <a:rPr lang="en-US" sz="1200" b="1" dirty="0" smtClean="0">
                <a:solidFill>
                  <a:srgbClr val="0000FF"/>
                </a:solidFill>
              </a:rPr>
              <a:t> Level Manager, Optional Recipients.</a:t>
            </a:r>
          </a:p>
        </p:txBody>
      </p:sp>
      <p:sp>
        <p:nvSpPr>
          <p:cNvPr id="8" name="圆角矩形标注 4"/>
          <p:cNvSpPr/>
          <p:nvPr/>
        </p:nvSpPr>
        <p:spPr>
          <a:xfrm>
            <a:off x="4873986" y="4859505"/>
            <a:ext cx="2985223" cy="760692"/>
          </a:xfrm>
          <a:prstGeom prst="wedgeRoundRectCallout">
            <a:avLst>
              <a:gd name="adj1" fmla="val -39499"/>
              <a:gd name="adj2" fmla="val -90088"/>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Every information in this section is OK.</a:t>
            </a:r>
          </a:p>
        </p:txBody>
      </p:sp>
    </p:spTree>
    <p:extLst>
      <p:ext uri="{BB962C8B-B14F-4D97-AF65-F5344CB8AC3E}">
        <p14:creationId xmlns:p14="http://schemas.microsoft.com/office/powerpoint/2010/main" val="304183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CBS Score Card</a:t>
            </a:r>
            <a:endParaRPr lang="en-US" dirty="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838200"/>
            <a:ext cx="6099175"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2624137"/>
            <a:ext cx="6099175" cy="240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0800" y="4819864"/>
            <a:ext cx="6099175"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descr="C:\Users\11967\AppData\Local\Microsoft\Windows\Temporary Internet Files\Content.IE5\H8CVJWBV\MC900251265[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2800" y="533400"/>
            <a:ext cx="1458912" cy="143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11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1078736"/>
            <a:ext cx="73914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r>
              <a:rPr lang="en-US" dirty="0" smtClean="0"/>
              <a:t> (History)</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20</a:t>
            </a:fld>
            <a:endParaRPr lang="en-US" dirty="0">
              <a:solidFill>
                <a:srgbClr val="000000"/>
              </a:solidFill>
            </a:endParaRPr>
          </a:p>
        </p:txBody>
      </p:sp>
    </p:spTree>
    <p:extLst>
      <p:ext uri="{BB962C8B-B14F-4D97-AF65-F5344CB8AC3E}">
        <p14:creationId xmlns:p14="http://schemas.microsoft.com/office/powerpoint/2010/main" val="485402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r>
              <a:rPr lang="en-US" dirty="0" smtClean="0"/>
              <a:t> (History)</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21</a:t>
            </a:fld>
            <a:endParaRPr lang="en-US" dirty="0">
              <a:solidFill>
                <a:srgbClr val="000000"/>
              </a:solidFill>
            </a:endParaRPr>
          </a:p>
        </p:txBody>
      </p:sp>
      <p:sp>
        <p:nvSpPr>
          <p:cNvPr id="6" name="TextBox 5"/>
          <p:cNvSpPr txBox="1"/>
          <p:nvPr/>
        </p:nvSpPr>
        <p:spPr>
          <a:xfrm>
            <a:off x="1630887" y="5640183"/>
            <a:ext cx="6175702"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a:t>
            </a:r>
            <a:r>
              <a:rPr lang="en-US" sz="1200" b="1" dirty="0">
                <a:solidFill>
                  <a:srgbClr val="0000FF"/>
                </a:solidFill>
              </a:rPr>
              <a:t>Collaboration] (</a:t>
            </a:r>
            <a:r>
              <a:rPr lang="en-US" sz="1200" b="1" dirty="0" smtClean="0">
                <a:solidFill>
                  <a:srgbClr val="0000FF"/>
                </a:solidFill>
              </a:rPr>
              <a:t>C) – Works as a team player with other CAR Champion.</a:t>
            </a:r>
          </a:p>
          <a:p>
            <a:pPr marL="171450" indent="-171450">
              <a:spcBef>
                <a:spcPts val="600"/>
              </a:spcBef>
              <a:buFont typeface="Wingdings" pitchFamily="2" charset="2"/>
              <a:buChar char="§"/>
              <a:tabLst>
                <a:tab pos="57150" algn="l"/>
              </a:tabLst>
            </a:pPr>
            <a:r>
              <a:rPr lang="en-US" sz="1200" b="1" dirty="0" smtClean="0">
                <a:solidFill>
                  <a:srgbClr val="0000FF"/>
                </a:solidFill>
              </a:rPr>
              <a:t>[Integrity] (T) – Acts on CARs within required timeframe.</a:t>
            </a:r>
          </a:p>
          <a:p>
            <a:pPr marL="171450" indent="-171450">
              <a:spcBef>
                <a:spcPts val="600"/>
              </a:spcBef>
              <a:buFont typeface="Wingdings" pitchFamily="2" charset="2"/>
              <a:buChar char="§"/>
              <a:tabLst>
                <a:tab pos="57150" algn="l"/>
              </a:tabLst>
            </a:pPr>
            <a:r>
              <a:rPr lang="en-US" sz="1200" b="1" dirty="0">
                <a:solidFill>
                  <a:srgbClr val="0000FF"/>
                </a:solidFill>
              </a:rPr>
              <a:t>[Integrity] (C, </a:t>
            </a:r>
            <a:r>
              <a:rPr lang="en-US" sz="1200" b="1" dirty="0" smtClean="0">
                <a:solidFill>
                  <a:srgbClr val="0000FF"/>
                </a:solidFill>
              </a:rPr>
              <a:t>L) </a:t>
            </a:r>
            <a:r>
              <a:rPr lang="en-US" sz="1200" b="1" dirty="0">
                <a:solidFill>
                  <a:srgbClr val="0000FF"/>
                </a:solidFill>
              </a:rPr>
              <a:t>– </a:t>
            </a:r>
            <a:r>
              <a:rPr lang="en-US" sz="1200" b="1" dirty="0" smtClean="0">
                <a:solidFill>
                  <a:srgbClr val="0000FF"/>
                </a:solidFill>
              </a:rPr>
              <a:t>Extensions are &lt;30 days, 3 or less.</a:t>
            </a:r>
            <a:endParaRPr lang="en-US" sz="1200" b="1" dirty="0">
              <a:solidFill>
                <a:srgbClr val="0000FF"/>
              </a:solidFill>
            </a:endParaRP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 y="1049499"/>
            <a:ext cx="774382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圆角矩形标注 4"/>
          <p:cNvSpPr/>
          <p:nvPr/>
        </p:nvSpPr>
        <p:spPr>
          <a:xfrm>
            <a:off x="6343999" y="734991"/>
            <a:ext cx="2545358" cy="1545222"/>
          </a:xfrm>
          <a:prstGeom prst="wedgeRoundRectCallout">
            <a:avLst>
              <a:gd name="adj1" fmla="val -47866"/>
              <a:gd name="adj2" fmla="val 75403"/>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rPr>
              <a:t>Although I am not familiar with this CAR, there are an escalation happened in this CAR, which isn’t nice. However, I understood this is a difficult CAR.</a:t>
            </a:r>
            <a:endParaRPr lang="en-US" sz="1400" dirty="0">
              <a:solidFill>
                <a:prstClr val="white"/>
              </a:solidFill>
            </a:endParaRPr>
          </a:p>
        </p:txBody>
      </p:sp>
    </p:spTree>
    <p:extLst>
      <p:ext uri="{BB962C8B-B14F-4D97-AF65-F5344CB8AC3E}">
        <p14:creationId xmlns:p14="http://schemas.microsoft.com/office/powerpoint/2010/main" val="137553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r>
              <a:rPr lang="en-US" dirty="0" smtClean="0"/>
              <a:t> (Overall Comment as of now)</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22</a:t>
            </a:fld>
            <a:endParaRPr lang="en-US" dirty="0">
              <a:solidFill>
                <a:srgbClr val="000000"/>
              </a:solidFill>
            </a:endParaRPr>
          </a:p>
        </p:txBody>
      </p:sp>
      <p:sp>
        <p:nvSpPr>
          <p:cNvPr id="3" name="テキスト ボックス 2"/>
          <p:cNvSpPr txBox="1"/>
          <p:nvPr/>
        </p:nvSpPr>
        <p:spPr>
          <a:xfrm>
            <a:off x="428263" y="1053296"/>
            <a:ext cx="8258537" cy="3046988"/>
          </a:xfrm>
          <a:prstGeom prst="rect">
            <a:avLst/>
          </a:prstGeom>
          <a:noFill/>
        </p:spPr>
        <p:txBody>
          <a:bodyPr wrap="square" rtlCol="0">
            <a:spAutoFit/>
          </a:bodyPr>
          <a:lstStyle/>
          <a:p>
            <a:pPr marL="285750" indent="-285750">
              <a:buFontTx/>
              <a:buChar char="-"/>
            </a:pPr>
            <a:r>
              <a:rPr kumimoji="1" lang="en-US" altLang="ja-JP" sz="2400" dirty="0" smtClean="0">
                <a:solidFill>
                  <a:srgbClr val="000000"/>
                </a:solidFill>
                <a:latin typeface="Arial" pitchFamily="34" charset="0"/>
                <a:cs typeface="Arial" pitchFamily="34" charset="0"/>
              </a:rPr>
              <a:t>Some actions to be done in Analysis session have not been conducted.</a:t>
            </a:r>
          </a:p>
          <a:p>
            <a:pPr marL="285750" indent="-285750">
              <a:buFontTx/>
              <a:buChar char="-"/>
            </a:pPr>
            <a:endParaRPr kumimoji="1" lang="en-US" altLang="ja-JP" sz="2400" dirty="0">
              <a:solidFill>
                <a:srgbClr val="000000"/>
              </a:solidFill>
              <a:latin typeface="Arial" pitchFamily="34" charset="0"/>
              <a:cs typeface="Arial" pitchFamily="34" charset="0"/>
            </a:endParaRPr>
          </a:p>
          <a:p>
            <a:pPr marL="285750" indent="-285750">
              <a:buFontTx/>
              <a:buChar char="-"/>
            </a:pPr>
            <a:r>
              <a:rPr kumimoji="1" lang="en-US" altLang="ja-JP" sz="2400" dirty="0" smtClean="0">
                <a:solidFill>
                  <a:srgbClr val="000000"/>
                </a:solidFill>
                <a:latin typeface="Arial" pitchFamily="34" charset="0"/>
                <a:cs typeface="Arial" pitchFamily="34" charset="0"/>
              </a:rPr>
              <a:t>As analysis was not enough, there is no clear evidence that containment was conducted.</a:t>
            </a:r>
          </a:p>
          <a:p>
            <a:pPr marL="285750" indent="-285750">
              <a:buFontTx/>
              <a:buChar char="-"/>
            </a:pPr>
            <a:endParaRPr kumimoji="1" lang="en-US" altLang="ja-JP" sz="2400" dirty="0">
              <a:solidFill>
                <a:srgbClr val="000000"/>
              </a:solidFill>
              <a:latin typeface="Arial" pitchFamily="34" charset="0"/>
              <a:cs typeface="Arial" pitchFamily="34" charset="0"/>
            </a:endParaRPr>
          </a:p>
          <a:p>
            <a:pPr marL="285750" indent="-285750">
              <a:buFontTx/>
              <a:buChar char="-"/>
            </a:pPr>
            <a:r>
              <a:rPr kumimoji="1" lang="en-US" altLang="ja-JP" sz="2400" dirty="0" smtClean="0">
                <a:solidFill>
                  <a:srgbClr val="000000"/>
                </a:solidFill>
                <a:latin typeface="Arial" pitchFamily="34" charset="0"/>
                <a:cs typeface="Arial" pitchFamily="34" charset="0"/>
              </a:rPr>
              <a:t>We are not able to know what is the current situation in detail from</a:t>
            </a:r>
            <a:r>
              <a:rPr kumimoji="1" lang="ja-JP" altLang="en-US" sz="2400" dirty="0">
                <a:solidFill>
                  <a:srgbClr val="000000"/>
                </a:solidFill>
                <a:latin typeface="Arial" pitchFamily="34" charset="0"/>
                <a:cs typeface="Arial" pitchFamily="34" charset="0"/>
              </a:rPr>
              <a:t> </a:t>
            </a:r>
            <a:r>
              <a:rPr kumimoji="1" lang="en-US" altLang="ja-JP" sz="2400" dirty="0" smtClean="0">
                <a:solidFill>
                  <a:srgbClr val="000000"/>
                </a:solidFill>
                <a:latin typeface="Arial" pitchFamily="34" charset="0"/>
                <a:cs typeface="Arial" pitchFamily="34" charset="0"/>
              </a:rPr>
              <a:t>the CAR. </a:t>
            </a:r>
            <a:endParaRPr kumimoji="1" lang="ja-JP" altLang="en-US" sz="2400" dirty="0" err="1"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401268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Pinch-Hitter</a:t>
            </a:r>
            <a:endParaRPr lang="en-US" dirty="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87" y="1524000"/>
            <a:ext cx="8664606" cy="443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216002" y="1447800"/>
            <a:ext cx="1338816" cy="457200"/>
          </a:xfrm>
          <a:prstGeom prst="ellipse">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Oval 6"/>
          <p:cNvSpPr/>
          <p:nvPr/>
        </p:nvSpPr>
        <p:spPr>
          <a:xfrm>
            <a:off x="2171700" y="2586369"/>
            <a:ext cx="1143000" cy="381000"/>
          </a:xfrm>
          <a:prstGeom prst="ellipse">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cxnSp>
        <p:nvCxnSpPr>
          <p:cNvPr id="6" name="Elbow Connector 5"/>
          <p:cNvCxnSpPr>
            <a:stCxn id="7" idx="4"/>
          </p:cNvCxnSpPr>
          <p:nvPr/>
        </p:nvCxnSpPr>
        <p:spPr>
          <a:xfrm rot="16200000" flipH="1">
            <a:off x="2857500" y="2853069"/>
            <a:ext cx="228600" cy="4572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00400" y="3042080"/>
            <a:ext cx="1562986" cy="307777"/>
          </a:xfrm>
          <a:prstGeom prst="rect">
            <a:avLst/>
          </a:prstGeom>
          <a:noFill/>
        </p:spPr>
        <p:txBody>
          <a:bodyPr wrap="square" rtlCol="0">
            <a:spAutoFit/>
          </a:bodyPr>
          <a:lstStyle/>
          <a:p>
            <a:r>
              <a:rPr lang="en-US" sz="1400" b="1" dirty="0" smtClean="0">
                <a:solidFill>
                  <a:schemeClr val="accent1"/>
                </a:solidFill>
                <a:latin typeface="Arial" pitchFamily="34" charset="0"/>
                <a:cs typeface="Arial" pitchFamily="34" charset="0"/>
              </a:rPr>
              <a:t>00-LC-P0048</a:t>
            </a:r>
          </a:p>
        </p:txBody>
      </p:sp>
      <p:sp>
        <p:nvSpPr>
          <p:cNvPr id="12" name="Rectangle 11"/>
          <p:cNvSpPr/>
          <p:nvPr/>
        </p:nvSpPr>
        <p:spPr>
          <a:xfrm>
            <a:off x="2285114" y="3429000"/>
            <a:ext cx="6325486" cy="912912"/>
          </a:xfrm>
          <a:prstGeom prst="rect">
            <a:avLst/>
          </a:prstGeom>
          <a:solidFill>
            <a:srgbClr val="FFFF00">
              <a:alpha val="33000"/>
            </a:srgbClr>
          </a:solidFill>
          <a:ln w="317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pic>
        <p:nvPicPr>
          <p:cNvPr id="14340" name="Picture 4" descr="C:\Users\11967\AppData\Local\Microsoft\Windows\Temporary Internet Files\Content.IE5\DK3MU631\MC90043246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0" y="4648200"/>
            <a:ext cx="18954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17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ircle(in)">
                                      <p:cBhvr>
                                        <p:cTn id="18" dur="2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ircle(in)">
                                      <p:cBhvr>
                                        <p:cTn id="2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need more power Scotty…”</a:t>
            </a:r>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1200"/>
            <a:ext cx="888723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descr="C:\Users\11967\AppData\Local\Microsoft\Windows\Temporary Internet Files\Content.IE5\DK3MU631\MC90043161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146" y="1952847"/>
            <a:ext cx="498475" cy="498475"/>
          </a:xfrm>
          <a:prstGeom prst="rect">
            <a:avLst/>
          </a:prstGeom>
          <a:noFill/>
          <a:extLst>
            <a:ext uri="{909E8E84-426E-40DD-AFC4-6F175D3DCCD1}">
              <a14:hiddenFill xmlns:a14="http://schemas.microsoft.com/office/drawing/2010/main">
                <a:solidFill>
                  <a:srgbClr val="FFFFFF"/>
                </a:solidFill>
              </a14:hiddenFill>
            </a:ext>
          </a:extLst>
        </p:spPr>
      </p:pic>
      <p:sp>
        <p:nvSpPr>
          <p:cNvPr id="4" name="Infopage"/>
          <p:cNvSpPr>
            <a:spLocks noEditPoints="1" noChangeArrowheads="1"/>
          </p:cNvSpPr>
          <p:nvPr/>
        </p:nvSpPr>
        <p:spPr bwMode="auto">
          <a:xfrm>
            <a:off x="1221009" y="3200400"/>
            <a:ext cx="676275" cy="71596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7" name="Picture 3" descr="C:\Users\11967\AppData\Local\Microsoft\Windows\Temporary Internet Files\Content.IE5\DK3MU631\MC90043161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5186" y="4495800"/>
            <a:ext cx="498475" cy="498475"/>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descr="C:\Users\11967\AppData\Local\Microsoft\Windows\Temporary Internet Files\Content.IE5\67GTJ3W7\MC90038952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67550" y="4638675"/>
            <a:ext cx="1557533"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44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500" fill="hold"/>
                                        <p:tgtEl>
                                          <p:spTgt spid="15363"/>
                                        </p:tgtEl>
                                        <p:attrNameLst>
                                          <p:attrName>ppt_x</p:attrName>
                                        </p:attrNameLst>
                                      </p:cBhvr>
                                      <p:tavLst>
                                        <p:tav tm="0">
                                          <p:val>
                                            <p:strVal val="#ppt_x"/>
                                          </p:val>
                                        </p:tav>
                                        <p:tav tm="100000">
                                          <p:val>
                                            <p:strVal val="#ppt_x"/>
                                          </p:val>
                                        </p:tav>
                                      </p:tavLst>
                                    </p:anim>
                                    <p:anim calcmode="lin" valueType="num">
                                      <p:cBhvr additive="base">
                                        <p:cTn id="8" dur="500" fill="hold"/>
                                        <p:tgtEl>
                                          <p:spTgt spid="153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Decision</a:t>
            </a:r>
            <a:endParaRPr 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44" y="1828800"/>
            <a:ext cx="8907030" cy="3124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381000" y="2057400"/>
            <a:ext cx="8077200" cy="1257299"/>
          </a:xfrm>
          <a:prstGeom prst="round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5" name="Up Arrow 4"/>
          <p:cNvSpPr/>
          <p:nvPr/>
        </p:nvSpPr>
        <p:spPr>
          <a:xfrm>
            <a:off x="5562600" y="990600"/>
            <a:ext cx="762000" cy="1066800"/>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6" name="Rectangle 5"/>
          <p:cNvSpPr/>
          <p:nvPr/>
        </p:nvSpPr>
        <p:spPr>
          <a:xfrm rot="20517058">
            <a:off x="3741367" y="396809"/>
            <a:ext cx="4149534" cy="707886"/>
          </a:xfrm>
          <a:prstGeom prst="rect">
            <a:avLst/>
          </a:prstGeom>
          <a:noFill/>
        </p:spPr>
        <p:txBody>
          <a:bodyPr wrap="square" lIns="91440" tIns="45720" rIns="91440" bIns="45720">
            <a:spAutoFit/>
          </a:bodyPr>
          <a:lstStyle/>
          <a:p>
            <a:pPr algn="ctr"/>
            <a:r>
              <a:rPr 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Analysis ?</a:t>
            </a:r>
            <a:endParaRPr 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cxnSp>
        <p:nvCxnSpPr>
          <p:cNvPr id="8" name="Curved Connector 7"/>
          <p:cNvCxnSpPr/>
          <p:nvPr/>
        </p:nvCxnSpPr>
        <p:spPr>
          <a:xfrm>
            <a:off x="2819400" y="3390899"/>
            <a:ext cx="3505200" cy="2019301"/>
          </a:xfrm>
          <a:prstGeom prst="curvedConnector3">
            <a:avLst>
              <a:gd name="adj1" fmla="val 50000"/>
            </a:avLst>
          </a:prstGeom>
          <a:ln w="34925">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324600" y="5225534"/>
            <a:ext cx="2438400" cy="369332"/>
          </a:xfrm>
          <a:prstGeom prst="rect">
            <a:avLst/>
          </a:prstGeom>
          <a:noFill/>
        </p:spPr>
        <p:txBody>
          <a:bodyPr wrap="square" rtlCol="0">
            <a:spAutoFit/>
          </a:bodyPr>
          <a:lstStyle/>
          <a:p>
            <a:r>
              <a:rPr lang="en-US" b="1" dirty="0" smtClean="0">
                <a:solidFill>
                  <a:schemeClr val="accent1"/>
                </a:solidFill>
                <a:latin typeface="Arial" pitchFamily="34" charset="0"/>
                <a:cs typeface="Arial" pitchFamily="34" charset="0"/>
              </a:rPr>
              <a:t>How will we know?</a:t>
            </a:r>
          </a:p>
        </p:txBody>
      </p:sp>
      <p:pic>
        <p:nvPicPr>
          <p:cNvPr id="16387" name="Picture 3" descr="C:\Users\11967\AppData\Local\Microsoft\Windows\Temporary Internet Files\Content.IE5\2KB32MAG\MC90001297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213" y="5321300"/>
            <a:ext cx="2089150" cy="118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20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Devil is in the details!</a:t>
            </a:r>
            <a:endParaRPr lang="en-US" dirty="0"/>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79" y="2133600"/>
            <a:ext cx="882884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4400" y="2438400"/>
            <a:ext cx="4191000" cy="304800"/>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20" y="1219199"/>
            <a:ext cx="8646179" cy="712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93019" y="1205022"/>
            <a:ext cx="8646179" cy="726216"/>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cxnSp>
        <p:nvCxnSpPr>
          <p:cNvPr id="6" name="Straight Arrow Connector 5"/>
          <p:cNvCxnSpPr>
            <a:stCxn id="4" idx="0"/>
          </p:cNvCxnSpPr>
          <p:nvPr/>
        </p:nvCxnSpPr>
        <p:spPr>
          <a:xfrm flipV="1">
            <a:off x="3009900" y="1931238"/>
            <a:ext cx="0" cy="507162"/>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905540" y="2895600"/>
            <a:ext cx="4191000" cy="228600"/>
          </a:xfrm>
          <a:prstGeom prst="rect">
            <a:avLst/>
          </a:prstGeom>
          <a:noFill/>
          <a:ln w="381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3" name="Rectangle 12"/>
          <p:cNvSpPr/>
          <p:nvPr/>
        </p:nvSpPr>
        <p:spPr>
          <a:xfrm>
            <a:off x="193021" y="4572000"/>
            <a:ext cx="8493778" cy="1562100"/>
          </a:xfrm>
          <a:prstGeom prst="rect">
            <a:avLst/>
          </a:prstGeom>
          <a:noFill/>
          <a:ln w="381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pic>
        <p:nvPicPr>
          <p:cNvPr id="1741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634" y="4648200"/>
            <a:ext cx="8288064"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Elbow Connector 7"/>
          <p:cNvCxnSpPr>
            <a:stCxn id="12" idx="1"/>
          </p:cNvCxnSpPr>
          <p:nvPr/>
        </p:nvCxnSpPr>
        <p:spPr>
          <a:xfrm rot="10800000" flipV="1">
            <a:off x="762000" y="3009900"/>
            <a:ext cx="143540" cy="1562100"/>
          </a:xfrm>
          <a:prstGeom prst="bentConnector2">
            <a:avLst/>
          </a:prstGeom>
          <a:ln w="38100">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a:off x="4876800" y="3200400"/>
            <a:ext cx="2819400" cy="838200"/>
          </a:xfrm>
          <a:prstGeom prst="curvedConnector3">
            <a:avLst/>
          </a:prstGeom>
          <a:ln w="381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7543799" y="3443177"/>
            <a:ext cx="607859"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17415" name="Picture 7" descr="C:\Users\11967\AppData\Local\Microsoft\Windows\Temporary Internet Files\Content.IE5\2KB32MAG\MC900435941[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96200" y="152400"/>
            <a:ext cx="1425575" cy="98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22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6"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17412"/>
                                        </p:tgtEl>
                                        <p:attrNameLst>
                                          <p:attrName>style.visibility</p:attrName>
                                        </p:attrNameLst>
                                      </p:cBhvr>
                                      <p:to>
                                        <p:strVal val="visible"/>
                                      </p:to>
                                    </p:set>
                                    <p:animEffect transition="in" filter="fade">
                                      <p:cBhvr>
                                        <p:cTn id="14" dur="500"/>
                                        <p:tgtEl>
                                          <p:spTgt spid="17412"/>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17414"/>
                                        </p:tgtEl>
                                        <p:attrNameLst>
                                          <p:attrName>style.visibility</p:attrName>
                                        </p:attrNameLst>
                                      </p:cBhvr>
                                      <p:to>
                                        <p:strVal val="visible"/>
                                      </p:to>
                                    </p:set>
                                    <p:animEffect transition="in" filter="wipe(down)">
                                      <p:cBhvr>
                                        <p:cTn id="38" dur="500"/>
                                        <p:tgtEl>
                                          <p:spTgt spid="17414"/>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arn(inVertical)">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2" grpId="0" animBg="1"/>
      <p:bldP spid="13"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keeps on ticking, ticking….</a:t>
            </a:r>
            <a:endParaRPr lang="en-US" dirty="0"/>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599"/>
            <a:ext cx="8610600" cy="2480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733800"/>
            <a:ext cx="828981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descr="C:\Users\11967\AppData\Local\Microsoft\Windows\Temporary Internet Files\Content.IE5\2KB32MAG\MC900056934[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5763" y="617538"/>
            <a:ext cx="1820862" cy="127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134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rial" charset="0"/>
                <a:ea typeface="Geneva" charset="0"/>
              </a:rPr>
              <a:t>Finding CAR # 133911586</a:t>
            </a:r>
            <a:br>
              <a:rPr lang="en-US" dirty="0" smtClean="0">
                <a:effectLst>
                  <a:outerShdw blurRad="38100" dist="38100" dir="2700000" algn="tl">
                    <a:srgbClr val="000000">
                      <a:alpha val="43137"/>
                    </a:srgbClr>
                  </a:outerShdw>
                </a:effectLst>
                <a:latin typeface="Arial" charset="0"/>
                <a:ea typeface="Geneva" charset="0"/>
              </a:rPr>
            </a:br>
            <a:r>
              <a:rPr lang="en-US" dirty="0">
                <a:effectLst>
                  <a:outerShdw blurRad="38100" dist="38100" dir="2700000" algn="tl">
                    <a:srgbClr val="000000">
                      <a:alpha val="43137"/>
                    </a:srgbClr>
                  </a:outerShdw>
                </a:effectLst>
                <a:latin typeface="Arial" charset="0"/>
                <a:ea typeface="Geneva" charset="0"/>
              </a:rPr>
              <a:t>(Motomu </a:t>
            </a:r>
            <a:r>
              <a:rPr lang="en-US" dirty="0" smtClean="0">
                <a:effectLst>
                  <a:outerShdw blurRad="38100" dist="38100" dir="2700000" algn="tl">
                    <a:srgbClr val="000000">
                      <a:alpha val="43137"/>
                    </a:srgbClr>
                  </a:outerShdw>
                </a:effectLst>
                <a:latin typeface="Arial" charset="0"/>
                <a:ea typeface="Geneva" charset="0"/>
              </a:rPr>
              <a:t>Kawano)</a:t>
            </a:r>
            <a:br>
              <a:rPr lang="en-US" dirty="0" smtClean="0">
                <a:effectLst>
                  <a:outerShdw blurRad="38100" dist="38100" dir="2700000" algn="tl">
                    <a:srgbClr val="000000">
                      <a:alpha val="43137"/>
                    </a:srgbClr>
                  </a:outerShdw>
                </a:effectLst>
                <a:latin typeface="Arial" charset="0"/>
                <a:ea typeface="Geneva" charset="0"/>
              </a:rPr>
            </a:br>
            <a:endParaRPr lang="en-US" dirty="0"/>
          </a:p>
        </p:txBody>
      </p:sp>
    </p:spTree>
    <p:extLst>
      <p:ext uri="{BB962C8B-B14F-4D97-AF65-F5344CB8AC3E}">
        <p14:creationId xmlns:p14="http://schemas.microsoft.com/office/powerpoint/2010/main" val="3549578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133911586</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9</a:t>
            </a:fld>
            <a:endParaRPr lang="en-US" dirty="0">
              <a:solidFill>
                <a:srgbClr val="0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79" y="682906"/>
            <a:ext cx="7591996" cy="562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4"/>
          <p:cNvSpPr/>
          <p:nvPr/>
        </p:nvSpPr>
        <p:spPr>
          <a:xfrm>
            <a:off x="6296628" y="3493604"/>
            <a:ext cx="2731625" cy="1724627"/>
          </a:xfrm>
          <a:prstGeom prst="wedgeRoundRectCallout">
            <a:avLst>
              <a:gd name="adj1" fmla="val -83179"/>
              <a:gd name="adj2" fmla="val 12582"/>
              <a:gd name="adj3" fmla="val 16667"/>
            </a:avLst>
          </a:prstGeom>
          <a:solidFill>
            <a:schemeClr val="accent4">
              <a:lumMod val="75000"/>
            </a:schemeClr>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Non-conformance and Objective evidence has to be written more in detail. I was able to guess that this is about IFM test result of CTI testing, however, I think it should be written here.</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endParaRPr lang="en-US" sz="1400" dirty="0">
              <a:solidFill>
                <a:prstClr val="white"/>
              </a:solidFill>
              <a:ea typeface="Times New Roman"/>
              <a:cs typeface="Times New Roman"/>
            </a:endParaRPr>
          </a:p>
        </p:txBody>
      </p:sp>
      <p:sp>
        <p:nvSpPr>
          <p:cNvPr id="2" name="正方形/長方形 1"/>
          <p:cNvSpPr/>
          <p:nvPr/>
        </p:nvSpPr>
        <p:spPr>
          <a:xfrm>
            <a:off x="972273" y="3599727"/>
            <a:ext cx="5324355" cy="13426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err="1" smtClean="0">
              <a:solidFill>
                <a:prstClr val="white"/>
              </a:solidFill>
              <a:cs typeface="Arial" pitchFamily="34" charset="0"/>
            </a:endParaRPr>
          </a:p>
        </p:txBody>
      </p:sp>
      <p:sp>
        <p:nvSpPr>
          <p:cNvPr id="9" name="TextBox 8"/>
          <p:cNvSpPr txBox="1"/>
          <p:nvPr/>
        </p:nvSpPr>
        <p:spPr>
          <a:xfrm>
            <a:off x="142992" y="5292090"/>
            <a:ext cx="8837970" cy="98488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[Competitiveness] (C) - </a:t>
            </a:r>
            <a:r>
              <a:rPr lang="en-US" sz="1200" b="1" dirty="0">
                <a:solidFill>
                  <a:srgbClr val="0000FF"/>
                </a:solidFill>
              </a:rPr>
              <a:t>Analysis shows clear path to root cause and scope; stakeholders identified</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a:t>
            </a:r>
            <a:r>
              <a:rPr lang="en-US" sz="1200" b="1" dirty="0">
                <a:solidFill>
                  <a:srgbClr val="0000FF"/>
                </a:solidFill>
              </a:rPr>
              <a:t>) </a:t>
            </a:r>
            <a:r>
              <a:rPr lang="en-US" sz="1200" b="1" dirty="0" smtClean="0">
                <a:solidFill>
                  <a:srgbClr val="0000FF"/>
                </a:solidFill>
              </a:rPr>
              <a:t>- Root </a:t>
            </a:r>
            <a:r>
              <a:rPr lang="en-US" sz="1200" b="1" dirty="0">
                <a:solidFill>
                  <a:srgbClr val="0000FF"/>
                </a:solidFill>
              </a:rPr>
              <a:t>cause statement is succinct, reasonable, complete (Shows ‘N/A’ for observations) </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a:t>
            </a:r>
            <a:r>
              <a:rPr lang="en-US" sz="1200" b="1" dirty="0">
                <a:solidFill>
                  <a:srgbClr val="0000FF"/>
                </a:solidFill>
              </a:rPr>
              <a:t>Corrective actions fix the objective evidence and other problems found; address entire root cause and scope.  For observations, they do not go beyond fixing the objective evidence</a:t>
            </a:r>
          </a:p>
        </p:txBody>
      </p:sp>
    </p:spTree>
    <p:extLst>
      <p:ext uri="{BB962C8B-B14F-4D97-AF65-F5344CB8AC3E}">
        <p14:creationId xmlns:p14="http://schemas.microsoft.com/office/powerpoint/2010/main" val="59229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Basic 2013</Template>
  <TotalTime>135</TotalTime>
  <Words>2133</Words>
  <Application>Microsoft Office PowerPoint</Application>
  <PresentationFormat>On-screen Show (4:3)</PresentationFormat>
  <Paragraphs>269</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ULTemplate</vt:lpstr>
      <vt:lpstr>CAR Champion Calibration Meeting CAR Review</vt:lpstr>
      <vt:lpstr>CBS Score Card</vt:lpstr>
      <vt:lpstr>Pinch-Hitter</vt:lpstr>
      <vt:lpstr>“I need more power Scotty…”</vt:lpstr>
      <vt:lpstr>Split Decision</vt:lpstr>
      <vt:lpstr>The Devil is in the details!</vt:lpstr>
      <vt:lpstr>Time keeps on ticking, ticking….</vt:lpstr>
      <vt:lpstr>Finding CAR # 133911586 (Motomu Kawano) </vt:lpstr>
      <vt:lpstr>CAR# 133911586</vt:lpstr>
      <vt:lpstr>CAR# 133911586</vt:lpstr>
      <vt:lpstr>CAR# 133911586 (Analysis)</vt:lpstr>
      <vt:lpstr>CAR# 133911586 (CAP)</vt:lpstr>
      <vt:lpstr>CAR# 133911586 (1st Milestone)</vt:lpstr>
      <vt:lpstr>CAR# 133911586 (2nd Milestone)</vt:lpstr>
      <vt:lpstr>CAR# 133911586 (3rd Milestone)</vt:lpstr>
      <vt:lpstr>CAR# 133911586 (4th Milestone)</vt:lpstr>
      <vt:lpstr>CAR# 133911586 (5th Milestone)</vt:lpstr>
      <vt:lpstr>CAR# 133911586 (6th Milestone)</vt:lpstr>
      <vt:lpstr>CAR# 133911586 (CAR Admin Review)</vt:lpstr>
      <vt:lpstr>CAR# 133911586 (History)</vt:lpstr>
      <vt:lpstr>CAR# 133911586 (History)</vt:lpstr>
      <vt:lpstr>CAR# 133911586 (Overall Comment as of now)</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Champion Calibration Meeting CAR 133911508 Review</dc:title>
  <dc:creator>Lietz, Jeffery</dc:creator>
  <cp:lastModifiedBy>Allison, Cheryl</cp:lastModifiedBy>
  <cp:revision>33</cp:revision>
  <cp:lastPrinted>2013-11-19T17:58:55Z</cp:lastPrinted>
  <dcterms:created xsi:type="dcterms:W3CDTF">2013-11-16T00:53:42Z</dcterms:created>
  <dcterms:modified xsi:type="dcterms:W3CDTF">2013-12-10T15:56:09Z</dcterms:modified>
</cp:coreProperties>
</file>