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2" r:id="rId2"/>
    <p:sldId id="396" r:id="rId3"/>
    <p:sldId id="405" r:id="rId4"/>
    <p:sldId id="392" r:id="rId5"/>
    <p:sldId id="397" r:id="rId6"/>
    <p:sldId id="394" r:id="rId7"/>
    <p:sldId id="402" r:id="rId8"/>
    <p:sldId id="401" r:id="rId9"/>
    <p:sldId id="403" r:id="rId10"/>
    <p:sldId id="404" r:id="rId11"/>
    <p:sldId id="400" r:id="rId12"/>
    <p:sldId id="393" r:id="rId13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C64E"/>
    <a:srgbClr val="F18307"/>
    <a:srgbClr val="96C547"/>
    <a:srgbClr val="6EC1BC"/>
    <a:srgbClr val="459D2D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5" autoAdjust="0"/>
    <p:restoredTop sz="96648" autoAdjust="0"/>
  </p:normalViewPr>
  <p:slideViewPr>
    <p:cSldViewPr snapToGrid="0" snapToObjects="1">
      <p:cViewPr>
        <p:scale>
          <a:sx n="80" d="100"/>
          <a:sy n="80" d="100"/>
        </p:scale>
        <p:origin x="-87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/>
              <a:t>&lt;00-QA-S0009 UL Glossary of Terms and Acronyms&gt;</a:t>
            </a:r>
          </a:p>
          <a:p>
            <a:r>
              <a:rPr lang="en-US" altLang="ko-KR" sz="1200" dirty="0" smtClean="0"/>
              <a:t>•</a:t>
            </a:r>
            <a:r>
              <a:rPr lang="en-US" altLang="ko-KR" sz="1200" baseline="0" dirty="0" smtClean="0"/>
              <a:t> </a:t>
            </a:r>
            <a:r>
              <a:rPr lang="en-US" altLang="ko-KR" sz="1200" dirty="0" smtClean="0"/>
              <a:t>OBSERVATION – A nonconformance that does not appear to be systemic, recurring or severe.  Observations can also be written to document opportunities for improvement.</a:t>
            </a:r>
          </a:p>
          <a:p>
            <a:r>
              <a:rPr lang="en-US" altLang="ko-KR" sz="1200" dirty="0" smtClean="0"/>
              <a:t>• FINDING – A nonconformance that is systemic, and/or recurring, and/or severe.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&lt;LWD&gt;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LWD -  abbreviation of Lab Work Directive (LWD) in Lotus Notes</a:t>
            </a:r>
          </a:p>
          <a:p>
            <a:endParaRPr lang="en-US" altLang="ko-K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4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4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Calibration Meeting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CAR Review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199" y="3960813"/>
            <a:ext cx="6383439" cy="1774825"/>
          </a:xfrm>
        </p:spPr>
        <p:txBody>
          <a:bodyPr>
            <a:normAutofit/>
          </a:bodyPr>
          <a:lstStyle/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AP Team</a:t>
            </a:r>
          </a:p>
          <a:p>
            <a:pPr eaLnBrk="1" hangingPunct="1"/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Tony Hsu, Motomu Kawano, </a:t>
            </a:r>
            <a:r>
              <a:rPr lang="fi-FI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Samantha </a:t>
            </a:r>
            <a:r>
              <a:rPr lang="fi-FI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Bang and </a:t>
            </a:r>
            <a:r>
              <a:rPr lang="fi-FI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Erica </a:t>
            </a:r>
            <a:r>
              <a:rPr lang="fi-FI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Qin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endParaRPr lang="fi-FI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/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September 17, 2014</a:t>
            </a:r>
          </a:p>
        </p:txBody>
      </p:sp>
    </p:spTree>
    <p:extLst>
      <p:ext uri="{BB962C8B-B14F-4D97-AF65-F5344CB8AC3E}">
        <p14:creationId xmlns:p14="http://schemas.microsoft.com/office/powerpoint/2010/main" val="9883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143913016 </a:t>
            </a:r>
            <a:r>
              <a:rPr lang="en-US" dirty="0" smtClean="0"/>
              <a:t>– Milestones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4" y="939338"/>
            <a:ext cx="5479629" cy="248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88" y="2641098"/>
            <a:ext cx="5451016" cy="239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84" y="4041210"/>
            <a:ext cx="5451015" cy="238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03086" y="1683587"/>
            <a:ext cx="2642364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Based on the results of the milestones 1,2,3</a:t>
            </a:r>
            <a:endParaRPr lang="ko-KR" altLang="ko-KR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143913016 </a:t>
            </a:r>
            <a:r>
              <a:rPr lang="en-US" dirty="0" smtClean="0"/>
              <a:t>–</a:t>
            </a:r>
            <a:r>
              <a:rPr lang="en-US" altLang="ko-KR" dirty="0" smtClean="0"/>
              <a:t> </a:t>
            </a:r>
            <a:r>
              <a:rPr lang="en-US" altLang="ko-KR" dirty="0"/>
              <a:t>History </a:t>
            </a:r>
            <a:r>
              <a:rPr lang="en-US" altLang="ko-KR" dirty="0" smtClean="0"/>
              <a:t>Study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5" y="914929"/>
            <a:ext cx="5462602" cy="471939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8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19381" y="2252594"/>
            <a:ext cx="2641336" cy="1022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76626" y="2071720"/>
            <a:ext cx="2149434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Response Escalations</a:t>
            </a:r>
            <a:endParaRPr lang="ko-KR" altLang="ko-KR" sz="14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56" y="2533872"/>
            <a:ext cx="5106311" cy="331596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8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54481" y="3660803"/>
            <a:ext cx="3115712" cy="11368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54480" y="2523978"/>
            <a:ext cx="4631379" cy="11368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10547" y="3933767"/>
            <a:ext cx="2433453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Implementation Escalation</a:t>
            </a:r>
            <a:endParaRPr lang="ko-KR" altLang="ko-KR" sz="14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65792"/>
              </p:ext>
            </p:extLst>
          </p:nvPr>
        </p:nvGraphicFramePr>
        <p:xfrm>
          <a:off x="997526" y="5813695"/>
          <a:ext cx="7053944" cy="962340"/>
        </p:xfrm>
        <a:graphic>
          <a:graphicData uri="http://schemas.openxmlformats.org/drawingml/2006/table">
            <a:tbl>
              <a:tblPr/>
              <a:tblGrid>
                <a:gridCol w="7053944"/>
              </a:tblGrid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Extensions are within requirement (&lt;30 days, 3 or less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) – Need Improve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 – Need Improve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 - Moderate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907927" y="3092390"/>
            <a:ext cx="2433453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Evidence of communication for overdue CAR</a:t>
            </a:r>
            <a:endParaRPr lang="ko-KR" altLang="ko-KR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143913016 </a:t>
            </a:r>
            <a:r>
              <a:rPr lang="en-US" dirty="0" smtClean="0"/>
              <a:t>– CBS 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9647"/>
              </p:ext>
            </p:extLst>
          </p:nvPr>
        </p:nvGraphicFramePr>
        <p:xfrm>
          <a:off x="692150" y="1150018"/>
          <a:ext cx="7759700" cy="4557963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6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4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54701"/>
          </a:xfr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ea typeface="Geneva" charset="0"/>
              </a:rPr>
              <a:t>CAR# </a:t>
            </a:r>
            <a:r>
              <a:rPr lang="en-US" altLang="ko-KR" dirty="0" smtClean="0"/>
              <a:t>143913016</a:t>
            </a:r>
            <a:endParaRPr lang="en-US" dirty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2</a:t>
            </a:fld>
            <a:endParaRPr lang="en-US" dirty="0">
              <a:ea typeface="Geneva" charset="0"/>
              <a:cs typeface="Geneva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399" y="999461"/>
            <a:ext cx="7423069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000000"/>
                </a:solidFill>
              </a:rPr>
              <a:t>Summaries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459D2D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3E9E33">
                  <a:lumMod val="75000"/>
                </a:srgbClr>
              </a:solidFill>
              <a:effectLst/>
              <a:uLnTx/>
              <a:uFillTx/>
              <a:latin typeface="Arial" charset="0"/>
              <a:ea typeface="Osaka" pitchFamily="1" charset="-128"/>
            </a:endParaRPr>
          </a:p>
          <a:p>
            <a:pPr defTabSz="91440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b="1" kern="0" dirty="0" smtClean="0">
                <a:solidFill>
                  <a:srgbClr val="000000"/>
                </a:solidFill>
              </a:rPr>
              <a:t>Observation</a:t>
            </a:r>
          </a:p>
          <a:p>
            <a:pPr defTabSz="91440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b="1" kern="0" dirty="0" smtClean="0">
                <a:solidFill>
                  <a:srgbClr val="000000"/>
                </a:solidFill>
              </a:rPr>
              <a:t>Analysis</a:t>
            </a:r>
          </a:p>
          <a:p>
            <a:pPr defTabSz="91440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Containment - Reassign MEL UV </a:t>
            </a:r>
            <a:r>
              <a:rPr lang="en-US" sz="2400" b="1" kern="0" dirty="0" smtClean="0">
                <a:solidFill>
                  <a:srgbClr val="000000"/>
                </a:solidFill>
              </a:rPr>
              <a:t>testing</a:t>
            </a:r>
          </a:p>
          <a:p>
            <a:pPr defTabSz="91440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Decision on whether traceback is needed</a:t>
            </a:r>
            <a:endParaRPr lang="en-US" sz="2400" b="1" kern="0" dirty="0" smtClean="0">
              <a:solidFill>
                <a:srgbClr val="000000"/>
              </a:solidFill>
            </a:endParaRPr>
          </a:p>
          <a:p>
            <a:pPr defTabSz="91440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b="1" kern="0" dirty="0" smtClean="0">
                <a:solidFill>
                  <a:srgbClr val="000000"/>
                </a:solidFill>
              </a:rPr>
              <a:t>Response </a:t>
            </a:r>
            <a:r>
              <a:rPr lang="en-US" sz="2400" b="1" kern="0" dirty="0">
                <a:solidFill>
                  <a:srgbClr val="000000"/>
                </a:solidFill>
              </a:rPr>
              <a:t>Escalation </a:t>
            </a:r>
            <a:r>
              <a:rPr lang="en-US" sz="2400" b="1" kern="0" dirty="0" smtClean="0">
                <a:solidFill>
                  <a:srgbClr val="000000"/>
                </a:solidFill>
              </a:rPr>
              <a:t>1,2,3</a:t>
            </a:r>
          </a:p>
          <a:p>
            <a:pPr defTabSz="914400" eaLnBrk="1" fontAlgn="auto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b="1" kern="0" dirty="0">
                <a:solidFill>
                  <a:srgbClr val="000000"/>
                </a:solidFill>
              </a:rPr>
              <a:t>Implementation Escalation 1,2,3</a:t>
            </a:r>
          </a:p>
        </p:txBody>
      </p:sp>
    </p:spTree>
    <p:extLst>
      <p:ext uri="{BB962C8B-B14F-4D97-AF65-F5344CB8AC3E}">
        <p14:creationId xmlns:p14="http://schemas.microsoft.com/office/powerpoint/2010/main" val="42057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54701"/>
          </a:xfr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ea typeface="Geneva" charset="0"/>
              </a:rPr>
              <a:t>CAR# </a:t>
            </a:r>
            <a:r>
              <a:rPr lang="en-US" altLang="ko-KR" dirty="0" smtClean="0"/>
              <a:t>143913016</a:t>
            </a:r>
            <a:endParaRPr lang="en-US" dirty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C899CD-CBC0-A74E-8A74-22C773764123}" type="slidenum">
              <a:rPr lang="en-US">
                <a:ea typeface="Geneva" charset="0"/>
                <a:cs typeface="Geneva" charset="0"/>
              </a:rPr>
              <a:pPr/>
              <a:t>3</a:t>
            </a:fld>
            <a:endParaRPr lang="en-US" dirty="0">
              <a:ea typeface="Geneva" charset="0"/>
              <a:cs typeface="Geneva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399" y="999461"/>
            <a:ext cx="742306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000000"/>
                </a:solidFill>
              </a:rPr>
              <a:t>Correction Requested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000000"/>
                </a:solidFill>
              </a:rPr>
              <a:t>The way this CAR is being handled is very confusing.  It is definitely not being treated as an observation.  And it is not being treated sufficiently as a finding, e.g., no root cause statement, unclear corrective actions, other items as noted.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Please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correc</a:t>
            </a:r>
            <a:r>
              <a:rPr lang="en-US" sz="2000" b="1" kern="0" dirty="0" smtClean="0">
                <a:solidFill>
                  <a:srgbClr val="000000"/>
                </a:solidFill>
              </a:rPr>
              <a:t>t the CAR. 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	</a:t>
            </a:r>
            <a:r>
              <a:rPr lang="en-US" sz="2000" b="1" kern="0" dirty="0" smtClean="0">
                <a:solidFill>
                  <a:srgbClr val="000000"/>
                </a:solidFill>
              </a:rPr>
              <a:t>If it is an observation, all actions other than fixing the objective evidence must be done outside of the CAR. 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000000"/>
                </a:solidFill>
              </a:rPr>
              <a:t>	If it is a finding, it must be updated to correctly address all the requirements for finding CARs.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459D2D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96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143913016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8" y="1193800"/>
            <a:ext cx="8433244" cy="45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61760" y="1775453"/>
            <a:ext cx="12192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1760" y="2473764"/>
            <a:ext cx="12192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8060" y="4848853"/>
            <a:ext cx="609600" cy="2538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5798" y="5435601"/>
            <a:ext cx="5729652" cy="3528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5798" y="6071212"/>
            <a:ext cx="3515292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z="1400" dirty="0" smtClean="0"/>
              <a:t>Needs for the more clear description </a:t>
            </a:r>
          </a:p>
          <a:p>
            <a:r>
              <a:rPr lang="en-US" sz="1400" dirty="0" smtClean="0"/>
              <a:t>based on the fact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4180" y="473286"/>
            <a:ext cx="2413559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altLang="ko-KR" sz="1400" dirty="0" smtClean="0"/>
              <a:t>Finding or </a:t>
            </a:r>
            <a:r>
              <a:rPr lang="en-US" altLang="ko-KR" sz="1400" dirty="0"/>
              <a:t>Observation</a:t>
            </a:r>
            <a:r>
              <a:rPr lang="en-US" altLang="ko-KR" sz="1400" dirty="0" smtClean="0"/>
              <a:t>?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480300" y="781063"/>
            <a:ext cx="200660" cy="99439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sp>
        <p:nvSpPr>
          <p:cNvPr id="12" name="TextBox 11"/>
          <p:cNvSpPr txBox="1"/>
          <p:nvPr/>
        </p:nvSpPr>
        <p:spPr>
          <a:xfrm>
            <a:off x="7071361" y="2878648"/>
            <a:ext cx="1907539" cy="738664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altLang="ko-KR" sz="1400" dirty="0"/>
              <a:t>Includes all of the required background info?</a:t>
            </a:r>
          </a:p>
        </p:txBody>
      </p:sp>
      <p:cxnSp>
        <p:nvCxnSpPr>
          <p:cNvPr id="13" name="Straight Arrow Connector 12"/>
          <p:cNvCxnSpPr>
            <a:stCxn id="12" idx="0"/>
            <a:endCxn id="6" idx="3"/>
          </p:cNvCxnSpPr>
          <p:nvPr/>
        </p:nvCxnSpPr>
        <p:spPr>
          <a:xfrm flipH="1" flipV="1">
            <a:off x="7680960" y="2626164"/>
            <a:ext cx="344171" cy="252484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cxnSp>
        <p:nvCxnSpPr>
          <p:cNvPr id="14" name="Straight Arrow Connector 13"/>
          <p:cNvCxnSpPr/>
          <p:nvPr/>
        </p:nvCxnSpPr>
        <p:spPr>
          <a:xfrm flipV="1">
            <a:off x="3401060" y="5725911"/>
            <a:ext cx="1" cy="345301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sp>
        <p:nvSpPr>
          <p:cNvPr id="15" name="Rectangle 14"/>
          <p:cNvSpPr/>
          <p:nvPr/>
        </p:nvSpPr>
        <p:spPr>
          <a:xfrm>
            <a:off x="2258059" y="4073964"/>
            <a:ext cx="5767071" cy="15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4374" y="375127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it a Non-Conformance?</a:t>
            </a:r>
            <a:endParaRPr lang="ko-KR" alt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143913016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131564"/>
            <a:ext cx="69437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368535" y="3474031"/>
            <a:ext cx="2938625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“not applicable” for the observation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50160" y="3517724"/>
            <a:ext cx="1219200" cy="2203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769360" y="3602896"/>
            <a:ext cx="599175" cy="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sp>
        <p:nvSpPr>
          <p:cNvPr id="21" name="Rectangle 20"/>
          <p:cNvSpPr/>
          <p:nvPr/>
        </p:nvSpPr>
        <p:spPr>
          <a:xfrm>
            <a:off x="5141606" y="383936"/>
            <a:ext cx="3859890" cy="9541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Observation, but carried out the analysis</a:t>
            </a:r>
          </a:p>
          <a:p>
            <a:r>
              <a:rPr lang="en-US" altLang="ko-KR" sz="1400" dirty="0" smtClean="0">
                <a:solidFill>
                  <a:schemeClr val="accent1"/>
                </a:solidFill>
              </a:rPr>
              <a:t>- all </a:t>
            </a:r>
            <a:r>
              <a:rPr lang="en-US" altLang="ko-KR" sz="1400" dirty="0">
                <a:solidFill>
                  <a:schemeClr val="accent1"/>
                </a:solidFill>
              </a:rPr>
              <a:t>pertinent questions </a:t>
            </a:r>
            <a:r>
              <a:rPr lang="en-US" altLang="ko-KR" sz="1400" dirty="0" smtClean="0">
                <a:solidFill>
                  <a:schemeClr val="accent1"/>
                </a:solidFill>
              </a:rPr>
              <a:t>addressed?</a:t>
            </a:r>
          </a:p>
          <a:p>
            <a:r>
              <a:rPr lang="en-US" altLang="ko-KR" sz="1400" dirty="0" smtClean="0">
                <a:solidFill>
                  <a:schemeClr val="accent1"/>
                </a:solidFill>
              </a:rPr>
              <a:t>- clear </a:t>
            </a:r>
            <a:r>
              <a:rPr lang="en-US" altLang="ko-KR" sz="1400" dirty="0">
                <a:solidFill>
                  <a:schemeClr val="accent1"/>
                </a:solidFill>
              </a:rPr>
              <a:t>path to root </a:t>
            </a:r>
            <a:r>
              <a:rPr lang="en-US" altLang="ko-KR" sz="1400" dirty="0" smtClean="0">
                <a:solidFill>
                  <a:schemeClr val="accent1"/>
                </a:solidFill>
              </a:rPr>
              <a:t>cause?</a:t>
            </a:r>
          </a:p>
          <a:p>
            <a:r>
              <a:rPr lang="en-US" altLang="ko-KR" sz="1400" dirty="0" smtClean="0">
                <a:solidFill>
                  <a:schemeClr val="accent1"/>
                </a:solidFill>
              </a:rPr>
              <a:t>- stakeholders identified?</a:t>
            </a:r>
            <a:endParaRPr lang="ko-KR" altLang="ko-KR" sz="14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38871" y="2046040"/>
            <a:ext cx="5290478" cy="12762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329548" y="1338043"/>
            <a:ext cx="522515" cy="707997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8370"/>
              </p:ext>
            </p:extLst>
          </p:nvPr>
        </p:nvGraphicFramePr>
        <p:xfrm>
          <a:off x="1147638" y="5744268"/>
          <a:ext cx="6820704" cy="763409"/>
        </p:xfrm>
        <a:graphic>
          <a:graphicData uri="http://schemas.openxmlformats.org/drawingml/2006/table">
            <a:tbl>
              <a:tblPr/>
              <a:tblGrid>
                <a:gridCol w="6820704"/>
              </a:tblGrid>
              <a:tr h="244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identified – Need Improve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74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- Moderate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Most appropriate ‘category’, ‘type’, ‘geography’ are selected - Moderate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312091" y="5035788"/>
            <a:ext cx="5539972" cy="4297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143913016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934006"/>
            <a:ext cx="695325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717082" y="1075273"/>
            <a:ext cx="3214048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– fix the objective </a:t>
            </a:r>
            <a:r>
              <a:rPr lang="en-US" altLang="ko-KR" sz="1400" dirty="0" smtClean="0">
                <a:solidFill>
                  <a:schemeClr val="accent1"/>
                </a:solidFill>
              </a:rPr>
              <a:t>evidence? Yes</a:t>
            </a:r>
            <a:endParaRPr lang="en-US" altLang="ko-KR" sz="140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124563" y="1355726"/>
            <a:ext cx="500686" cy="194683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0655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66" y="321856"/>
            <a:ext cx="6546390" cy="653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49238"/>
            <a:ext cx="2730500" cy="48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21400" y="1109861"/>
            <a:ext cx="2286000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address </a:t>
            </a:r>
            <a:r>
              <a:rPr lang="en-US" altLang="ko-KR" sz="1400" dirty="0" smtClean="0">
                <a:solidFill>
                  <a:schemeClr val="accent1"/>
                </a:solidFill>
              </a:rPr>
              <a:t>containment</a:t>
            </a:r>
            <a:endParaRPr lang="ko-KR" altLang="ko-KR" sz="14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9376" y="2784043"/>
            <a:ext cx="2210623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completed </a:t>
            </a:r>
            <a:r>
              <a:rPr lang="en-US" altLang="ko-KR" sz="1400" dirty="0">
                <a:solidFill>
                  <a:schemeClr val="accent1"/>
                </a:solidFill>
              </a:rPr>
              <a:t>per milestone expectations</a:t>
            </a:r>
            <a:endParaRPr lang="ko-KR" altLang="ko-KR" sz="14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270500" y="1263750"/>
            <a:ext cx="850900" cy="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121400" y="2006600"/>
            <a:ext cx="557976" cy="1039053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5422900" y="2784043"/>
            <a:ext cx="1256476" cy="26161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143913016 </a:t>
            </a:r>
            <a:r>
              <a:rPr lang="en-US" dirty="0" smtClean="0"/>
              <a:t>– Milestone 1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28789"/>
              </p:ext>
            </p:extLst>
          </p:nvPr>
        </p:nvGraphicFramePr>
        <p:xfrm>
          <a:off x="1136507" y="5849942"/>
          <a:ext cx="7689274" cy="855093"/>
        </p:xfrm>
        <a:graphic>
          <a:graphicData uri="http://schemas.openxmlformats.org/drawingml/2006/table">
            <a:tbl>
              <a:tblPr/>
              <a:tblGrid>
                <a:gridCol w="7689274"/>
              </a:tblGrid>
              <a:tr h="3231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evidence - Moderate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9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expectations - Excellent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9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needed  - Excellent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1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76200"/>
            <a:ext cx="709612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65657" y="3008951"/>
            <a:ext cx="2210623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completed </a:t>
            </a:r>
            <a:r>
              <a:rPr lang="en-US" altLang="ko-KR" sz="1400" dirty="0">
                <a:solidFill>
                  <a:schemeClr val="accent1"/>
                </a:solidFill>
              </a:rPr>
              <a:t>per milestone expectations</a:t>
            </a:r>
            <a:endParaRPr lang="ko-KR" altLang="ko-KR" sz="1400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695950" y="2231508"/>
            <a:ext cx="769707" cy="1039053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cxnSp>
        <p:nvCxnSpPr>
          <p:cNvPr id="9" name="Straight Arrow Connector 8"/>
          <p:cNvCxnSpPr/>
          <p:nvPr/>
        </p:nvCxnSpPr>
        <p:spPr>
          <a:xfrm flipH="1" flipV="1">
            <a:off x="5196481" y="3111500"/>
            <a:ext cx="1256476" cy="131901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76200"/>
            <a:ext cx="3390900" cy="65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143913016 </a:t>
            </a:r>
            <a:r>
              <a:rPr lang="en-US" dirty="0" smtClean="0"/>
              <a:t>– Milestone 2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17934"/>
              </p:ext>
            </p:extLst>
          </p:nvPr>
        </p:nvGraphicFramePr>
        <p:xfrm>
          <a:off x="1136507" y="5564942"/>
          <a:ext cx="7689274" cy="479808"/>
        </p:xfrm>
        <a:graphic>
          <a:graphicData uri="http://schemas.openxmlformats.org/drawingml/2006/table">
            <a:tbl>
              <a:tblPr/>
              <a:tblGrid>
                <a:gridCol w="7689274"/>
              </a:tblGrid>
              <a:tr h="239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expectations - Excellent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9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needed  - Excellent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0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9987" y="584923"/>
            <a:ext cx="6771038" cy="5654452"/>
            <a:chOff x="1429987" y="774923"/>
            <a:chExt cx="6771038" cy="565445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987" y="831273"/>
              <a:ext cx="6771038" cy="5598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454" y="774923"/>
              <a:ext cx="3390900" cy="654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143913016 </a:t>
            </a:r>
            <a:r>
              <a:rPr lang="en-US" dirty="0" smtClean="0"/>
              <a:t>– Milestone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1080" y="2230335"/>
            <a:ext cx="2210623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completed </a:t>
            </a:r>
            <a:r>
              <a:rPr lang="en-US" altLang="ko-KR" sz="1400" dirty="0">
                <a:solidFill>
                  <a:schemeClr val="accent1"/>
                </a:solidFill>
              </a:rPr>
              <a:t>per milestone expectations</a:t>
            </a:r>
            <a:endParaRPr lang="ko-KR" altLang="ko-KR" sz="14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4346369" y="2464786"/>
            <a:ext cx="1924711" cy="27159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5403273" y="2464786"/>
            <a:ext cx="855107" cy="288769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accent2"/>
            </a:solidFill>
            <a:prstDash val="sysDash"/>
            <a:tailEnd type="arrow"/>
          </a:ln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9784"/>
              </p:ext>
            </p:extLst>
          </p:nvPr>
        </p:nvGraphicFramePr>
        <p:xfrm>
          <a:off x="1136507" y="5065952"/>
          <a:ext cx="7689274" cy="479808"/>
        </p:xfrm>
        <a:graphic>
          <a:graphicData uri="http://schemas.openxmlformats.org/drawingml/2006/table">
            <a:tbl>
              <a:tblPr/>
              <a:tblGrid>
                <a:gridCol w="7689274"/>
              </a:tblGrid>
              <a:tr h="239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expectations - Excellent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9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needed  - Excellent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7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675</Words>
  <Application>Microsoft Office PowerPoint</Application>
  <PresentationFormat>On-screen Show (4:3)</PresentationFormat>
  <Paragraphs>110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CARs review 4th 2013</vt:lpstr>
      <vt:lpstr>CAR Calibration Meeting CAR Review</vt:lpstr>
      <vt:lpstr>CAR# 143913016</vt:lpstr>
      <vt:lpstr>CAR# 143913016</vt:lpstr>
      <vt:lpstr>CAR 143913016</vt:lpstr>
      <vt:lpstr>CAR 143913016</vt:lpstr>
      <vt:lpstr>CAR 143913016</vt:lpstr>
      <vt:lpstr>CAR 143913016 – Milestone 1</vt:lpstr>
      <vt:lpstr>CAR 143913016 – Milestone 2</vt:lpstr>
      <vt:lpstr>CAR 143913016 – Milestone 3</vt:lpstr>
      <vt:lpstr>CAR 143913016 – Milestones</vt:lpstr>
      <vt:lpstr>CAR 143913016 – History Study</vt:lpstr>
      <vt:lpstr>CAR 143913016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Allison, Cheryl</cp:lastModifiedBy>
  <cp:revision>253</cp:revision>
  <cp:lastPrinted>2014-08-25T07:44:12Z</cp:lastPrinted>
  <dcterms:created xsi:type="dcterms:W3CDTF">2013-11-14T03:16:18Z</dcterms:created>
  <dcterms:modified xsi:type="dcterms:W3CDTF">2014-09-22T13:42:35Z</dcterms:modified>
</cp:coreProperties>
</file>