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64" r:id="rId2"/>
  </p:sldMasterIdLst>
  <p:notesMasterIdLst>
    <p:notesMasterId r:id="rId14"/>
  </p:notesMasterIdLst>
  <p:sldIdLst>
    <p:sldId id="286" r:id="rId3"/>
    <p:sldId id="281" r:id="rId4"/>
    <p:sldId id="282" r:id="rId5"/>
    <p:sldId id="283" r:id="rId6"/>
    <p:sldId id="284" r:id="rId7"/>
    <p:sldId id="285" r:id="rId8"/>
    <p:sldId id="287" r:id="rId9"/>
    <p:sldId id="288" r:id="rId10"/>
    <p:sldId id="289" r:id="rId11"/>
    <p:sldId id="290" r:id="rId12"/>
    <p:sldId id="291" r:id="rId1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914400" rtl="0" eaLnBrk="1" latinLnBrk="0" hangingPunct="1">
      <a:defRPr kern="1200">
        <a:solidFill>
          <a:schemeClr val="tx1"/>
        </a:solidFill>
        <a:latin typeface="Arial" charset="0"/>
        <a:ea typeface="Geneva" charset="0"/>
        <a:cs typeface="Geneva" charset="0"/>
      </a:defRPr>
    </a:lvl6pPr>
    <a:lvl7pPr marL="2743200" algn="l" defTabSz="914400" rtl="0" eaLnBrk="1" latinLnBrk="0" hangingPunct="1">
      <a:defRPr kern="1200">
        <a:solidFill>
          <a:schemeClr val="tx1"/>
        </a:solidFill>
        <a:latin typeface="Arial" charset="0"/>
        <a:ea typeface="Geneva" charset="0"/>
        <a:cs typeface="Geneva" charset="0"/>
      </a:defRPr>
    </a:lvl7pPr>
    <a:lvl8pPr marL="3200400" algn="l" defTabSz="914400" rtl="0" eaLnBrk="1" latinLnBrk="0" hangingPunct="1">
      <a:defRPr kern="1200">
        <a:solidFill>
          <a:schemeClr val="tx1"/>
        </a:solidFill>
        <a:latin typeface="Arial" charset="0"/>
        <a:ea typeface="Geneva" charset="0"/>
        <a:cs typeface="Geneva" charset="0"/>
      </a:defRPr>
    </a:lvl8pPr>
    <a:lvl9pPr marL="3657600" algn="l" defTabSz="9144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307"/>
    <a:srgbClr val="96C547"/>
    <a:srgbClr val="6EC1BC"/>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94682" autoAdjust="0"/>
  </p:normalViewPr>
  <p:slideViewPr>
    <p:cSldViewPr snapToGrid="0" snapToObjects="1" showGuides="1">
      <p:cViewPr>
        <p:scale>
          <a:sx n="82" d="100"/>
          <a:sy n="82" d="100"/>
        </p:scale>
        <p:origin x="-350" y="-2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A5415E-B674-497B-84D8-451230F3F83F}" type="datetime1">
              <a:rPr lang="en-US"/>
              <a:pPr/>
              <a:t>6/3/2013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92DCD85-D3D7-4B1C-AAA0-6D7F17438FC1}" type="slidenum">
              <a:rPr lang="en-US"/>
              <a:pPr/>
              <a:t>‹#›</a:t>
            </a:fld>
            <a:endParaRPr lang="en-US"/>
          </a:p>
        </p:txBody>
      </p:sp>
    </p:spTree>
    <p:extLst>
      <p:ext uri="{BB962C8B-B14F-4D97-AF65-F5344CB8AC3E}">
        <p14:creationId xmlns:p14="http://schemas.microsoft.com/office/powerpoint/2010/main" val="2705795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3</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4</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5</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6</a:t>
            </a:fld>
            <a:endParaRPr lang="en-US"/>
          </a:p>
        </p:txBody>
      </p:sp>
    </p:spTree>
    <p:extLst>
      <p:ext uri="{BB962C8B-B14F-4D97-AF65-F5344CB8AC3E}">
        <p14:creationId xmlns:p14="http://schemas.microsoft.com/office/powerpoint/2010/main" val="1541273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1148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793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2013</a:t>
            </a:r>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TextBox 5"/>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2013</a:t>
            </a:r>
          </a:p>
        </p:txBody>
      </p:sp>
    </p:spTree>
    <p:extLst>
      <p:ext uri="{BB962C8B-B14F-4D97-AF65-F5344CB8AC3E}">
        <p14:creationId xmlns:p14="http://schemas.microsoft.com/office/powerpoint/2010/main" val="1296590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FC50B43-5FBE-4B8D-80EA-71922DC889A8}" type="slidenum">
              <a:rPr lang="en-US" smtClean="0"/>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94439023-E598-41EE-B6DC-08D0D22D9931}" type="slidenum">
              <a:rPr lang="en-US" smtClean="0"/>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54E07486-AB40-422D-8B88-CD8C53496263}" type="slidenum">
              <a:rPr lang="en-US" smtClean="0"/>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143EBEF-87FB-43FB-9AA4-25841B7DC7B3}" type="slidenum">
              <a:rPr lang="en-US" smtClean="0"/>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AE2ABA8-5774-4DF1-8762-033C4990478E}" type="slidenum">
              <a:rPr lang="en-US" smtClean="0"/>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47B379A0-BA1D-4211-B453-755613BAB874}" type="slidenum">
              <a:rPr lang="en-US" smtClean="0"/>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92531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FC50B43-5FBE-4B8D-80EA-71922DC889A8}" type="slidenum">
              <a:rPr lang="en-US"/>
              <a:pPr/>
              <a:t>‹#›</a:t>
            </a:fld>
            <a:endParaRPr lang="en-US"/>
          </a:p>
        </p:txBody>
      </p:sp>
    </p:spTree>
    <p:extLst>
      <p:ext uri="{BB962C8B-B14F-4D97-AF65-F5344CB8AC3E}">
        <p14:creationId xmlns:p14="http://schemas.microsoft.com/office/powerpoint/2010/main" val="415215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94439023-E598-41EE-B6DC-08D0D22D9931}" type="slidenum">
              <a:rPr lang="en-US"/>
              <a:pPr/>
              <a:t>‹#›</a:t>
            </a:fld>
            <a:endParaRPr lang="en-US"/>
          </a:p>
        </p:txBody>
      </p:sp>
    </p:spTree>
    <p:extLst>
      <p:ext uri="{BB962C8B-B14F-4D97-AF65-F5344CB8AC3E}">
        <p14:creationId xmlns:p14="http://schemas.microsoft.com/office/powerpoint/2010/main" val="60721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54E07486-AB40-422D-8B88-CD8C53496263}" type="slidenum">
              <a:rPr lang="en-US"/>
              <a:pPr/>
              <a:t>‹#›</a:t>
            </a:fld>
            <a:endParaRPr lang="en-US"/>
          </a:p>
        </p:txBody>
      </p:sp>
    </p:spTree>
    <p:extLst>
      <p:ext uri="{BB962C8B-B14F-4D97-AF65-F5344CB8AC3E}">
        <p14:creationId xmlns:p14="http://schemas.microsoft.com/office/powerpoint/2010/main" val="24209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553030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143EBEF-87FB-43FB-9AA4-25841B7DC7B3}" type="slidenum">
              <a:rPr lang="en-US"/>
              <a:pPr/>
              <a:t>‹#›</a:t>
            </a:fld>
            <a:endParaRPr lang="en-US"/>
          </a:p>
        </p:txBody>
      </p:sp>
    </p:spTree>
    <p:extLst>
      <p:ext uri="{BB962C8B-B14F-4D97-AF65-F5344CB8AC3E}">
        <p14:creationId xmlns:p14="http://schemas.microsoft.com/office/powerpoint/2010/main" val="179951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AE2ABA8-5774-4DF1-8762-033C4990478E}" type="slidenum">
              <a:rPr lang="en-US"/>
              <a:pPr/>
              <a:t>‹#›</a:t>
            </a:fld>
            <a:endParaRPr lang="en-US"/>
          </a:p>
        </p:txBody>
      </p:sp>
    </p:spTree>
    <p:extLst>
      <p:ext uri="{BB962C8B-B14F-4D97-AF65-F5344CB8AC3E}">
        <p14:creationId xmlns:p14="http://schemas.microsoft.com/office/powerpoint/2010/main" val="184571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47B379A0-BA1D-4211-B453-755613BAB874}" type="slidenum">
              <a:rPr lang="en-US"/>
              <a:pPr/>
              <a:t>‹#›</a:t>
            </a:fld>
            <a:endParaRPr lang="en-US"/>
          </a:p>
        </p:txBody>
      </p:sp>
    </p:spTree>
    <p:extLst>
      <p:ext uri="{BB962C8B-B14F-4D97-AF65-F5344CB8AC3E}">
        <p14:creationId xmlns:p14="http://schemas.microsoft.com/office/powerpoint/2010/main" val="161339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22152EEC-D525-4A1A-B086-890FF294637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22152EEC-D525-4A1A-B086-890FF29463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dirty="0" smtClean="0">
                <a:latin typeface="Arial" charset="0"/>
                <a:ea typeface="Geneva" charset="0"/>
              </a:rPr>
              <a:t>CAR #</a:t>
            </a:r>
            <a:r>
              <a:rPr lang="en-US" sz="3200" dirty="0" smtClean="0">
                <a:latin typeface="Arial" charset="0"/>
                <a:cs typeface="Arial" charset="0"/>
              </a:rPr>
              <a:t>133911505 </a:t>
            </a:r>
            <a:r>
              <a:rPr lang="en-US" dirty="0" smtClean="0">
                <a:latin typeface="Arial" charset="0"/>
                <a:ea typeface="Geneva" charset="0"/>
              </a:rPr>
              <a:t>Analysis for CAR Calibration Meeting</a:t>
            </a:r>
          </a:p>
        </p:txBody>
      </p:sp>
      <p:sp>
        <p:nvSpPr>
          <p:cNvPr id="12291" name="Subtitle 2"/>
          <p:cNvSpPr>
            <a:spLocks noGrp="1"/>
          </p:cNvSpPr>
          <p:nvPr>
            <p:ph type="subTitle" idx="1"/>
          </p:nvPr>
        </p:nvSpPr>
        <p:spPr>
          <a:xfrm>
            <a:off x="457200" y="3960813"/>
            <a:ext cx="5843588" cy="1774825"/>
          </a:xfrm>
        </p:spPr>
        <p:txBody>
          <a:bodyPr/>
          <a:lstStyle/>
          <a:p>
            <a:pPr eaLnBrk="1" hangingPunct="1"/>
            <a:r>
              <a:rPr lang="fi-FI" dirty="0" smtClean="0">
                <a:latin typeface="Arial" charset="0"/>
                <a:cs typeface="Arial" charset="0"/>
              </a:rPr>
              <a:t>By Jacky Wu</a:t>
            </a:r>
          </a:p>
        </p:txBody>
      </p:sp>
    </p:spTree>
    <p:extLst>
      <p:ext uri="{BB962C8B-B14F-4D97-AF65-F5344CB8AC3E}">
        <p14:creationId xmlns:p14="http://schemas.microsoft.com/office/powerpoint/2010/main" val="234947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p:cNvSpPr>
          <p:nvPr>
            <p:ph type="title"/>
          </p:nvPr>
        </p:nvSpPr>
        <p:spPr>
          <a:xfrm>
            <a:off x="457200" y="274638"/>
            <a:ext cx="8229600" cy="404812"/>
          </a:xfrm>
        </p:spPr>
        <p:txBody>
          <a:bodyPr/>
          <a:lstStyle/>
          <a:p>
            <a:r>
              <a:rPr lang="en-GB" sz="2000" smtClean="0">
                <a:ea typeface="Geneva"/>
                <a:cs typeface="Geneva"/>
              </a:rPr>
              <a:t>CAR – 133911505</a:t>
            </a:r>
            <a:endParaRPr lang="en-US" sz="2000" smtClean="0">
              <a:ea typeface="Geneva"/>
              <a:cs typeface="Geneva"/>
            </a:endParaRPr>
          </a:p>
        </p:txBody>
      </p:sp>
      <p:sp>
        <p:nvSpPr>
          <p:cNvPr id="8194"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F322548-557D-4A8A-87EB-089F12DCC10D}" type="slidenum">
              <a:rPr lang="en-US" smtClean="0"/>
              <a:pPr eaLnBrk="1" hangingPunct="1"/>
              <a:t>10</a:t>
            </a:fld>
            <a:endParaRPr lang="en-US" smtClean="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513" y="679450"/>
            <a:ext cx="652145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TextBox 5"/>
          <p:cNvSpPr txBox="1">
            <a:spLocks noChangeArrowheads="1"/>
          </p:cNvSpPr>
          <p:nvPr/>
        </p:nvSpPr>
        <p:spPr bwMode="auto">
          <a:xfrm>
            <a:off x="160338" y="914400"/>
            <a:ext cx="24526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i="1">
                <a:solidFill>
                  <a:srgbClr val="0000FF"/>
                </a:solidFill>
                <a:cs typeface="Arial" pitchFamily="34" charset="0"/>
              </a:rPr>
              <a:t>Improvements: </a:t>
            </a:r>
          </a:p>
          <a:p>
            <a:pPr eaLnBrk="1" hangingPunct="1"/>
            <a:endParaRPr lang="en-GB" sz="1000" i="1">
              <a:solidFill>
                <a:srgbClr val="0000FF"/>
              </a:solidFill>
              <a:cs typeface="Arial" pitchFamily="34" charset="0"/>
            </a:endParaRPr>
          </a:p>
          <a:p>
            <a:pPr eaLnBrk="1" hangingPunct="1"/>
            <a:r>
              <a:rPr lang="en-GB" sz="1000" i="1">
                <a:solidFill>
                  <a:srgbClr val="0000FF"/>
                </a:solidFill>
                <a:cs typeface="Arial" pitchFamily="34" charset="0"/>
              </a:rPr>
              <a:t>– Describe the Improvements to be made to the analysis</a:t>
            </a:r>
          </a:p>
          <a:p>
            <a:pPr eaLnBrk="1" hangingPunct="1"/>
            <a:endParaRPr lang="en-US" sz="1000" i="1">
              <a:solidFill>
                <a:srgbClr val="0000FF"/>
              </a:solidFill>
              <a:cs typeface="Arial" pitchFamily="34" charset="0"/>
            </a:endParaRPr>
          </a:p>
        </p:txBody>
      </p:sp>
      <p:cxnSp>
        <p:nvCxnSpPr>
          <p:cNvPr id="5" name="Straight Arrow Connector 4"/>
          <p:cNvCxnSpPr/>
          <p:nvPr/>
        </p:nvCxnSpPr>
        <p:spPr>
          <a:xfrm>
            <a:off x="1611313" y="1481138"/>
            <a:ext cx="2386012" cy="171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1245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title"/>
          </p:nvPr>
        </p:nvSpPr>
        <p:spPr>
          <a:xfrm>
            <a:off x="457200" y="274638"/>
            <a:ext cx="8229600" cy="404812"/>
          </a:xfrm>
        </p:spPr>
        <p:txBody>
          <a:bodyPr/>
          <a:lstStyle/>
          <a:p>
            <a:r>
              <a:rPr lang="en-GB" sz="2000" smtClean="0">
                <a:ea typeface="Geneva"/>
                <a:cs typeface="Geneva"/>
              </a:rPr>
              <a:t>CAR – 133911505</a:t>
            </a:r>
            <a:endParaRPr lang="en-US" sz="2000" smtClean="0">
              <a:ea typeface="Geneva"/>
              <a:cs typeface="Geneva"/>
            </a:endParaRPr>
          </a:p>
        </p:txBody>
      </p:sp>
      <p:sp>
        <p:nvSpPr>
          <p:cNvPr id="9218"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1535320-8FB9-46B1-A922-B6EE92779CA8}" type="slidenum">
              <a:rPr lang="en-US" smtClean="0"/>
              <a:pPr eaLnBrk="1" hangingPunct="1"/>
              <a:t>11</a:t>
            </a:fld>
            <a:endParaRPr lang="en-US"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75" y="833438"/>
            <a:ext cx="5813425" cy="401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669925" y="2430463"/>
            <a:ext cx="2787650" cy="1714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222" name="TextBox 9"/>
          <p:cNvSpPr txBox="1">
            <a:spLocks noChangeArrowheads="1"/>
          </p:cNvSpPr>
          <p:nvPr/>
        </p:nvSpPr>
        <p:spPr bwMode="auto">
          <a:xfrm>
            <a:off x="160338" y="4144963"/>
            <a:ext cx="24526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i="1">
                <a:solidFill>
                  <a:srgbClr val="0000FF"/>
                </a:solidFill>
                <a:cs typeface="Arial" pitchFamily="34" charset="0"/>
              </a:rPr>
              <a:t>Improvements: </a:t>
            </a:r>
          </a:p>
          <a:p>
            <a:pPr eaLnBrk="1" hangingPunct="1"/>
            <a:r>
              <a:rPr lang="en-GB" sz="1000" i="1">
                <a:solidFill>
                  <a:srgbClr val="0000FF"/>
                </a:solidFill>
                <a:cs typeface="Arial" pitchFamily="34" charset="0"/>
              </a:rPr>
              <a:t>- Provide English language translation of improvements/changes made for traceability</a:t>
            </a:r>
          </a:p>
          <a:p>
            <a:pPr eaLnBrk="1" hangingPunct="1"/>
            <a:endParaRPr lang="en-GB" sz="1000" i="1">
              <a:solidFill>
                <a:srgbClr val="0000FF"/>
              </a:solidFill>
              <a:cs typeface="Arial" pitchFamily="34" charset="0"/>
            </a:endParaRPr>
          </a:p>
          <a:p>
            <a:pPr eaLnBrk="1" hangingPunct="1"/>
            <a:endParaRPr lang="en-US" sz="1000" i="1">
              <a:solidFill>
                <a:srgbClr val="0000FF"/>
              </a:solidFill>
              <a:cs typeface="Arial" pitchFamily="34" charset="0"/>
            </a:endParaRPr>
          </a:p>
        </p:txBody>
      </p:sp>
    </p:spTree>
    <p:extLst>
      <p:ext uri="{BB962C8B-B14F-4D97-AF65-F5344CB8AC3E}">
        <p14:creationId xmlns:p14="http://schemas.microsoft.com/office/powerpoint/2010/main" val="1780692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smtClean="0">
                <a:latin typeface="Arial" charset="0"/>
                <a:cs typeface="Arial" charset="0"/>
              </a:rPr>
              <a:t>CAR No. 133911505 (1)</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pPr eaLnBrk="1" hangingPunct="1"/>
              <a:t>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96" y="887211"/>
            <a:ext cx="7297254" cy="5284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447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3</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a:latin typeface="Arial" charset="0"/>
                <a:cs typeface="Arial" charset="0"/>
              </a:rPr>
              <a:t>CAR No. </a:t>
            </a:r>
            <a:r>
              <a:rPr lang="en-US" dirty="0" smtClean="0">
                <a:latin typeface="Arial" charset="0"/>
                <a:cs typeface="Arial" charset="0"/>
              </a:rPr>
              <a:t>133911505 (2)</a:t>
            </a:r>
            <a:endParaRPr lang="en-US" dirty="0">
              <a:latin typeface="Arial" charset="0"/>
              <a:cs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63" y="818907"/>
            <a:ext cx="8044553" cy="5304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372810" y="1736203"/>
            <a:ext cx="5926238" cy="1064870"/>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4" name="圆角矩形标注 3"/>
          <p:cNvSpPr/>
          <p:nvPr/>
        </p:nvSpPr>
        <p:spPr>
          <a:xfrm>
            <a:off x="5058137" y="213610"/>
            <a:ext cx="3935392" cy="1296365"/>
          </a:xfrm>
          <a:prstGeom prst="wedgeRoundRectCallout">
            <a:avLst>
              <a:gd name="adj1" fmla="val -20245"/>
              <a:gd name="adj2" fmla="val 68750"/>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latin typeface="Arial" pitchFamily="34" charset="0"/>
                <a:cs typeface="Arial" pitchFamily="34" charset="0"/>
              </a:rPr>
              <a:t>The </a:t>
            </a:r>
            <a:r>
              <a:rPr lang="en-US" sz="1200" dirty="0" smtClean="0">
                <a:latin typeface="Arial" pitchFamily="34" charset="0"/>
                <a:cs typeface="Arial" pitchFamily="34" charset="0"/>
              </a:rPr>
              <a:t>root analysis </a:t>
            </a:r>
            <a:r>
              <a:rPr lang="en-US" sz="1200" dirty="0">
                <a:latin typeface="Arial" pitchFamily="34" charset="0"/>
                <a:cs typeface="Arial" pitchFamily="34" charset="0"/>
              </a:rPr>
              <a:t>is incomplete, which looks like a problem statement instead of root cause analysis. i.e. </a:t>
            </a:r>
            <a:r>
              <a:rPr lang="en-US" sz="1200" dirty="0" smtClean="0">
                <a:latin typeface="Arial" pitchFamily="34" charset="0"/>
                <a:cs typeface="Arial" pitchFamily="34" charset="0"/>
              </a:rPr>
              <a:t>why </a:t>
            </a:r>
            <a:r>
              <a:rPr lang="en-US" sz="1200" dirty="0">
                <a:latin typeface="Arial" pitchFamily="34" charset="0"/>
                <a:cs typeface="Arial" pitchFamily="34" charset="0"/>
              </a:rPr>
              <a:t>the knowledge was missing during the process establishment? In addition, is there any impact for the missing of analysis of confidentiality, objectivity and </a:t>
            </a:r>
            <a:r>
              <a:rPr lang="en-US" sz="1200" dirty="0" smtClean="0">
                <a:latin typeface="Arial" pitchFamily="34" charset="0"/>
                <a:cs typeface="Arial" pitchFamily="34" charset="0"/>
              </a:rPr>
              <a:t>impartiality? </a:t>
            </a:r>
            <a:r>
              <a:rPr lang="en-US" sz="1200" dirty="0">
                <a:latin typeface="Arial" pitchFamily="34" charset="0"/>
                <a:cs typeface="Arial" pitchFamily="34" charset="0"/>
              </a:rPr>
              <a:t>The further reason and scope should be investigated.</a:t>
            </a:r>
          </a:p>
        </p:txBody>
      </p:sp>
      <p:sp>
        <p:nvSpPr>
          <p:cNvPr id="8" name="矩形 7"/>
          <p:cNvSpPr/>
          <p:nvPr/>
        </p:nvSpPr>
        <p:spPr>
          <a:xfrm>
            <a:off x="2372811" y="3039798"/>
            <a:ext cx="1724628" cy="37183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9" name="圆角矩形标注 8"/>
          <p:cNvSpPr/>
          <p:nvPr/>
        </p:nvSpPr>
        <p:spPr>
          <a:xfrm>
            <a:off x="4444264" y="2801074"/>
            <a:ext cx="3739034" cy="752353"/>
          </a:xfrm>
          <a:prstGeom prst="wedgeRoundRectCallout">
            <a:avLst>
              <a:gd name="adj1" fmla="val -59100"/>
              <a:gd name="adj2" fmla="val 4460"/>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Arial" pitchFamily="34" charset="0"/>
                <a:cs typeface="Arial" pitchFamily="34" charset="0"/>
              </a:rPr>
              <a:t>The scope addressed here is not appropriate. Since the root cause analysis is not complete, the nonconformance locations, affected processes, departments, people, etc. could not be determined.</a:t>
            </a:r>
            <a:endParaRPr lang="en-US" sz="1200" dirty="0">
              <a:latin typeface="Arial" pitchFamily="34" charset="0"/>
              <a:cs typeface="Arial" pitchFamily="34" charset="0"/>
            </a:endParaRPr>
          </a:p>
        </p:txBody>
      </p:sp>
      <p:sp>
        <p:nvSpPr>
          <p:cNvPr id="10" name="矩形 9"/>
          <p:cNvSpPr/>
          <p:nvPr/>
        </p:nvSpPr>
        <p:spPr>
          <a:xfrm>
            <a:off x="2372811" y="3553427"/>
            <a:ext cx="4456252" cy="99542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2" name="圆角矩形标注 11"/>
          <p:cNvSpPr/>
          <p:nvPr/>
        </p:nvSpPr>
        <p:spPr>
          <a:xfrm>
            <a:off x="2685328" y="4953965"/>
            <a:ext cx="5827852" cy="1782500"/>
          </a:xfrm>
          <a:prstGeom prst="wedgeRoundRectCallout">
            <a:avLst>
              <a:gd name="adj1" fmla="val -15678"/>
              <a:gd name="adj2" fmla="val -71577"/>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Arial" pitchFamily="34" charset="0"/>
                <a:cs typeface="Arial" pitchFamily="34" charset="0"/>
              </a:rPr>
              <a:t>No further comments with these sections. However, the “Geography” may be different when the further scope investigation is done.</a:t>
            </a:r>
          </a:p>
          <a:p>
            <a:endParaRPr lang="en-US" sz="1200" dirty="0">
              <a:latin typeface="Arial" pitchFamily="34" charset="0"/>
              <a:cs typeface="Arial" pitchFamily="34" charset="0"/>
            </a:endParaRPr>
          </a:p>
          <a:p>
            <a:r>
              <a:rPr lang="en-US" sz="1200" dirty="0" smtClean="0">
                <a:latin typeface="Arial" pitchFamily="34" charset="0"/>
                <a:cs typeface="Arial" pitchFamily="34" charset="0"/>
              </a:rPr>
              <a:t>* Suggestion: The options in the field of “Category” and “Type” may need to be further reviewed and revised, if necessary. Since the current options in the database are mainly focusing the processes of Product Safety. But the other </a:t>
            </a:r>
            <a:r>
              <a:rPr lang="en-US" sz="1200" dirty="0" err="1" smtClean="0">
                <a:latin typeface="Arial" pitchFamily="34" charset="0"/>
                <a:cs typeface="Arial" pitchFamily="34" charset="0"/>
              </a:rPr>
              <a:t>BUs</a:t>
            </a:r>
            <a:r>
              <a:rPr lang="en-US" sz="1200" dirty="0" smtClean="0">
                <a:latin typeface="Arial" pitchFamily="34" charset="0"/>
                <a:cs typeface="Arial" pitchFamily="34" charset="0"/>
              </a:rPr>
              <a:t> may have different processes from Product Safety, which will have the different </a:t>
            </a:r>
            <a:r>
              <a:rPr lang="en-US" sz="1200" dirty="0">
                <a:latin typeface="Arial" pitchFamily="34" charset="0"/>
                <a:cs typeface="Arial" pitchFamily="34" charset="0"/>
              </a:rPr>
              <a:t>“Category” and “Type</a:t>
            </a:r>
            <a:r>
              <a:rPr lang="en-US" sz="1200" dirty="0" smtClean="0">
                <a:latin typeface="Arial" pitchFamily="34" charset="0"/>
                <a:cs typeface="Arial" pitchFamily="34" charset="0"/>
              </a:rPr>
              <a:t>”, but it is not available in the current database.</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2263993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4</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a:latin typeface="Arial" charset="0"/>
                <a:cs typeface="Arial" charset="0"/>
              </a:rPr>
              <a:t>CAR No. </a:t>
            </a:r>
            <a:r>
              <a:rPr lang="en-US" dirty="0" smtClean="0">
                <a:latin typeface="Arial" charset="0"/>
                <a:cs typeface="Arial" charset="0"/>
              </a:rPr>
              <a:t>133911505 (3)</a:t>
            </a:r>
            <a:endParaRPr lang="en-US" dirty="0">
              <a:latin typeface="Arial" charset="0"/>
              <a:cs typeface="Arial"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19" y="976433"/>
            <a:ext cx="7597875" cy="369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949125" y="988007"/>
            <a:ext cx="7326774" cy="2206606"/>
          </a:xfrm>
          <a:prstGeom prst="rect">
            <a:avLst/>
          </a:pr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4" name="圆角矩形标注 13"/>
          <p:cNvSpPr/>
          <p:nvPr/>
        </p:nvSpPr>
        <p:spPr>
          <a:xfrm>
            <a:off x="949124" y="3796496"/>
            <a:ext cx="7225495" cy="2233911"/>
          </a:xfrm>
          <a:prstGeom prst="wedgeRoundRectCallout">
            <a:avLst>
              <a:gd name="adj1" fmla="val 3672"/>
              <a:gd name="adj2" fmla="val -79056"/>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sz="1200" dirty="0" smtClean="0">
                <a:latin typeface="Arial" pitchFamily="34" charset="0"/>
                <a:cs typeface="Arial" pitchFamily="34" charset="0"/>
              </a:rPr>
              <a:t>The additional containment action milestone can still be added, e.g. revise the “</a:t>
            </a:r>
            <a:r>
              <a:rPr lang="de-DE" sz="1200" dirty="0" smtClean="0"/>
              <a:t>Praeambel</a:t>
            </a:r>
            <a:r>
              <a:rPr lang="de-DE" sz="1200" dirty="0"/>
              <a:t>" Analyse der verbundenen </a:t>
            </a:r>
            <a:r>
              <a:rPr lang="de-DE" sz="1200" dirty="0" smtClean="0"/>
              <a:t>Stellen to include the </a:t>
            </a:r>
            <a:r>
              <a:rPr lang="en-US" sz="1200" dirty="0"/>
              <a:t>analysis of confidentiality, objectivity and </a:t>
            </a:r>
            <a:r>
              <a:rPr lang="en-US" sz="1200" dirty="0" smtClean="0"/>
              <a:t>impartiality (just like the milestone of the corrective action addressed in the CAR). </a:t>
            </a:r>
          </a:p>
          <a:p>
            <a:pPr marL="228600" indent="-228600">
              <a:buFontTx/>
              <a:buAutoNum type="arabicPeriod"/>
            </a:pPr>
            <a:r>
              <a:rPr lang="en-US" sz="1200" dirty="0" smtClean="0"/>
              <a:t>The corrective </a:t>
            </a:r>
            <a:r>
              <a:rPr lang="en-US" sz="1200" dirty="0"/>
              <a:t>action addressed in this CAR is just a containment </a:t>
            </a:r>
            <a:r>
              <a:rPr lang="en-US" sz="1200" dirty="0" smtClean="0"/>
              <a:t>action as mentioned above. It does not address how to prevent the similar knowledge missing in future based on the root cause addressed. One suggestion is to further deploy the “Containment” that, how to increase the interaction with the accreditation body to get timely update for the accreditation expectations and how to ensure the revised </a:t>
            </a:r>
            <a:r>
              <a:rPr lang="en-US" sz="1200" dirty="0">
                <a:latin typeface="Arial" pitchFamily="34" charset="0"/>
                <a:cs typeface="Arial" pitchFamily="34" charset="0"/>
              </a:rPr>
              <a:t>the processes/documents are implemented </a:t>
            </a:r>
            <a:r>
              <a:rPr lang="en-US" sz="1200" dirty="0" smtClean="0">
                <a:latin typeface="Arial" pitchFamily="34" charset="0"/>
                <a:cs typeface="Arial" pitchFamily="34" charset="0"/>
              </a:rPr>
              <a:t>effectively.</a:t>
            </a:r>
            <a:endParaRPr lang="en-US" sz="1200" dirty="0"/>
          </a:p>
          <a:p>
            <a:pPr marL="228600" indent="-228600">
              <a:buAutoNum type="arabicPeriod"/>
            </a:pPr>
            <a:r>
              <a:rPr lang="en-US" sz="1200" dirty="0" smtClean="0">
                <a:latin typeface="Arial" pitchFamily="34" charset="0"/>
                <a:cs typeface="Arial" pitchFamily="34" charset="0"/>
              </a:rPr>
              <a:t>The “Verification” should not only rely on the acceptance from the accreditation body, but also include the verification on how the revised the processes/documents are implemented effectively, e.g. whether the </a:t>
            </a:r>
            <a:r>
              <a:rPr lang="en-US" sz="1200" dirty="0"/>
              <a:t>analysis of confidentiality, objectivity and </a:t>
            </a:r>
            <a:r>
              <a:rPr lang="en-US" sz="1200" dirty="0" smtClean="0"/>
              <a:t>impartiality has been conducted and how the discrepancies found were handled, etc.</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90198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027" y="977096"/>
            <a:ext cx="7426592" cy="2124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5</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a:latin typeface="Arial" charset="0"/>
                <a:cs typeface="Arial" charset="0"/>
              </a:rPr>
              <a:t>CAR No. </a:t>
            </a:r>
            <a:r>
              <a:rPr lang="en-US" dirty="0" smtClean="0">
                <a:latin typeface="Arial" charset="0"/>
                <a:cs typeface="Arial" charset="0"/>
              </a:rPr>
              <a:t>133911505 (4)</a:t>
            </a:r>
            <a:endParaRPr lang="en-US" dirty="0">
              <a:latin typeface="Arial" charset="0"/>
              <a:cs typeface="Arial" charset="0"/>
            </a:endParaRPr>
          </a:p>
        </p:txBody>
      </p:sp>
      <p:sp>
        <p:nvSpPr>
          <p:cNvPr id="13" name="矩形 12"/>
          <p:cNvSpPr/>
          <p:nvPr/>
        </p:nvSpPr>
        <p:spPr>
          <a:xfrm>
            <a:off x="863747" y="1086721"/>
            <a:ext cx="5780121" cy="1720468"/>
          </a:xfrm>
          <a:prstGeom prst="rect">
            <a:avLst/>
          </a:pr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4" name="圆角矩形标注 13"/>
          <p:cNvSpPr/>
          <p:nvPr/>
        </p:nvSpPr>
        <p:spPr>
          <a:xfrm>
            <a:off x="748027" y="3345085"/>
            <a:ext cx="7225495" cy="1250066"/>
          </a:xfrm>
          <a:prstGeom prst="wedgeRoundRectCallout">
            <a:avLst>
              <a:gd name="adj1" fmla="val -813"/>
              <a:gd name="adj2" fmla="val -93871"/>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Arial" pitchFamily="34" charset="0"/>
                <a:cs typeface="Arial" pitchFamily="34" charset="0"/>
              </a:rPr>
              <a:t>Again, the CAR Effectiveness Indicator and Verification should </a:t>
            </a:r>
            <a:r>
              <a:rPr lang="en-US" sz="1200" dirty="0">
                <a:latin typeface="Arial" pitchFamily="34" charset="0"/>
                <a:cs typeface="Arial" pitchFamily="34" charset="0"/>
              </a:rPr>
              <a:t>should not only rely on </a:t>
            </a:r>
            <a:r>
              <a:rPr lang="en-US" sz="1200" dirty="0" smtClean="0">
                <a:latin typeface="Arial" pitchFamily="34" charset="0"/>
                <a:cs typeface="Arial" pitchFamily="34" charset="0"/>
              </a:rPr>
              <a:t>the revised documents and the </a:t>
            </a:r>
            <a:r>
              <a:rPr lang="en-US" sz="1200" dirty="0">
                <a:latin typeface="Arial" pitchFamily="34" charset="0"/>
                <a:cs typeface="Arial" pitchFamily="34" charset="0"/>
              </a:rPr>
              <a:t>acceptance from the accreditation body, but also include the verification on how the revised the processes/documents are implemented effectively, e.g. whether the </a:t>
            </a:r>
            <a:r>
              <a:rPr lang="en-US" sz="1200" dirty="0"/>
              <a:t>analysis of confidentiality, objectivity and impartiality has been conducted and how the discrepancies found were handled, etc</a:t>
            </a:r>
            <a:r>
              <a:rPr lang="en-US" sz="1200" dirty="0" smtClean="0"/>
              <a:t>.</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652144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6</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a:latin typeface="Arial" charset="0"/>
                <a:cs typeface="Arial" charset="0"/>
              </a:rPr>
              <a:t>CAR No. </a:t>
            </a:r>
            <a:r>
              <a:rPr lang="en-US" smtClean="0">
                <a:latin typeface="Arial" charset="0"/>
                <a:cs typeface="Arial" charset="0"/>
              </a:rPr>
              <a:t>133911505 (5)</a:t>
            </a:r>
            <a:endParaRPr lang="en-US" dirty="0">
              <a:latin typeface="Arial" charset="0"/>
              <a:cs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0" y="891250"/>
            <a:ext cx="71723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151" y="3164643"/>
            <a:ext cx="4718653" cy="260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圆角矩形标注 8"/>
          <p:cNvSpPr/>
          <p:nvPr/>
        </p:nvSpPr>
        <p:spPr>
          <a:xfrm>
            <a:off x="283580" y="4238623"/>
            <a:ext cx="3781491" cy="1504705"/>
          </a:xfrm>
          <a:prstGeom prst="wedgeRoundRectCallout">
            <a:avLst>
              <a:gd name="adj1" fmla="val 59180"/>
              <a:gd name="adj2" fmla="val -12332"/>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Arial" pitchFamily="34" charset="0"/>
                <a:cs typeface="Arial" pitchFamily="34" charset="0"/>
              </a:rPr>
              <a:t>Besides the comments of the containment/corrective actions addressed in the previous slides, it is suggested that the implementation objective evidences could be written/translated into English. No comments could be provided now since the document is written in German.</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644377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457200" y="2533650"/>
            <a:ext cx="6432550" cy="1398588"/>
          </a:xfrm>
        </p:spPr>
        <p:txBody>
          <a:bodyPr/>
          <a:lstStyle/>
          <a:p>
            <a:pPr eaLnBrk="1" hangingPunct="1"/>
            <a:r>
              <a:rPr lang="en-US" sz="2400" smtClean="0">
                <a:ea typeface="Geneva"/>
                <a:cs typeface="Geneva"/>
              </a:rPr>
              <a:t>Review</a:t>
            </a:r>
            <a:br>
              <a:rPr lang="en-US" sz="2400" smtClean="0">
                <a:ea typeface="Geneva"/>
                <a:cs typeface="Geneva"/>
              </a:rPr>
            </a:br>
            <a:r>
              <a:rPr lang="en-US" sz="2400" smtClean="0">
                <a:ea typeface="Geneva"/>
                <a:cs typeface="Geneva"/>
              </a:rPr>
              <a:t/>
            </a:r>
            <a:br>
              <a:rPr lang="en-US" sz="2400" smtClean="0">
                <a:ea typeface="Geneva"/>
                <a:cs typeface="Geneva"/>
              </a:rPr>
            </a:br>
            <a:r>
              <a:rPr lang="en-US" sz="2400" smtClean="0">
                <a:ea typeface="Geneva"/>
                <a:cs typeface="Geneva"/>
              </a:rPr>
              <a:t>CAR </a:t>
            </a:r>
            <a:r>
              <a:rPr lang="en-GB" sz="2400" smtClean="0">
                <a:ea typeface="Geneva"/>
                <a:cs typeface="Geneva"/>
              </a:rPr>
              <a:t>133911505</a:t>
            </a:r>
            <a:r>
              <a:rPr lang="en-US" sz="2400" smtClean="0">
                <a:ea typeface="Geneva"/>
                <a:cs typeface="Geneva"/>
              </a:rPr>
              <a:t> </a:t>
            </a:r>
            <a:br>
              <a:rPr lang="en-US" sz="2400" smtClean="0">
                <a:ea typeface="Geneva"/>
                <a:cs typeface="Geneva"/>
              </a:rPr>
            </a:br>
            <a:r>
              <a:rPr lang="en-US" sz="2400" smtClean="0">
                <a:ea typeface="Geneva"/>
                <a:cs typeface="Geneva"/>
              </a:rPr>
              <a:t/>
            </a:r>
            <a:br>
              <a:rPr lang="en-US" sz="2400" smtClean="0">
                <a:ea typeface="Geneva"/>
                <a:cs typeface="Geneva"/>
              </a:rPr>
            </a:br>
            <a:r>
              <a:rPr lang="en-US" smtClean="0">
                <a:ea typeface="Geneva"/>
                <a:cs typeface="Geneva"/>
              </a:rPr>
              <a:t/>
            </a:r>
            <a:br>
              <a:rPr lang="en-US" smtClean="0">
                <a:ea typeface="Geneva"/>
                <a:cs typeface="Geneva"/>
              </a:rPr>
            </a:br>
            <a:r>
              <a:rPr lang="en-US" smtClean="0">
                <a:ea typeface="Geneva"/>
                <a:cs typeface="Geneva"/>
              </a:rPr>
              <a:t/>
            </a:r>
            <a:br>
              <a:rPr lang="en-US" smtClean="0">
                <a:ea typeface="Geneva"/>
                <a:cs typeface="Geneva"/>
              </a:rPr>
            </a:br>
            <a:r>
              <a:rPr lang="en-US" smtClean="0">
                <a:ea typeface="Geneva"/>
                <a:cs typeface="Geneva"/>
              </a:rPr>
              <a:t> </a:t>
            </a:r>
            <a:br>
              <a:rPr lang="en-US" smtClean="0">
                <a:ea typeface="Geneva"/>
                <a:cs typeface="Geneva"/>
              </a:rPr>
            </a:br>
            <a:endParaRPr lang="en-US" smtClean="0">
              <a:ea typeface="Geneva"/>
              <a:cs typeface="Geneva"/>
            </a:endParaRPr>
          </a:p>
        </p:txBody>
      </p:sp>
    </p:spTree>
    <p:extLst>
      <p:ext uri="{BB962C8B-B14F-4D97-AF65-F5344CB8AC3E}">
        <p14:creationId xmlns:p14="http://schemas.microsoft.com/office/powerpoint/2010/main" val="129500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p:cNvSpPr>
          <p:nvPr>
            <p:ph type="title"/>
          </p:nvPr>
        </p:nvSpPr>
        <p:spPr>
          <a:xfrm>
            <a:off x="457200" y="274638"/>
            <a:ext cx="8229600" cy="404812"/>
          </a:xfrm>
        </p:spPr>
        <p:txBody>
          <a:bodyPr/>
          <a:lstStyle/>
          <a:p>
            <a:r>
              <a:rPr lang="en-GB" sz="2000" smtClean="0">
                <a:ea typeface="Geneva"/>
                <a:cs typeface="Geneva"/>
              </a:rPr>
              <a:t>CAR review – 133911505</a:t>
            </a:r>
            <a:endParaRPr lang="en-US" sz="2000" smtClean="0">
              <a:ea typeface="Geneva"/>
              <a:cs typeface="Geneva"/>
            </a:endParaRPr>
          </a:p>
        </p:txBody>
      </p:sp>
      <p:sp>
        <p:nvSpPr>
          <p:cNvPr id="6146"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697F1D7B-FC9F-4EFB-BBDD-31E906CB48E2}" type="slidenum">
              <a:rPr lang="en-US" smtClean="0"/>
              <a:pPr eaLnBrk="1" hangingPunct="1"/>
              <a:t>8</a:t>
            </a:fld>
            <a:endParaRPr lang="en-US" smtClean="0"/>
          </a:p>
        </p:txBody>
      </p:sp>
      <p:pic>
        <p:nvPicPr>
          <p:cNvPr id="6148"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679450"/>
            <a:ext cx="6386513" cy="497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TextBox 37"/>
          <p:cNvSpPr txBox="1">
            <a:spLocks noChangeArrowheads="1"/>
          </p:cNvSpPr>
          <p:nvPr/>
        </p:nvSpPr>
        <p:spPr bwMode="auto">
          <a:xfrm>
            <a:off x="207963" y="2543175"/>
            <a:ext cx="25431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i="1">
                <a:solidFill>
                  <a:srgbClr val="0000FF"/>
                </a:solidFill>
                <a:cs typeface="Arial" pitchFamily="34" charset="0"/>
              </a:rPr>
              <a:t>Improvement – add explanation so that the exact issue is clear to those reading the CAR. </a:t>
            </a:r>
            <a:endParaRPr lang="en-US" sz="1000" i="1">
              <a:solidFill>
                <a:srgbClr val="0000FF"/>
              </a:solidFill>
              <a:cs typeface="Arial" pitchFamily="34" charset="0"/>
            </a:endParaRPr>
          </a:p>
        </p:txBody>
      </p:sp>
      <p:cxnSp>
        <p:nvCxnSpPr>
          <p:cNvPr id="3" name="Straight Arrow Connector 2"/>
          <p:cNvCxnSpPr/>
          <p:nvPr/>
        </p:nvCxnSpPr>
        <p:spPr>
          <a:xfrm>
            <a:off x="2543175" y="2665413"/>
            <a:ext cx="1139825" cy="1593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1928813" y="4259263"/>
            <a:ext cx="1346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52" name="TextBox 5"/>
          <p:cNvSpPr txBox="1">
            <a:spLocks noChangeArrowheads="1"/>
          </p:cNvSpPr>
          <p:nvPr/>
        </p:nvSpPr>
        <p:spPr bwMode="auto">
          <a:xfrm>
            <a:off x="282575" y="4135438"/>
            <a:ext cx="16462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Accreditor status included</a:t>
            </a:r>
            <a:endParaRPr lang="en-US" sz="1000">
              <a:cs typeface="Arial" pitchFamily="34" charset="0"/>
            </a:endParaRPr>
          </a:p>
        </p:txBody>
      </p:sp>
    </p:spTree>
    <p:extLst>
      <p:ext uri="{BB962C8B-B14F-4D97-AF65-F5344CB8AC3E}">
        <p14:creationId xmlns:p14="http://schemas.microsoft.com/office/powerpoint/2010/main" val="1559465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p:cNvSpPr>
          <p:nvPr>
            <p:ph type="title"/>
          </p:nvPr>
        </p:nvSpPr>
        <p:spPr>
          <a:xfrm>
            <a:off x="457200" y="274638"/>
            <a:ext cx="8229600" cy="404812"/>
          </a:xfrm>
        </p:spPr>
        <p:txBody>
          <a:bodyPr/>
          <a:lstStyle/>
          <a:p>
            <a:r>
              <a:rPr lang="en-GB" sz="2000" smtClean="0">
                <a:ea typeface="Geneva"/>
                <a:cs typeface="Geneva"/>
              </a:rPr>
              <a:t>CAR – 133911505</a:t>
            </a:r>
            <a:endParaRPr lang="en-US" sz="2000" smtClean="0">
              <a:ea typeface="Geneva"/>
              <a:cs typeface="Geneva"/>
            </a:endParaRPr>
          </a:p>
        </p:txBody>
      </p:sp>
      <p:sp>
        <p:nvSpPr>
          <p:cNvPr id="7170"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D3E6EB4B-32E3-4DF5-8670-78131EBEED96}" type="slidenum">
              <a:rPr lang="en-US" smtClean="0"/>
              <a:pPr eaLnBrk="1" hangingPunct="1"/>
              <a:t>9</a:t>
            </a:fld>
            <a:endParaRPr lang="en-US" smtClean="0"/>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166688"/>
            <a:ext cx="5702300" cy="611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3" name="TextBox 1"/>
          <p:cNvSpPr txBox="1">
            <a:spLocks noChangeArrowheads="1"/>
          </p:cNvSpPr>
          <p:nvPr/>
        </p:nvSpPr>
        <p:spPr bwMode="auto">
          <a:xfrm>
            <a:off x="207963" y="992188"/>
            <a:ext cx="2543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Stakeholders identified</a:t>
            </a:r>
          </a:p>
          <a:p>
            <a:pPr eaLnBrk="1" hangingPunct="1"/>
            <a:r>
              <a:rPr lang="en-GB" sz="1000" i="1">
                <a:solidFill>
                  <a:srgbClr val="0000FF"/>
                </a:solidFill>
                <a:cs typeface="Arial" pitchFamily="34" charset="0"/>
              </a:rPr>
              <a:t>Improvement – add employee numbers for traceability</a:t>
            </a:r>
          </a:p>
          <a:p>
            <a:pPr eaLnBrk="1" hangingPunct="1"/>
            <a:endParaRPr lang="en-US" sz="1000" i="1">
              <a:solidFill>
                <a:srgbClr val="0000FF"/>
              </a:solidFill>
              <a:cs typeface="Arial" pitchFamily="34" charset="0"/>
            </a:endParaRPr>
          </a:p>
        </p:txBody>
      </p:sp>
      <p:cxnSp>
        <p:nvCxnSpPr>
          <p:cNvPr id="4" name="Straight Arrow Connector 3"/>
          <p:cNvCxnSpPr/>
          <p:nvPr/>
        </p:nvCxnSpPr>
        <p:spPr>
          <a:xfrm flipV="1">
            <a:off x="1782763" y="427038"/>
            <a:ext cx="2551112" cy="6889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75" name="TextBox 4"/>
          <p:cNvSpPr txBox="1">
            <a:spLocks noChangeArrowheads="1"/>
          </p:cNvSpPr>
          <p:nvPr/>
        </p:nvSpPr>
        <p:spPr bwMode="auto">
          <a:xfrm>
            <a:off x="207963" y="1576388"/>
            <a:ext cx="2543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Included details of Dakks expectations </a:t>
            </a:r>
          </a:p>
          <a:p>
            <a:pPr eaLnBrk="1" hangingPunct="1"/>
            <a:r>
              <a:rPr lang="en-GB" sz="1000" i="1">
                <a:solidFill>
                  <a:srgbClr val="0000FF"/>
                </a:solidFill>
                <a:cs typeface="Arial" pitchFamily="34" charset="0"/>
              </a:rPr>
              <a:t>Improvement – could confirm who was </a:t>
            </a:r>
          </a:p>
          <a:p>
            <a:pPr eaLnBrk="1" hangingPunct="1"/>
            <a:r>
              <a:rPr lang="en-GB" sz="1000" i="1">
                <a:solidFill>
                  <a:srgbClr val="0000FF"/>
                </a:solidFill>
                <a:cs typeface="Arial" pitchFamily="34" charset="0"/>
              </a:rPr>
              <a:t>present to receive the information from Dakks</a:t>
            </a:r>
            <a:endParaRPr lang="en-US" sz="1000" i="1">
              <a:solidFill>
                <a:srgbClr val="0000FF"/>
              </a:solidFill>
              <a:cs typeface="Arial" pitchFamily="34" charset="0"/>
            </a:endParaRPr>
          </a:p>
        </p:txBody>
      </p:sp>
      <p:sp>
        <p:nvSpPr>
          <p:cNvPr id="7176" name="TextBox 11"/>
          <p:cNvSpPr txBox="1">
            <a:spLocks noChangeArrowheads="1"/>
          </p:cNvSpPr>
          <p:nvPr/>
        </p:nvSpPr>
        <p:spPr bwMode="auto">
          <a:xfrm>
            <a:off x="214313" y="2522538"/>
            <a:ext cx="22129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Scope of CAR identified by field</a:t>
            </a:r>
            <a:endParaRPr lang="en-US" sz="1000">
              <a:cs typeface="Arial" pitchFamily="34" charset="0"/>
            </a:endParaRPr>
          </a:p>
        </p:txBody>
      </p:sp>
      <p:cxnSp>
        <p:nvCxnSpPr>
          <p:cNvPr id="9" name="Straight Arrow Connector 8"/>
          <p:cNvCxnSpPr/>
          <p:nvPr/>
        </p:nvCxnSpPr>
        <p:spPr>
          <a:xfrm flipV="1">
            <a:off x="2203450" y="1419225"/>
            <a:ext cx="2343150" cy="1227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1863725" y="2768600"/>
            <a:ext cx="1654175" cy="452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79" name="TextBox 14"/>
          <p:cNvSpPr txBox="1">
            <a:spLocks noChangeArrowheads="1"/>
          </p:cNvSpPr>
          <p:nvPr/>
        </p:nvSpPr>
        <p:spPr bwMode="auto">
          <a:xfrm>
            <a:off x="165100" y="2867025"/>
            <a:ext cx="3049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Explanation provided for lack of a </a:t>
            </a:r>
          </a:p>
          <a:p>
            <a:pPr eaLnBrk="1" hangingPunct="1"/>
            <a:r>
              <a:rPr lang="en-GB" sz="1000">
                <a:cs typeface="Arial" pitchFamily="34" charset="0"/>
              </a:rPr>
              <a:t>containment milestone.</a:t>
            </a:r>
          </a:p>
          <a:p>
            <a:pPr eaLnBrk="1" hangingPunct="1"/>
            <a:r>
              <a:rPr lang="en-GB" sz="1000" i="1">
                <a:solidFill>
                  <a:srgbClr val="0000FF"/>
                </a:solidFill>
                <a:cs typeface="Arial" pitchFamily="34" charset="0"/>
              </a:rPr>
              <a:t>Improvement – Describe the improvements to be made to the analysis </a:t>
            </a:r>
            <a:endParaRPr lang="en-US" sz="1000" i="1">
              <a:solidFill>
                <a:srgbClr val="0000FF"/>
              </a:solidFill>
              <a:cs typeface="Arial" pitchFamily="34" charset="0"/>
            </a:endParaRPr>
          </a:p>
        </p:txBody>
      </p:sp>
      <p:cxnSp>
        <p:nvCxnSpPr>
          <p:cNvPr id="20" name="Straight Arrow Connector 19"/>
          <p:cNvCxnSpPr/>
          <p:nvPr/>
        </p:nvCxnSpPr>
        <p:spPr>
          <a:xfrm>
            <a:off x="2116138" y="5303838"/>
            <a:ext cx="1357312" cy="520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81" name="TextBox 16"/>
          <p:cNvSpPr txBox="1">
            <a:spLocks noChangeArrowheads="1"/>
          </p:cNvSpPr>
          <p:nvPr/>
        </p:nvSpPr>
        <p:spPr bwMode="auto">
          <a:xfrm>
            <a:off x="280988" y="4976813"/>
            <a:ext cx="26193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GB" sz="1000">
                <a:cs typeface="Arial" pitchFamily="34" charset="0"/>
              </a:rPr>
              <a:t>Rationale provided for Verification</a:t>
            </a:r>
            <a:endParaRPr lang="en-US" sz="1000">
              <a:cs typeface="Arial" pitchFamily="34" charset="0"/>
            </a:endParaRPr>
          </a:p>
        </p:txBody>
      </p:sp>
      <p:cxnSp>
        <p:nvCxnSpPr>
          <p:cNvPr id="23" name="Straight Arrow Connector 22"/>
          <p:cNvCxnSpPr/>
          <p:nvPr/>
        </p:nvCxnSpPr>
        <p:spPr>
          <a:xfrm flipV="1">
            <a:off x="2620963" y="771525"/>
            <a:ext cx="2011362" cy="1158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2594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CAR Admin">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796</TotalTime>
  <Words>687</Words>
  <Application>Microsoft Office PowerPoint</Application>
  <PresentationFormat>On-screen Show (4:3)</PresentationFormat>
  <Paragraphs>56</Paragraphs>
  <Slides>11</Slides>
  <Notes>4</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ULTemplate</vt:lpstr>
      <vt:lpstr>CAR Admin</vt:lpstr>
      <vt:lpstr>CAR #133911505 Analysis for CAR Calibration Meeting</vt:lpstr>
      <vt:lpstr>CAR No. 133911505 (1)</vt:lpstr>
      <vt:lpstr>CAR No. 133911505 (2)</vt:lpstr>
      <vt:lpstr>CAR No. 133911505 (3)</vt:lpstr>
      <vt:lpstr>CAR No. 133911505 (4)</vt:lpstr>
      <vt:lpstr>CAR No. 133911505 (5)</vt:lpstr>
      <vt:lpstr>Review  CAR 133911505       </vt:lpstr>
      <vt:lpstr>CAR review – 133911505</vt:lpstr>
      <vt:lpstr>CAR – 133911505</vt:lpstr>
      <vt:lpstr>CAR – 133911505</vt:lpstr>
      <vt:lpstr>CAR – 133911505</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103</cp:revision>
  <dcterms:created xsi:type="dcterms:W3CDTF">2010-12-21T03:48:07Z</dcterms:created>
  <dcterms:modified xsi:type="dcterms:W3CDTF">2013-06-03T15:30:57Z</dcterms:modified>
</cp:coreProperties>
</file>