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34" r:id="rId2"/>
    <p:sldId id="451" r:id="rId3"/>
    <p:sldId id="456" r:id="rId4"/>
    <p:sldId id="458" r:id="rId5"/>
    <p:sldId id="454" r:id="rId6"/>
    <p:sldId id="439" r:id="rId7"/>
    <p:sldId id="459" r:id="rId8"/>
    <p:sldId id="460" r:id="rId9"/>
    <p:sldId id="461" r:id="rId10"/>
    <p:sldId id="462" r:id="rId11"/>
    <p:sldId id="463" r:id="rId12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66"/>
    <a:srgbClr val="9900CC"/>
    <a:srgbClr val="FF5050"/>
    <a:srgbClr val="F18307"/>
    <a:srgbClr val="FF9900"/>
    <a:srgbClr val="3399FF"/>
    <a:srgbClr val="D60093"/>
    <a:srgbClr val="66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8579" autoAdjust="0"/>
  </p:normalViewPr>
  <p:slideViewPr>
    <p:cSldViewPr snapToGrid="0" snapToObjects="1">
      <p:cViewPr>
        <p:scale>
          <a:sx n="80" d="100"/>
          <a:sy n="80" d="100"/>
        </p:scale>
        <p:origin x="-835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-384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14F86D3C-68A8-429F-A307-2529DBFF445E}" type="datetimeFigureOut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D6F2EC71-ED0E-49CB-8758-2EEBF7B9F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6E0B8A-165A-46F1-B13C-9AF22A2577C3}" type="datetime1">
              <a:rPr lang="en-US"/>
              <a:pPr>
                <a:defRPr/>
              </a:pPr>
              <a:t>6/27/2017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A2E1B-3942-4891-A6FA-E771276161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nonconformity is fully addressed in the analysis</a:t>
            </a:r>
          </a:p>
          <a:p>
            <a:r>
              <a:rPr lang="en-US" sz="1000" dirty="0" smtClean="0"/>
              <a:t>•Explain how/If the analysis supports the root cause statement</a:t>
            </a:r>
          </a:p>
          <a:p>
            <a:r>
              <a:rPr lang="en-US" sz="1000" dirty="0" smtClean="0"/>
              <a:t>•Explain how/If the analysis supports the Scope of Nonconformance statement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why/If the Corrective Action Plan will prevent the recurrence of the nonconformity</a:t>
            </a:r>
          </a:p>
          <a:p>
            <a:r>
              <a:rPr lang="en-US" sz="1000" dirty="0" smtClean="0"/>
              <a:t>•Explain how/If the containment milestone “stopped the bleeding” </a:t>
            </a:r>
          </a:p>
          <a:p>
            <a:r>
              <a:rPr lang="en-US" sz="1000" dirty="0" smtClean="0"/>
              <a:t>•Confirm that/If all corrective action milestones are aligned to each item of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key points for below criteria: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sz="1000" dirty="0" smtClean="0"/>
              <a:t>Explain how/If the verification milestone confirmed the effective implementation of  the corrective action plan </a:t>
            </a:r>
          </a:p>
          <a:p>
            <a:r>
              <a:rPr lang="en-US" sz="100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A2E1B-3942-4891-A6FA-E7712761618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3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6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000" dirty="0" smtClean="0"/>
              <a:t>UL and the UL logo are trademarks of UL LLC © 2016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BE91-8B8D-46CE-9ED8-E9D9B70FAE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69B0D-E375-4564-A47B-095C06C0B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8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0BDD1-E534-46F3-B6A1-26F4868989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5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F083B-3878-4882-B5C3-06398C44D7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827D1-0DC7-4E80-908E-409F3F40B5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5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4145-2F0A-4415-94BB-556646AC1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A23AF9AE-B4CC-4894-9945-93C4A566EC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ＭＳ Ｐゴシック" charset="0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ＭＳ Ｐゴシック" charset="0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ＭＳ Ｐゴシック" charset="0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pitchFamily="34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intranet.ul.com/en/Tools/DeptsServs/AccreditationServs/_layouts/xlviewer.aspx?id=/en/Tools/DeptsServs/AccreditationServs/Documents/Intercompany%20%20Accreditation%20Agreements%2025%20Apr%202017.xlsx&amp;Source=http://intranet.ul.com/en/Tools/DeptsServs/AccreditationServs/Documents/Forms/AllItem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9" y="396354"/>
            <a:ext cx="7985125" cy="83194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Study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Geneva" charset="0"/>
              </a:rPr>
              <a:t>Finding CAR </a:t>
            </a:r>
            <a:r>
              <a:rPr lang="en-US" dirty="0" smtClean="0"/>
              <a:t>163916570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Genev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39739"/>
              </p:ext>
            </p:extLst>
          </p:nvPr>
        </p:nvGraphicFramePr>
        <p:xfrm>
          <a:off x="259308" y="1897045"/>
          <a:ext cx="8802805" cy="45214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390771"/>
                <a:gridCol w="5586948"/>
                <a:gridCol w="1160060"/>
                <a:gridCol w="1665026"/>
              </a:tblGrid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Related to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Presented by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Corrective Action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Paul Ip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66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Verification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Kila Yang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4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163916570</a:t>
            </a:r>
            <a:r>
              <a:rPr lang="en-US" dirty="0">
                <a:ea typeface="SimSun" panose="02010600030101010101" pitchFamily="2" charset="-122"/>
              </a:rPr>
              <a:t> FINDING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86423" y="940824"/>
            <a:ext cx="75882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Explain how/if the containment milestone "stopped the bleeding“. (Tony</a:t>
            </a:r>
            <a:r>
              <a:rPr lang="en-US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 don't believe that the Milestone named "Containment" was the real containment.  This milestone mainly achieved the corrective action.  </a:t>
            </a:r>
            <a:r>
              <a:rPr lang="en-US" sz="1600" b="1" dirty="0" smtClean="0"/>
              <a:t>The </a:t>
            </a:r>
            <a:r>
              <a:rPr lang="en-US" sz="1600" b="1" dirty="0"/>
              <a:t>milestone </a:t>
            </a:r>
            <a:r>
              <a:rPr lang="en-US" sz="1600" b="1" dirty="0" smtClean="0"/>
              <a:t>“Short </a:t>
            </a:r>
            <a:r>
              <a:rPr lang="en-US" sz="1600" b="1" dirty="0"/>
              <a:t>Term" did a better job of stopping the bleeding, by communicating the requirements to all of the Operation Leaders in </a:t>
            </a:r>
            <a:r>
              <a:rPr lang="en-US" sz="1600" b="1" dirty="0" err="1"/>
              <a:t>Brasil</a:t>
            </a:r>
            <a:r>
              <a:rPr lang="en-US" sz="1600" b="1" dirty="0"/>
              <a:t>, as well as referencing the requirement to have IAAs.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790" y="3215480"/>
            <a:ext cx="787970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6. Confirm that/If all CA milestones are aligned to each item of the corrective action plan. (Jeff)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MS1: </a:t>
            </a:r>
            <a:r>
              <a:rPr lang="en-US" sz="1600" b="1" i="1" dirty="0"/>
              <a:t>Fully</a:t>
            </a:r>
            <a:r>
              <a:rPr lang="en-US" sz="1600" b="1" dirty="0"/>
              <a:t> - </a:t>
            </a:r>
            <a:r>
              <a:rPr lang="en-US" sz="1600" dirty="0"/>
              <a:t>Containment: IAA Contract Secured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MS2: </a:t>
            </a:r>
            <a:r>
              <a:rPr lang="en-US" sz="1600" b="1" i="1" dirty="0"/>
              <a:t>Partially</a:t>
            </a:r>
            <a:r>
              <a:rPr lang="en-US" sz="1600" dirty="0"/>
              <a:t> - Short Term: Stakeholders notified regarding IAA requirements of 00-AC-W0402.  Request made for lists of missing IAAs to be returned.   </a:t>
            </a:r>
            <a:r>
              <a:rPr lang="en-US" sz="1600" i="1" dirty="0"/>
              <a:t>[List of missing IAAs not provided in OE.  Should there have been another Milestone to confirm that the missing IAAs have been received and corrected?]</a:t>
            </a:r>
            <a:r>
              <a:rPr lang="en-US" sz="1600" b="1" i="1" dirty="0"/>
              <a:t> 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MS3:  </a:t>
            </a:r>
            <a:r>
              <a:rPr lang="en-US" sz="1600" b="1" i="1" dirty="0"/>
              <a:t>Fully</a:t>
            </a:r>
            <a:r>
              <a:rPr lang="en-US" sz="1600" dirty="0"/>
              <a:t> - Long Term: 41-QA-P0026 was updated regarding IAA requirement.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MS4:  </a:t>
            </a:r>
            <a:r>
              <a:rPr lang="en-US" sz="1600" b="1" i="1" dirty="0"/>
              <a:t>Not at All </a:t>
            </a:r>
            <a:r>
              <a:rPr lang="en-US" sz="1600" dirty="0"/>
              <a:t>- </a:t>
            </a:r>
            <a:r>
              <a:rPr lang="en-US" sz="1600" i="1" dirty="0"/>
              <a:t>Missing Verification Milestone</a:t>
            </a:r>
            <a:endParaRPr lang="en-US" sz="16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259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163916570</a:t>
            </a:r>
            <a:r>
              <a:rPr lang="en-US" dirty="0">
                <a:ea typeface="SimSun" panose="02010600030101010101" pitchFamily="2" charset="-122"/>
              </a:rPr>
              <a:t> FINDING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57200" y="1277290"/>
            <a:ext cx="78330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7. </a:t>
            </a:r>
            <a:r>
              <a:rPr lang="en-US" b="1" i="1" dirty="0"/>
              <a:t>Explain how/if the verification milestone confirmed the effective implementation of the CA plan. (Michelle) </a:t>
            </a:r>
            <a:endParaRPr lang="en-US" b="1" i="1" dirty="0" smtClean="0"/>
          </a:p>
          <a:p>
            <a:endParaRPr lang="en-US" b="1" i="1" dirty="0"/>
          </a:p>
          <a:p>
            <a:r>
              <a:rPr lang="en-US" dirty="0"/>
              <a:t>There was not a verification milestone for this CAR. </a:t>
            </a:r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635" y="2961564"/>
            <a:ext cx="3158857" cy="23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163916570</a:t>
            </a:r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- Background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1" y="1304924"/>
            <a:ext cx="8431029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22500" y="3594100"/>
            <a:ext cx="5962650" cy="431800"/>
          </a:xfrm>
          <a:prstGeom prst="roundRect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0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163916570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48807"/>
              </p:ext>
            </p:extLst>
          </p:nvPr>
        </p:nvGraphicFramePr>
        <p:xfrm>
          <a:off x="164058" y="2602545"/>
          <a:ext cx="8780766" cy="34823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96703"/>
                <a:gridCol w="3522087"/>
                <a:gridCol w="4961976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Team Review Criteria - Findings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Review Comment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nonconformity is fully addressed in the analysis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Did the Accreditation Services or high level management team involve in this Analysis ? </a:t>
                      </a:r>
                    </a:p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No analysis if any other</a:t>
                      </a:r>
                      <a:r>
                        <a:rPr lang="en-US" sz="1600" baseline="0" dirty="0" smtClean="0"/>
                        <a:t> programs might have the same issue.</a:t>
                      </a:r>
                      <a:endParaRPr lang="en-US" sz="1600" dirty="0" smtClean="0"/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root cause statement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The connection is weak between Analysis and Root Cause, it might take further</a:t>
                      </a:r>
                      <a:r>
                        <a:rPr lang="en-US" sz="1600" baseline="0" dirty="0" smtClean="0"/>
                        <a:t> investigation to get the root cause</a:t>
                      </a:r>
                      <a:endParaRPr lang="en-US" sz="1600" dirty="0" smtClean="0"/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  <a:tr h="361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analysis supports the Scope of Nonconformance statement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indent="-2857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aseline="0" dirty="0" smtClean="0"/>
                        <a:t>E</a:t>
                      </a:r>
                      <a:r>
                        <a:rPr lang="en-US" sz="1600" dirty="0" smtClean="0"/>
                        <a:t>xcept for InMETRO work,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analysis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did not check the other programs </a:t>
                      </a:r>
                      <a:r>
                        <a:rPr lang="en-US" sz="1600" baseline="0" dirty="0" smtClean="0"/>
                        <a:t>and how to determine the scope of nonconformance?</a:t>
                      </a:r>
                      <a:endParaRPr lang="en-US" sz="1600" dirty="0" smtClean="0"/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8" y="912122"/>
            <a:ext cx="8635910" cy="157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63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12713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163916570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94294"/>
              </p:ext>
            </p:extLst>
          </p:nvPr>
        </p:nvGraphicFramePr>
        <p:xfrm>
          <a:off x="142875" y="1892174"/>
          <a:ext cx="6701545" cy="28948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5031"/>
                <a:gridCol w="2532577"/>
                <a:gridCol w="3883937"/>
              </a:tblGrid>
              <a:tr h="1051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why/If the Corrective Action Plan will prevent the recurrence of the nonconformity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Containment &amp; Short term action fully address this CAR.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  <a:tr h="7913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how/If the containment milestone “stopped the bleeding”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IAA has signed by UL Poland. </a:t>
                      </a:r>
                    </a:p>
                    <a:p>
                      <a:pPr algn="l" fontAlgn="ctr"/>
                      <a:r>
                        <a:rPr lang="en-US" sz="16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It will be better if  the link for AS intranet site or snap shoot is provided. 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  <a:tr h="1051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·Confirm </a:t>
                      </a:r>
                      <a:r>
                        <a:rPr lang="en-US" sz="1600" u="none" strike="noStrike" dirty="0">
                          <a:effectLst/>
                        </a:rPr>
                        <a:t>that/If all corrective action milestones are aligned to each item of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sz="16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milestones contains the elements which states in the corrective action plan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737308"/>
            <a:ext cx="8780739" cy="106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270" y="5066105"/>
            <a:ext cx="504873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urved Connector 10"/>
          <p:cNvCxnSpPr/>
          <p:nvPr/>
        </p:nvCxnSpPr>
        <p:spPr>
          <a:xfrm rot="16200000" flipH="1">
            <a:off x="5922887" y="3891075"/>
            <a:ext cx="1571466" cy="778597"/>
          </a:xfrm>
          <a:prstGeom prst="curvedConnector3">
            <a:avLst>
              <a:gd name="adj1" fmla="val 3444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122" y="4891980"/>
            <a:ext cx="4065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cs typeface="Arial" pitchFamily="34" charset="0"/>
                <a:hlinkClick r:id="rId5"/>
              </a:rPr>
              <a:t>http://intranet.ul.com/en/Tools/DeptsServs/AccreditationServs/_layouts/xlviewer.aspx?id=/en/Tools/DeptsServs/AccreditationServs/Documents/Intercompany%20%20Accreditation%20Agreements%2025%20Apr%202017.xlsx&amp;Source=http%3A%2F%2Fintranet%2Eul%2Ecom%2Fen%2FTools%2FDeptsServs%2FAccreditationServs%2FDocuments%2FForms%2FAllItem</a:t>
            </a:r>
            <a:endParaRPr lang="en-US" sz="12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7284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CAR# </a:t>
            </a:r>
            <a:r>
              <a:rPr lang="en-US" dirty="0"/>
              <a:t>163916570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69B0D-E375-4564-A47B-095C06C0B61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18213"/>
              </p:ext>
            </p:extLst>
          </p:nvPr>
        </p:nvGraphicFramePr>
        <p:xfrm>
          <a:off x="299538" y="5293713"/>
          <a:ext cx="8518537" cy="74104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842"/>
                <a:gridCol w="3884093"/>
                <a:gridCol w="4346602"/>
              </a:tblGrid>
              <a:tr h="67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smtClean="0">
                          <a:effectLst/>
                        </a:rPr>
                        <a:t>·Explain </a:t>
                      </a:r>
                      <a:r>
                        <a:rPr lang="en-US" sz="1600" u="none" strike="noStrike" dirty="0">
                          <a:effectLst/>
                        </a:rPr>
                        <a:t>how/If the verification milestone confirmed the effective implementation of  the corrective action plan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Local document 41-QA-P0026 section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6.2.2 iii updated to make sure effective implement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46469"/>
            <a:ext cx="59817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059" y="1714201"/>
            <a:ext cx="5781015" cy="342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33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CAR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# </a:t>
            </a:r>
            <a:r>
              <a:rPr lang="en-US" dirty="0"/>
              <a:t>163916570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  – </a:t>
            </a:r>
            <a:r>
              <a:rPr lang="en-US" altLang="en-US" dirty="0">
                <a:latin typeface="Arial" pitchFamily="34" charset="0"/>
                <a:ea typeface="ＭＳ Ｐゴシック" pitchFamily="34" charset="-128"/>
                <a:cs typeface="Geneva"/>
              </a:rPr>
              <a:t>CAR Review Criteria </a:t>
            </a:r>
            <a:r>
              <a:rPr lang="en-US" altLang="en-US" dirty="0" smtClean="0">
                <a:latin typeface="Arial" pitchFamily="34" charset="0"/>
                <a:ea typeface="ＭＳ Ｐゴシック" pitchFamily="34" charset="-128"/>
                <a:cs typeface="Geneva"/>
              </a:rPr>
              <a:t>Check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Geneva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CECA390-74A9-476C-A65E-A20B9A62B3AB}" type="slidenum">
              <a:rPr lang="en-US" altLang="en-US" sz="1000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z="10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42785"/>
              </p:ext>
            </p:extLst>
          </p:nvPr>
        </p:nvGraphicFramePr>
        <p:xfrm>
          <a:off x="692150" y="1447872"/>
          <a:ext cx="7759700" cy="4495824"/>
        </p:xfrm>
        <a:graphic>
          <a:graphicData uri="http://schemas.openxmlformats.org/drawingml/2006/table">
            <a:tbl>
              <a:tblPr/>
              <a:tblGrid>
                <a:gridCol w="3238500"/>
                <a:gridCol w="1130300"/>
                <a:gridCol w="1130300"/>
                <a:gridCol w="1130300"/>
                <a:gridCol w="1130300"/>
              </a:tblGrid>
              <a:tr h="222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Review Criteria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Partially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at all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5" marR="9525" marT="95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•Is the nonconformity fully addressed in the analysis?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•Does the analysis support the root cause statement?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208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•Does the analysis support the Scope of Nonconformance statement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31441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•Will the Corrective Action Plan prevent recurrence of the nonconformity?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21762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containment milestone “stop the bleeding”?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619307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•Are corrective action milestones aligned to each item of the corrective action plan? 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5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3947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6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•Did the verification milestone confirm the effective implementation of the corrective action plan?</a:t>
                      </a:r>
                      <a:endParaRPr lang="en-US" sz="1600" b="0" i="1" u="none" strike="noStrike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85725" marR="9525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1800" b="1" i="0" u="none" strike="noStrike" dirty="0" smtClean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4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163916570</a:t>
            </a:r>
            <a:r>
              <a:rPr lang="en-US" dirty="0">
                <a:ea typeface="SimSun" panose="02010600030101010101" pitchFamily="2" charset="-122"/>
              </a:rPr>
              <a:t> FINDING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609725"/>
            <a:ext cx="80105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55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163916570</a:t>
            </a:r>
            <a:r>
              <a:rPr lang="en-US" dirty="0">
                <a:ea typeface="SimSun" panose="02010600030101010101" pitchFamily="2" charset="-122"/>
              </a:rPr>
              <a:t> FINDING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1216" y="1011113"/>
            <a:ext cx="78330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Explain how/if the nonconformity is fully addressed in the analysis.  (Tony)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It was partially addressed. </a:t>
            </a:r>
            <a:r>
              <a:rPr lang="en-US" dirty="0"/>
              <a:t>It needs at least one more why to explain the reason the CTECH team did not know the requirements for an IAA.  Is there a specific SOP that they should be using? The analysis does not address the actual function that UL Poland is performing for UL </a:t>
            </a:r>
            <a:r>
              <a:rPr lang="en-US" dirty="0" err="1"/>
              <a:t>Brasil</a:t>
            </a:r>
            <a:r>
              <a:rPr lang="en-US" dirty="0"/>
              <a:t>.  How do we know that a similar issue is not happening on a different Industry/BU in </a:t>
            </a:r>
            <a:r>
              <a:rPr lang="en-US" dirty="0" err="1"/>
              <a:t>Brasil</a:t>
            </a:r>
            <a:r>
              <a:rPr lang="en-US" dirty="0"/>
              <a:t>.  It almost seems that they added a root cause.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In addition, this Analysis is missing the actual stakeholders who participated in the discussion.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3523610"/>
            <a:ext cx="75882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2. </a:t>
            </a:r>
            <a:r>
              <a:rPr lang="en-US" b="1" i="1" dirty="0"/>
              <a:t>Explain how/if the analysis supports the root cause statement. (Tovia</a:t>
            </a:r>
            <a:r>
              <a:rPr lang="en-US" b="1" i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analysis does not support the root cause statement, it is simply a restatement of the fact that the team did not do what was </a:t>
            </a:r>
            <a:r>
              <a:rPr lang="en-US" dirty="0" smtClean="0"/>
              <a:t>required.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analysis is </a:t>
            </a:r>
            <a:r>
              <a:rPr lang="en-US" dirty="0" smtClean="0"/>
              <a:t>needed.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493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206"/>
          </a:xfrm>
        </p:spPr>
        <p:txBody>
          <a:bodyPr/>
          <a:lstStyle/>
          <a:p>
            <a:pPr marL="0" indent="0" eaLnBrk="1" hangingPunct="1"/>
            <a:r>
              <a:rPr lang="en-US" altLang="en-US" dirty="0">
                <a:solidFill>
                  <a:schemeClr val="accent1"/>
                </a:solidFill>
                <a:ea typeface="ＭＳ Ｐゴシック" pitchFamily="34" charset="-128"/>
              </a:rPr>
              <a:t>CAR </a:t>
            </a:r>
            <a:r>
              <a:rPr lang="en-US" dirty="0"/>
              <a:t>163916570</a:t>
            </a:r>
            <a:r>
              <a:rPr lang="en-US" dirty="0">
                <a:ea typeface="SimSun" panose="02010600030101010101" pitchFamily="2" charset="-122"/>
              </a:rPr>
              <a:t> FINDING</a:t>
            </a:r>
            <a:endParaRPr lang="en-US" altLang="en-US" dirty="0">
              <a:solidFill>
                <a:schemeClr val="accent1"/>
              </a:solidFill>
              <a:ea typeface="ＭＳ Ｐゴシック" pitchFamily="34" charset="-128"/>
            </a:endParaRPr>
          </a:p>
        </p:txBody>
      </p:sp>
      <p:sp>
        <p:nvSpPr>
          <p:cNvPr id="15364" name="Slide Number Placeholder 8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0B7BF25-13A3-423C-87BF-78D9C2F07B32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25885" y="3155579"/>
            <a:ext cx="78330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</a:t>
            </a:r>
            <a:r>
              <a:rPr lang="en-US" b="1" i="1" dirty="0"/>
              <a:t>Explain why/if CA Plan will prevent the recurrence of the nonconformity.  (Tony)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/>
              <a:t>I believe that the CAP is partially effective.  </a:t>
            </a:r>
            <a:r>
              <a:rPr lang="en-US" dirty="0"/>
              <a:t>I agree that by communicating with all of the Operation Leaders in </a:t>
            </a:r>
            <a:r>
              <a:rPr lang="en-US" dirty="0" err="1"/>
              <a:t>Brasil</a:t>
            </a:r>
            <a:r>
              <a:rPr lang="en-US" dirty="0"/>
              <a:t> the requirements of the IAA and providing a reference to 00-AC-W0402, and by revising the local Quality Manual (41-QA-P0026) to always verify whether an IAA exists, prior to sub-contracting the work it will help Operations remember.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only thing I would add is that the CAR did not contain an Owner’s Verification milestone to indicate the effectiveness of the CAP.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885" y="966735"/>
            <a:ext cx="78797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US" b="1" i="1" dirty="0"/>
              <a:t>Explain how/if the analysis supports the Scope of Nonconformance statement. (Michelle</a:t>
            </a:r>
            <a:r>
              <a:rPr lang="en-US" b="1" i="1" dirty="0" smtClean="0"/>
              <a:t>)</a:t>
            </a:r>
          </a:p>
          <a:p>
            <a:r>
              <a:rPr lang="en-US" dirty="0"/>
              <a:t>There was no discussion about how the scope was determined, but the scope was determined to be all CCNs in Brazil. </a:t>
            </a:r>
          </a:p>
          <a:p>
            <a:endParaRPr lang="en-US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24" y="1884243"/>
            <a:ext cx="1138617" cy="11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4719"/>
      </p:ext>
    </p:extLst>
  </p:cSld>
  <p:clrMapOvr>
    <a:masterClrMapping/>
  </p:clrMapOvr>
</p:sld>
</file>

<file path=ppt/theme/theme1.xml><?xml version="1.0" encoding="utf-8"?>
<a:theme xmlns:a="http://schemas.openxmlformats.org/drawingml/2006/main" name="ULTemplate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1126</Words>
  <Application>Microsoft Office PowerPoint</Application>
  <PresentationFormat>On-screen Show (4:3)</PresentationFormat>
  <Paragraphs>134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ULTemplate</vt:lpstr>
      <vt:lpstr>Study for Finding CAR 163916570</vt:lpstr>
      <vt:lpstr>CAR# 163916570 - Background </vt:lpstr>
      <vt:lpstr>CAR# 163916570 </vt:lpstr>
      <vt:lpstr>CAR# 163916570 </vt:lpstr>
      <vt:lpstr>CAR# 163916570</vt:lpstr>
      <vt:lpstr>CAR# 163916570  – CAR Review Criteria Check</vt:lpstr>
      <vt:lpstr>CAR 163916570 FINDING</vt:lpstr>
      <vt:lpstr>CAR 163916570 FINDING</vt:lpstr>
      <vt:lpstr>CAR 163916570 FINDING</vt:lpstr>
      <vt:lpstr>CAR 163916570 FINDING</vt:lpstr>
      <vt:lpstr>CAR 163916570 FINDING</vt:lpstr>
    </vt:vector>
  </TitlesOfParts>
  <Company>Rasputin School of Magic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Helvetica bold 30 pts two lines</dc:title>
  <dc:creator>T. Player</dc:creator>
  <cp:lastModifiedBy>Cheryl Adams</cp:lastModifiedBy>
  <cp:revision>438</cp:revision>
  <cp:lastPrinted>2016-08-15T01:54:43Z</cp:lastPrinted>
  <dcterms:created xsi:type="dcterms:W3CDTF">2010-12-21T03:48:07Z</dcterms:created>
  <dcterms:modified xsi:type="dcterms:W3CDTF">2017-06-27T13:46:15Z</dcterms:modified>
</cp:coreProperties>
</file>