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6" r:id="rId2"/>
    <p:sldId id="508" r:id="rId3"/>
    <p:sldId id="510" r:id="rId4"/>
    <p:sldId id="511" r:id="rId5"/>
    <p:sldId id="514" r:id="rId6"/>
    <p:sldId id="513" r:id="rId7"/>
    <p:sldId id="468" r:id="rId8"/>
    <p:sldId id="591" r:id="rId9"/>
    <p:sldId id="592" r:id="rId10"/>
    <p:sldId id="593" r:id="rId11"/>
    <p:sldId id="594" r:id="rId1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89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2016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2016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153915187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21" y="753143"/>
            <a:ext cx="7480981" cy="599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1525"/>
            <a:ext cx="67722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514600"/>
            <a:ext cx="734377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990600" y="1101725"/>
            <a:ext cx="1509713" cy="8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5800" y="1676400"/>
            <a:ext cx="0" cy="974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144463" y="457200"/>
            <a:ext cx="8159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it-IT" altLang="en-US" sz="1200">
                <a:cs typeface="Arial" pitchFamily="34" charset="0"/>
              </a:rPr>
              <a:t>No evidence of follow-up on this email related to  the CAR closure. </a:t>
            </a:r>
            <a:endParaRPr lang="en-US" altLang="en-US" sz="1200">
              <a:cs typeface="Arial" pitchFamily="34" charset="0"/>
            </a:endParaRPr>
          </a:p>
        </p:txBody>
      </p:sp>
      <p:sp>
        <p:nvSpPr>
          <p:cNvPr id="30727" name="Title 3"/>
          <p:cNvSpPr>
            <a:spLocks noGrp="1"/>
          </p:cNvSpPr>
          <p:nvPr>
            <p:ph type="title"/>
          </p:nvPr>
        </p:nvSpPr>
        <p:spPr>
          <a:xfrm>
            <a:off x="419100" y="209550"/>
            <a:ext cx="8153400" cy="106363"/>
          </a:xfrm>
        </p:spPr>
        <p:txBody>
          <a:bodyPr/>
          <a:lstStyle/>
          <a:p>
            <a:r>
              <a:rPr lang="en-US" altLang="en-US" sz="20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 153915187</a:t>
            </a:r>
          </a:p>
        </p:txBody>
      </p:sp>
    </p:spTree>
    <p:extLst>
      <p:ext uri="{BB962C8B-B14F-4D97-AF65-F5344CB8AC3E}">
        <p14:creationId xmlns:p14="http://schemas.microsoft.com/office/powerpoint/2010/main" val="9744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609600"/>
          <a:ext cx="6080125" cy="1714500"/>
        </p:xfrm>
        <a:graphic>
          <a:graphicData uri="http://schemas.openxmlformats.org/drawingml/2006/table">
            <a:tbl>
              <a:tblPr firstRow="1" firstCol="1" bandRow="1"/>
              <a:tblGrid>
                <a:gridCol w="1440030"/>
                <a:gridCol w="4640095"/>
              </a:tblGrid>
              <a:tr h="20518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INTEGRITY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9319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Initiative &amp; Decision Making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Analyzing &amp; Problem Solving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progression of the CAR through closure: extensions, escalations,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reassignments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, etc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.   </a:t>
                      </a:r>
                      <a:r>
                        <a:rPr lang="en-US" sz="900" b="0" i="1" u="sng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NA</a:t>
                      </a:r>
                      <a:endParaRPr lang="en-US" sz="1200" b="0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Accurately completes the administrative fields within the CAR such as root cause category, process impacted, geography, etc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.   </a:t>
                      </a:r>
                      <a:r>
                        <a:rPr lang="en-US" sz="900" b="1" dirty="0" smtClean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</a:rPr>
                        <a:t>(T+)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Acts on CARs within the required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timeframe     </a:t>
                      </a:r>
                      <a:r>
                        <a:rPr lang="en-US" sz="900" b="1" dirty="0" smtClean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</a:rPr>
                        <a:t>(T+)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the handling of disputed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CARs   </a:t>
                      </a:r>
                      <a:r>
                        <a:rPr lang="en-US" sz="900" b="0" i="1" u="sng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Calibri"/>
                        </a:rPr>
                        <a:t>NA</a:t>
                      </a:r>
                      <a:endParaRPr lang="en-US" sz="900" b="0" u="sng" dirty="0" smtClean="0">
                        <a:solidFill>
                          <a:srgbClr val="00B050"/>
                        </a:solidFill>
                        <a:effectLst/>
                        <a:latin typeface="+mj-lt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Extensions are within requirement (&lt;30 days, 3 or less)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Most appropriate ‘category’, ‘type’, ‘geography’ are selected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Acts on CARs within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2590800"/>
          <a:ext cx="6080125" cy="1714500"/>
        </p:xfrm>
        <a:graphic>
          <a:graphicData uri="http://schemas.openxmlformats.org/drawingml/2006/table">
            <a:tbl>
              <a:tblPr firstRow="1" firstCol="1" bandRow="1"/>
              <a:tblGrid>
                <a:gridCol w="1440030"/>
                <a:gridCol w="4640095"/>
              </a:tblGrid>
              <a:tr h="20518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COMPETITIVENESS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9319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Customer Focus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Achieve Business Results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Flexibility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Assists customers as they address all aspects of the CAR – analysis, root cause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statement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, milestone, containment, verification, etc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.    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(C-) Analysis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 &amp; 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RC not complete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"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Verifies CARs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timely    </a:t>
                      </a:r>
                      <a:r>
                        <a:rPr lang="en-US" sz="900" dirty="0" smtClean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</a:rPr>
                        <a:t>(P +)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Analysis shows clear path to root cause and scope; stakeholders identified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Root cause statement is succinct, reasonable, complete (Shows ‘N/A’ for observations)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Milestones address containment &amp; owner’s verification; completed per milestone expectations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Verification per requirements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4572000"/>
          <a:ext cx="6080125" cy="1302201"/>
        </p:xfrm>
        <a:graphic>
          <a:graphicData uri="http://schemas.openxmlformats.org/drawingml/2006/table">
            <a:tbl>
              <a:tblPr firstRow="1" firstCol="1" bandRow="1"/>
              <a:tblGrid>
                <a:gridCol w="1440030"/>
                <a:gridCol w="4640095"/>
              </a:tblGrid>
              <a:tr h="20492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COLLABORATION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6829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Leading &amp; Engaging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Teamwork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Communication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Provides pertinent feedback at appropriate times; shares information and keeps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others informed        </a:t>
                      </a:r>
                      <a:r>
                        <a:rPr lang="en-US" sz="900" b="1" dirty="0" smtClean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</a:rPr>
                        <a:t>(</a:t>
                      </a:r>
                      <a:r>
                        <a:rPr kumimoji="0" lang="en-US" sz="9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+mn-cs"/>
                        </a:rPr>
                        <a:t>L+)</a:t>
                      </a:r>
                      <a:endParaRPr lang="en-US" sz="1200" b="1" dirty="0" smtClean="0">
                        <a:solidFill>
                          <a:srgbClr val="00B05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"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Supports other CAR Champions by serving as their backup when they are absent     </a:t>
                      </a:r>
                      <a:r>
                        <a:rPr kumimoji="0" lang="en-US" sz="9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+mn-cs"/>
                        </a:rPr>
                        <a:t>NA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endParaRPr lang="en-US" sz="12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"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Works 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as a team player with other CAR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Champions   </a:t>
                      </a:r>
                      <a:r>
                        <a:rPr kumimoji="0" lang="en-US" sz="9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+mn-cs"/>
                        </a:rPr>
                        <a:t>NA</a:t>
                      </a:r>
                      <a:endParaRPr lang="en-US" sz="900" dirty="0" smtClean="0">
                        <a:solidFill>
                          <a:srgbClr val="00B05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(L) Referenced communications are attached as needed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 L)  Evidence of communication for overdue/escalated CARs and other pertinent concerns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Trains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3177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6362"/>
          </a:xfrm>
        </p:spPr>
        <p:txBody>
          <a:bodyPr/>
          <a:lstStyle/>
          <a:p>
            <a:r>
              <a:rPr lang="en-US" altLang="en-US" sz="20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 153915187</a:t>
            </a:r>
          </a:p>
        </p:txBody>
      </p:sp>
    </p:spTree>
    <p:extLst>
      <p:ext uri="{BB962C8B-B14F-4D97-AF65-F5344CB8AC3E}">
        <p14:creationId xmlns:p14="http://schemas.microsoft.com/office/powerpoint/2010/main" val="37505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966969"/>
            <a:ext cx="7073575" cy="461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792778"/>
            <a:ext cx="2200275" cy="56583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Need Improvement</a:t>
            </a:r>
            <a:r>
              <a:rPr lang="en-US" sz="1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 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[Analysis]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Round Robin test result was issued on 2015-04-08.  The analysis did not mention why the corrective actions were not taken when the outliers occurred during April to August 2015, it did not directly address the non-conformance. The statement in the Analysis field should be in another CAR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(CAR Source: Proficiency Testing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for PT outlier action taken.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[Analysis]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Lack of stakeholders involved and how widespread the nonconformance is.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[CAP]</a:t>
            </a:r>
            <a:r>
              <a:rPr lang="zh-TW" alt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Finding CAR, requires  C</a:t>
            </a:r>
            <a:r>
              <a:rPr lang="en-US" sz="1200" dirty="0" smtClean="0">
                <a:solidFill>
                  <a:schemeClr val="tx1"/>
                </a:solidFill>
              </a:rPr>
              <a:t>ontainment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dirty="0" smtClean="0">
                <a:solidFill>
                  <a:schemeClr val="tx1"/>
                </a:solidFill>
              </a:rPr>
              <a:t>Owner’s verification milestones.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" y="827307"/>
            <a:ext cx="8969843" cy="448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3788" y="5373146"/>
            <a:ext cx="7197262" cy="919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Need Improvement</a:t>
            </a:r>
            <a:r>
              <a:rPr lang="en-US" sz="1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 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[Milestone]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content of Milestone should be in another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(CAR Source: Proficiency Testing) for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PT outlier action taken.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" y="859970"/>
            <a:ext cx="8935323" cy="483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906" y="5655971"/>
            <a:ext cx="7227728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Excellent - </a:t>
            </a:r>
            <a:endParaRPr lang="en-US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1. The attachment includes refresh training for  this CAR, and new process identified for future round robin test.</a:t>
            </a:r>
          </a:p>
        </p:txBody>
      </p:sp>
    </p:spTree>
    <p:extLst>
      <p:ext uri="{BB962C8B-B14F-4D97-AF65-F5344CB8AC3E}">
        <p14:creationId xmlns:p14="http://schemas.microsoft.com/office/powerpoint/2010/main" val="1699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" y="947053"/>
            <a:ext cx="9070462" cy="471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48" y="482127"/>
            <a:ext cx="7094537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48" y="4901811"/>
            <a:ext cx="7094537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" y="24260"/>
            <a:ext cx="8229600" cy="1143000"/>
          </a:xfrm>
        </p:spPr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74" y="3217571"/>
            <a:ext cx="2060381" cy="1123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Excellent - 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Acts on CARs within required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timeframe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and extensions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are within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30 days.</a:t>
            </a:r>
          </a:p>
        </p:txBody>
      </p:sp>
    </p:spTree>
    <p:extLst>
      <p:ext uri="{BB962C8B-B14F-4D97-AF65-F5344CB8AC3E}">
        <p14:creationId xmlns:p14="http://schemas.microsoft.com/office/powerpoint/2010/main" val="38510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153915187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56625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548313" cy="1774825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0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1885950" y="1355725"/>
            <a:ext cx="382588" cy="14176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758825" y="1485900"/>
            <a:ext cx="1319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s-MX" altLang="en-US" sz="1200" b="1">
                <a:cs typeface="Arial" pitchFamily="34" charset="0"/>
              </a:rPr>
              <a:t>Analysis focused on containment vs. the lack of action on the outliers</a:t>
            </a:r>
            <a:endParaRPr lang="en-US" altLang="en-US" sz="1200" b="1"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02350" y="3052763"/>
            <a:ext cx="661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7302500" y="3667125"/>
            <a:ext cx="14620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it-IT" altLang="en-US" sz="1200" b="1">
                <a:cs typeface="Arial" pitchFamily="34" charset="0"/>
              </a:rPr>
              <a:t>Although the required milestones were implemented, Milestone Titles did not correctly specify all the required stages.</a:t>
            </a:r>
            <a:endParaRPr lang="en-US" altLang="en-US" sz="1000" b="1">
              <a:cs typeface="Arial" pitchFamily="34" charset="0"/>
            </a:endParaRP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6811963" y="2652713"/>
            <a:ext cx="15763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it-IT" altLang="en-US" sz="1200" b="1">
                <a:cs typeface="Arial" pitchFamily="34" charset="0"/>
              </a:rPr>
              <a:t>Root Cause did not address the reason of ‘why action was not taken’</a:t>
            </a:r>
          </a:p>
        </p:txBody>
      </p:sp>
      <p:sp>
        <p:nvSpPr>
          <p:cNvPr id="28681" name="Title 3"/>
          <p:cNvSpPr txBox="1">
            <a:spLocks/>
          </p:cNvSpPr>
          <p:nvPr/>
        </p:nvSpPr>
        <p:spPr bwMode="auto">
          <a:xfrm>
            <a:off x="457200" y="222250"/>
            <a:ext cx="81534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 eaLnBrk="1" hangingPunct="1"/>
            <a:r>
              <a:rPr lang="en-US" altLang="en-US" sz="2000" b="1">
                <a:solidFill>
                  <a:srgbClr val="FF0000"/>
                </a:solidFill>
                <a:cs typeface="Arial" pitchFamily="34" charset="0"/>
              </a:rPr>
              <a:t>                                          CAR 153915187</a:t>
            </a:r>
          </a:p>
        </p:txBody>
      </p:sp>
    </p:spTree>
    <p:extLst>
      <p:ext uri="{BB962C8B-B14F-4D97-AF65-F5344CB8AC3E}">
        <p14:creationId xmlns:p14="http://schemas.microsoft.com/office/powerpoint/2010/main" val="2217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974725" y="838200"/>
            <a:ext cx="336550" cy="1350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153275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53975" y="1190625"/>
            <a:ext cx="92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it-IT" altLang="en-US" sz="1200">
                <a:cs typeface="Arial" pitchFamily="34" charset="0"/>
              </a:rPr>
              <a:t>Correct Escalation</a:t>
            </a:r>
            <a:r>
              <a:rPr lang="it-IT" altLang="en-US" sz="1000">
                <a:cs typeface="Arial" pitchFamily="34" charset="0"/>
              </a:rPr>
              <a:t> </a:t>
            </a:r>
            <a:r>
              <a:rPr lang="it-IT" altLang="en-US" sz="1200">
                <a:cs typeface="Arial" pitchFamily="34" charset="0"/>
              </a:rPr>
              <a:t>Path</a:t>
            </a:r>
            <a:endParaRPr lang="en-US" altLang="en-US" sz="1200">
              <a:cs typeface="Arial" pitchFamily="34" charset="0"/>
            </a:endParaRPr>
          </a:p>
        </p:txBody>
      </p:sp>
      <p:sp>
        <p:nvSpPr>
          <p:cNvPr id="2970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6362"/>
          </a:xfrm>
        </p:spPr>
        <p:txBody>
          <a:bodyPr/>
          <a:lstStyle/>
          <a:p>
            <a:r>
              <a:rPr lang="en-US" altLang="en-US" sz="20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 153915187</a:t>
            </a:r>
          </a:p>
        </p:txBody>
      </p:sp>
      <p:sp>
        <p:nvSpPr>
          <p:cNvPr id="29702" name="Rectangle 1"/>
          <p:cNvSpPr>
            <a:spLocks noChangeArrowheads="1"/>
          </p:cNvSpPr>
          <p:nvPr/>
        </p:nvSpPr>
        <p:spPr bwMode="auto">
          <a:xfrm>
            <a:off x="2819400" y="2667000"/>
            <a:ext cx="1676400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2800"/>
          </a:p>
        </p:txBody>
      </p:sp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2811463" y="3194050"/>
            <a:ext cx="1908175" cy="8001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 typeface="Wingdings" pitchFamily="2" charset="2"/>
              <a:buChar char=""/>
            </a:pPr>
            <a:endParaRPr lang="en-US" altLang="en-US" sz="2800"/>
          </a:p>
          <a:p>
            <a:pPr>
              <a:buFont typeface="Wingdings" pitchFamily="2" charset="2"/>
              <a:buChar char=""/>
            </a:pP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16722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Words>584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CARs review 4th 2013</vt:lpstr>
      <vt:lpstr>CAR 153915187 </vt:lpstr>
      <vt:lpstr>CAR 153915187</vt:lpstr>
      <vt:lpstr>CAR 153915187</vt:lpstr>
      <vt:lpstr>CAR 153915187</vt:lpstr>
      <vt:lpstr>CAR 153915187</vt:lpstr>
      <vt:lpstr>CAR 153915187</vt:lpstr>
      <vt:lpstr>CAR 153915187 – CBS Check</vt:lpstr>
      <vt:lpstr>PowerPoint Presentation</vt:lpstr>
      <vt:lpstr>CAR 153915187</vt:lpstr>
      <vt:lpstr>CAR 153915187</vt:lpstr>
      <vt:lpstr>CAR 153915187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459</cp:revision>
  <cp:lastPrinted>2014-08-25T07:44:12Z</cp:lastPrinted>
  <dcterms:created xsi:type="dcterms:W3CDTF">2013-11-14T03:16:18Z</dcterms:created>
  <dcterms:modified xsi:type="dcterms:W3CDTF">2016-05-27T19:43:22Z</dcterms:modified>
</cp:coreProperties>
</file>