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389"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0FECF9-DBF0-4CF8-BE37-323D54D2102C}" type="datetimeFigureOut">
              <a:rPr lang="en-US" smtClean="0"/>
              <a:t>3/13/2015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E18340-5213-45EB-A348-4A563A0A9E01}" type="slidenum">
              <a:rPr lang="en-US" smtClean="0"/>
              <a:t>‹#›</a:t>
            </a:fld>
            <a:endParaRPr lang="en-US"/>
          </a:p>
        </p:txBody>
      </p:sp>
    </p:spTree>
    <p:extLst>
      <p:ext uri="{BB962C8B-B14F-4D97-AF65-F5344CB8AC3E}">
        <p14:creationId xmlns:p14="http://schemas.microsoft.com/office/powerpoint/2010/main" val="259065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96EE37-EC5E-4F08-BE00-4E59C7448B41}" type="slidenum">
              <a:rPr lang="en-US" smtClean="0"/>
              <a:pPr/>
              <a:t>5</a:t>
            </a:fld>
            <a:endParaRPr lang="en-US"/>
          </a:p>
        </p:txBody>
      </p:sp>
    </p:spTree>
    <p:extLst>
      <p:ext uri="{BB962C8B-B14F-4D97-AF65-F5344CB8AC3E}">
        <p14:creationId xmlns:p14="http://schemas.microsoft.com/office/powerpoint/2010/main" val="261895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10F071-0E37-4E22-AD79-36A170E96B4D}" type="slidenum">
              <a:rPr lang="en-US" smtClean="0"/>
              <a:t>6</a:t>
            </a:fld>
            <a:endParaRPr lang="en-US"/>
          </a:p>
        </p:txBody>
      </p:sp>
    </p:spTree>
    <p:extLst>
      <p:ext uri="{BB962C8B-B14F-4D97-AF65-F5344CB8AC3E}">
        <p14:creationId xmlns:p14="http://schemas.microsoft.com/office/powerpoint/2010/main" val="2140859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749263-AC55-4E87-8D7D-DD14C27E87F3}"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7997F-728D-4F96-AD83-D30C468F8A68}" type="slidenum">
              <a:rPr lang="en-US" smtClean="0"/>
              <a:t>‹#›</a:t>
            </a:fld>
            <a:endParaRPr lang="en-US"/>
          </a:p>
        </p:txBody>
      </p:sp>
    </p:spTree>
    <p:extLst>
      <p:ext uri="{BB962C8B-B14F-4D97-AF65-F5344CB8AC3E}">
        <p14:creationId xmlns:p14="http://schemas.microsoft.com/office/powerpoint/2010/main" val="4113568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49263-AC55-4E87-8D7D-DD14C27E87F3}"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7997F-728D-4F96-AD83-D30C468F8A68}" type="slidenum">
              <a:rPr lang="en-US" smtClean="0"/>
              <a:t>‹#›</a:t>
            </a:fld>
            <a:endParaRPr lang="en-US"/>
          </a:p>
        </p:txBody>
      </p:sp>
    </p:spTree>
    <p:extLst>
      <p:ext uri="{BB962C8B-B14F-4D97-AF65-F5344CB8AC3E}">
        <p14:creationId xmlns:p14="http://schemas.microsoft.com/office/powerpoint/2010/main" val="2926230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49263-AC55-4E87-8D7D-DD14C27E87F3}"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7997F-728D-4F96-AD83-D30C468F8A68}" type="slidenum">
              <a:rPr lang="en-US" smtClean="0"/>
              <a:t>‹#›</a:t>
            </a:fld>
            <a:endParaRPr lang="en-US"/>
          </a:p>
        </p:txBody>
      </p:sp>
    </p:spTree>
    <p:extLst>
      <p:ext uri="{BB962C8B-B14F-4D97-AF65-F5344CB8AC3E}">
        <p14:creationId xmlns:p14="http://schemas.microsoft.com/office/powerpoint/2010/main" val="217186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49263-AC55-4E87-8D7D-DD14C27E87F3}"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7997F-728D-4F96-AD83-D30C468F8A68}" type="slidenum">
              <a:rPr lang="en-US" smtClean="0"/>
              <a:t>‹#›</a:t>
            </a:fld>
            <a:endParaRPr lang="en-US"/>
          </a:p>
        </p:txBody>
      </p:sp>
    </p:spTree>
    <p:extLst>
      <p:ext uri="{BB962C8B-B14F-4D97-AF65-F5344CB8AC3E}">
        <p14:creationId xmlns:p14="http://schemas.microsoft.com/office/powerpoint/2010/main" val="48815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749263-AC55-4E87-8D7D-DD14C27E87F3}"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7997F-728D-4F96-AD83-D30C468F8A68}" type="slidenum">
              <a:rPr lang="en-US" smtClean="0"/>
              <a:t>‹#›</a:t>
            </a:fld>
            <a:endParaRPr lang="en-US"/>
          </a:p>
        </p:txBody>
      </p:sp>
    </p:spTree>
    <p:extLst>
      <p:ext uri="{BB962C8B-B14F-4D97-AF65-F5344CB8AC3E}">
        <p14:creationId xmlns:p14="http://schemas.microsoft.com/office/powerpoint/2010/main" val="135485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749263-AC55-4E87-8D7D-DD14C27E87F3}"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7997F-728D-4F96-AD83-D30C468F8A68}" type="slidenum">
              <a:rPr lang="en-US" smtClean="0"/>
              <a:t>‹#›</a:t>
            </a:fld>
            <a:endParaRPr lang="en-US"/>
          </a:p>
        </p:txBody>
      </p:sp>
    </p:spTree>
    <p:extLst>
      <p:ext uri="{BB962C8B-B14F-4D97-AF65-F5344CB8AC3E}">
        <p14:creationId xmlns:p14="http://schemas.microsoft.com/office/powerpoint/2010/main" val="186855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749263-AC55-4E87-8D7D-DD14C27E87F3}" type="datetimeFigureOut">
              <a:rPr lang="en-US" smtClean="0"/>
              <a:t>3/13/2015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7997F-728D-4F96-AD83-D30C468F8A68}" type="slidenum">
              <a:rPr lang="en-US" smtClean="0"/>
              <a:t>‹#›</a:t>
            </a:fld>
            <a:endParaRPr lang="en-US"/>
          </a:p>
        </p:txBody>
      </p:sp>
    </p:spTree>
    <p:extLst>
      <p:ext uri="{BB962C8B-B14F-4D97-AF65-F5344CB8AC3E}">
        <p14:creationId xmlns:p14="http://schemas.microsoft.com/office/powerpoint/2010/main" val="418513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749263-AC55-4E87-8D7D-DD14C27E87F3}" type="datetimeFigureOut">
              <a:rPr lang="en-US" smtClean="0"/>
              <a:t>3/13/2015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7997F-728D-4F96-AD83-D30C468F8A68}" type="slidenum">
              <a:rPr lang="en-US" smtClean="0"/>
              <a:t>‹#›</a:t>
            </a:fld>
            <a:endParaRPr lang="en-US"/>
          </a:p>
        </p:txBody>
      </p:sp>
    </p:spTree>
    <p:extLst>
      <p:ext uri="{BB962C8B-B14F-4D97-AF65-F5344CB8AC3E}">
        <p14:creationId xmlns:p14="http://schemas.microsoft.com/office/powerpoint/2010/main" val="194184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749263-AC55-4E87-8D7D-DD14C27E87F3}" type="datetimeFigureOut">
              <a:rPr lang="en-US" smtClean="0"/>
              <a:t>3/13/2015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7997F-728D-4F96-AD83-D30C468F8A68}" type="slidenum">
              <a:rPr lang="en-US" smtClean="0"/>
              <a:t>‹#›</a:t>
            </a:fld>
            <a:endParaRPr lang="en-US"/>
          </a:p>
        </p:txBody>
      </p:sp>
    </p:spTree>
    <p:extLst>
      <p:ext uri="{BB962C8B-B14F-4D97-AF65-F5344CB8AC3E}">
        <p14:creationId xmlns:p14="http://schemas.microsoft.com/office/powerpoint/2010/main" val="238453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749263-AC55-4E87-8D7D-DD14C27E87F3}"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7997F-728D-4F96-AD83-D30C468F8A68}" type="slidenum">
              <a:rPr lang="en-US" smtClean="0"/>
              <a:t>‹#›</a:t>
            </a:fld>
            <a:endParaRPr lang="en-US"/>
          </a:p>
        </p:txBody>
      </p:sp>
    </p:spTree>
    <p:extLst>
      <p:ext uri="{BB962C8B-B14F-4D97-AF65-F5344CB8AC3E}">
        <p14:creationId xmlns:p14="http://schemas.microsoft.com/office/powerpoint/2010/main" val="6329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749263-AC55-4E87-8D7D-DD14C27E87F3}"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7997F-728D-4F96-AD83-D30C468F8A68}" type="slidenum">
              <a:rPr lang="en-US" smtClean="0"/>
              <a:t>‹#›</a:t>
            </a:fld>
            <a:endParaRPr lang="en-US"/>
          </a:p>
        </p:txBody>
      </p:sp>
    </p:spTree>
    <p:extLst>
      <p:ext uri="{BB962C8B-B14F-4D97-AF65-F5344CB8AC3E}">
        <p14:creationId xmlns:p14="http://schemas.microsoft.com/office/powerpoint/2010/main" val="33322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749263-AC55-4E87-8D7D-DD14C27E87F3}" type="datetimeFigureOut">
              <a:rPr lang="en-US" smtClean="0"/>
              <a:t>3/13/2015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7997F-728D-4F96-AD83-D30C468F8A68}" type="slidenum">
              <a:rPr lang="en-US" smtClean="0"/>
              <a:t>‹#›</a:t>
            </a:fld>
            <a:endParaRPr lang="en-US"/>
          </a:p>
        </p:txBody>
      </p:sp>
    </p:spTree>
    <p:extLst>
      <p:ext uri="{BB962C8B-B14F-4D97-AF65-F5344CB8AC3E}">
        <p14:creationId xmlns:p14="http://schemas.microsoft.com/office/powerpoint/2010/main" val="3249165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840" y="3809999"/>
            <a:ext cx="3625250" cy="241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CAR 143914104</a:t>
            </a:r>
            <a:endParaRPr lang="en-US" dirty="0"/>
          </a:p>
        </p:txBody>
      </p:sp>
      <p:sp>
        <p:nvSpPr>
          <p:cNvPr id="8" name="TextBox 7"/>
          <p:cNvSpPr txBox="1"/>
          <p:nvPr/>
        </p:nvSpPr>
        <p:spPr>
          <a:xfrm>
            <a:off x="139840" y="1905000"/>
            <a:ext cx="3505200" cy="1169551"/>
          </a:xfrm>
          <a:prstGeom prst="rect">
            <a:avLst/>
          </a:prstGeom>
          <a:noFill/>
        </p:spPr>
        <p:txBody>
          <a:bodyPr wrap="square" rtlCol="0">
            <a:spAutoFit/>
          </a:bodyPr>
          <a:lstStyle/>
          <a:p>
            <a:pPr marL="285750" indent="-285750">
              <a:buFont typeface="Wingdings" panose="05000000000000000000" pitchFamily="2" charset="2"/>
              <a:buChar char="ü"/>
            </a:pPr>
            <a:r>
              <a:rPr lang="en-US" sz="1400" dirty="0" smtClean="0">
                <a:latin typeface="Arial" pitchFamily="34" charset="0"/>
                <a:cs typeface="Arial" pitchFamily="34" charset="0"/>
              </a:rPr>
              <a:t>Requirement clearly stated</a:t>
            </a:r>
          </a:p>
          <a:p>
            <a:pPr marL="285750" indent="-285750">
              <a:buFont typeface="Wingdings" panose="05000000000000000000" pitchFamily="2" charset="2"/>
              <a:buChar char="ü"/>
            </a:pPr>
            <a:r>
              <a:rPr lang="en-US" sz="1400" dirty="0" smtClean="0">
                <a:latin typeface="Arial" pitchFamily="34" charset="0"/>
                <a:cs typeface="Arial" pitchFamily="34" charset="0"/>
              </a:rPr>
              <a:t>Auditor provide two individual examples of a non-conformance</a:t>
            </a:r>
          </a:p>
          <a:p>
            <a:pPr marL="285750" indent="-285750">
              <a:buFont typeface="Wingdings" panose="05000000000000000000" pitchFamily="2" charset="2"/>
              <a:buChar char="ü"/>
            </a:pPr>
            <a:r>
              <a:rPr lang="en-US" sz="1400" dirty="0" smtClean="0">
                <a:latin typeface="Arial" pitchFamily="34" charset="0"/>
                <a:cs typeface="Arial" pitchFamily="34" charset="0"/>
              </a:rPr>
              <a:t>Objective Evidence indicates the documents that were reviewed </a:t>
            </a:r>
          </a:p>
        </p:txBody>
      </p:sp>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0" y="2209800"/>
            <a:ext cx="5029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06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10" y="533400"/>
            <a:ext cx="69088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20" y="3886200"/>
            <a:ext cx="6908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105400"/>
            <a:ext cx="588645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019427" y="3855767"/>
            <a:ext cx="3124573" cy="1169551"/>
          </a:xfrm>
          <a:prstGeom prst="rect">
            <a:avLst/>
          </a:prstGeom>
          <a:noFill/>
        </p:spPr>
        <p:txBody>
          <a:bodyPr wrap="none" rtlCol="0">
            <a:spAutoFit/>
          </a:bodyPr>
          <a:lstStyle/>
          <a:p>
            <a:r>
              <a:rPr lang="en-US" sz="1000" dirty="0" smtClean="0">
                <a:solidFill>
                  <a:srgbClr val="FF0000"/>
                </a:solidFill>
                <a:latin typeface="Arial" pitchFamily="34" charset="0"/>
                <a:cs typeface="Arial" pitchFamily="34" charset="0"/>
              </a:rPr>
              <a:t>For Verification, I would have expected</a:t>
            </a:r>
          </a:p>
          <a:p>
            <a:r>
              <a:rPr lang="en-US" sz="1000" dirty="0" smtClean="0">
                <a:solidFill>
                  <a:srgbClr val="FF0000"/>
                </a:solidFill>
                <a:latin typeface="Arial" pitchFamily="34" charset="0"/>
                <a:cs typeface="Arial" pitchFamily="34" charset="0"/>
              </a:rPr>
              <a:t>Confirmation that staff knew that were aware of </a:t>
            </a:r>
          </a:p>
          <a:p>
            <a:r>
              <a:rPr lang="en-US" sz="1000" dirty="0" smtClean="0">
                <a:solidFill>
                  <a:srgbClr val="FF0000"/>
                </a:solidFill>
                <a:latin typeface="Arial" pitchFamily="34" charset="0"/>
                <a:cs typeface="Arial" pitchFamily="34" charset="0"/>
              </a:rPr>
              <a:t>The need to refer to the global documents</a:t>
            </a:r>
          </a:p>
          <a:p>
            <a:r>
              <a:rPr lang="en-US" sz="1000" dirty="0" smtClean="0">
                <a:solidFill>
                  <a:srgbClr val="FF0000"/>
                </a:solidFill>
                <a:latin typeface="Arial" pitchFamily="34" charset="0"/>
                <a:cs typeface="Arial" pitchFamily="34" charset="0"/>
              </a:rPr>
              <a:t>for the missing elements of the QMS not addressed </a:t>
            </a:r>
          </a:p>
          <a:p>
            <a:r>
              <a:rPr lang="en-US" sz="1000" dirty="0" smtClean="0">
                <a:solidFill>
                  <a:srgbClr val="FF0000"/>
                </a:solidFill>
                <a:latin typeface="Arial" pitchFamily="34" charset="0"/>
                <a:cs typeface="Arial" pitchFamily="34" charset="0"/>
              </a:rPr>
              <a:t>In the local QM. The emails state that they think</a:t>
            </a:r>
          </a:p>
          <a:p>
            <a:r>
              <a:rPr lang="en-US" sz="1000" dirty="0" smtClean="0">
                <a:solidFill>
                  <a:srgbClr val="FF0000"/>
                </a:solidFill>
                <a:latin typeface="Arial" pitchFamily="34" charset="0"/>
                <a:cs typeface="Arial" pitchFamily="34" charset="0"/>
              </a:rPr>
              <a:t>The revision is effective to address the </a:t>
            </a:r>
          </a:p>
          <a:p>
            <a:r>
              <a:rPr lang="en-US" sz="1000" dirty="0" smtClean="0">
                <a:solidFill>
                  <a:srgbClr val="FF0000"/>
                </a:solidFill>
                <a:latin typeface="Arial" pitchFamily="34" charset="0"/>
                <a:cs typeface="Arial" pitchFamily="34" charset="0"/>
              </a:rPr>
              <a:t>Non-conformance. </a:t>
            </a:r>
          </a:p>
        </p:txBody>
      </p:sp>
      <p:cxnSp>
        <p:nvCxnSpPr>
          <p:cNvPr id="4" name="Straight Arrow Connector 3"/>
          <p:cNvCxnSpPr/>
          <p:nvPr/>
        </p:nvCxnSpPr>
        <p:spPr>
          <a:xfrm flipH="1">
            <a:off x="4876800" y="5105400"/>
            <a:ext cx="2704913"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0590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590550"/>
            <a:ext cx="5372100" cy="56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4673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947738"/>
            <a:ext cx="6191250" cy="496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descr="C:\Users\01654\AppData\Local\Microsoft\Windows\Temporary Internet Files\Content.IE5\2P079JY8\thumb-up-silhouett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6210" y="1654728"/>
            <a:ext cx="557868" cy="5578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01654\AppData\Local\Microsoft\Windows\Temporary Internet Files\Content.IE5\PRGAT7PH\thumb-down-silhouette[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600" y="3097045"/>
            <a:ext cx="663909" cy="66390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2819400"/>
            <a:ext cx="1715534" cy="707886"/>
          </a:xfrm>
          <a:prstGeom prst="rect">
            <a:avLst/>
          </a:prstGeom>
          <a:noFill/>
        </p:spPr>
        <p:txBody>
          <a:bodyPr wrap="none" rtlCol="0">
            <a:spAutoFit/>
          </a:bodyPr>
          <a:lstStyle/>
          <a:p>
            <a:r>
              <a:rPr lang="en-US" sz="1000" dirty="0" smtClean="0">
                <a:solidFill>
                  <a:srgbClr val="FF0000"/>
                </a:solidFill>
                <a:latin typeface="Arial" pitchFamily="34" charset="0"/>
                <a:cs typeface="Arial" pitchFamily="34" charset="0"/>
              </a:rPr>
              <a:t>Good collaboration, </a:t>
            </a:r>
          </a:p>
          <a:p>
            <a:r>
              <a:rPr lang="en-US" sz="1000" dirty="0" smtClean="0">
                <a:solidFill>
                  <a:srgbClr val="FF0000"/>
                </a:solidFill>
                <a:latin typeface="Arial" pitchFamily="34" charset="0"/>
                <a:cs typeface="Arial" pitchFamily="34" charset="0"/>
              </a:rPr>
              <a:t>But root cause could have </a:t>
            </a:r>
          </a:p>
          <a:p>
            <a:r>
              <a:rPr lang="en-US" sz="1000" dirty="0" smtClean="0">
                <a:solidFill>
                  <a:srgbClr val="FF0000"/>
                </a:solidFill>
                <a:latin typeface="Arial" pitchFamily="34" charset="0"/>
                <a:cs typeface="Arial" pitchFamily="34" charset="0"/>
              </a:rPr>
              <a:t>Gone deeper.</a:t>
            </a:r>
          </a:p>
          <a:p>
            <a:r>
              <a:rPr lang="en-US" sz="1000" dirty="0" smtClean="0">
                <a:solidFill>
                  <a:srgbClr val="FF0000"/>
                </a:solidFill>
                <a:latin typeface="Arial" pitchFamily="34" charset="0"/>
                <a:cs typeface="Arial" pitchFamily="34" charset="0"/>
              </a:rPr>
              <a:t>Not sure what they verified.</a:t>
            </a:r>
          </a:p>
        </p:txBody>
      </p:sp>
      <p:pic>
        <p:nvPicPr>
          <p:cNvPr id="12" name="Picture 3" descr="C:\Users\01654\AppData\Local\Microsoft\Windows\Temporary Internet Files\Content.IE5\2P079JY8\thumb-up-silhouett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6338" y="4800600"/>
            <a:ext cx="557868" cy="557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893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143914104</a:t>
            </a:r>
            <a:endParaRPr lang="en-US" dirty="0"/>
          </a:p>
        </p:txBody>
      </p:sp>
      <p:sp>
        <p:nvSpPr>
          <p:cNvPr id="4" name="Content Placeholder 3"/>
          <p:cNvSpPr>
            <a:spLocks noGrp="1"/>
          </p:cNvSpPr>
          <p:nvPr>
            <p:ph sz="half" idx="2"/>
          </p:nvPr>
        </p:nvSpPr>
        <p:spPr>
          <a:xfrm>
            <a:off x="4648200" y="2057400"/>
            <a:ext cx="4038600" cy="4525963"/>
          </a:xfrm>
        </p:spPr>
        <p:txBody>
          <a:bodyPr>
            <a:normAutofit fontScale="92500" lnSpcReduction="10000"/>
          </a:bodyPr>
          <a:lstStyle/>
          <a:p>
            <a:pPr marL="285750" indent="-285750">
              <a:buFont typeface="Wingdings" panose="05000000000000000000" pitchFamily="2" charset="2"/>
              <a:buChar char="ü"/>
            </a:pPr>
            <a:r>
              <a:rPr lang="en-US" sz="1600" dirty="0" smtClean="0"/>
              <a:t>The analysis did not specify the type of analysis i.e. 5 why’s, occurrence mapping etc.</a:t>
            </a:r>
          </a:p>
          <a:p>
            <a:pPr marL="285750" indent="-285750">
              <a:buFont typeface="Wingdings" panose="05000000000000000000" pitchFamily="2" charset="2"/>
              <a:buChar char="ü"/>
            </a:pPr>
            <a:r>
              <a:rPr lang="en-US" sz="1600" dirty="0" smtClean="0"/>
              <a:t>The analysis did indicate stakeholders that were consulted</a:t>
            </a:r>
          </a:p>
          <a:p>
            <a:pPr marL="285750" indent="-285750">
              <a:buFont typeface="Wingdings" panose="05000000000000000000" pitchFamily="2" charset="2"/>
              <a:buChar char="ü"/>
            </a:pPr>
            <a:r>
              <a:rPr lang="en-US" sz="1600" dirty="0" smtClean="0"/>
              <a:t>The analysis did not specifically address why there were no procedures identified for subcontracting of calibration service or </a:t>
            </a:r>
          </a:p>
          <a:p>
            <a:pPr marL="285750" indent="-285750">
              <a:buFont typeface="Wingdings" panose="05000000000000000000" pitchFamily="2" charset="2"/>
              <a:buChar char="ü"/>
            </a:pPr>
            <a:r>
              <a:rPr lang="en-US" sz="1600" dirty="0" smtClean="0"/>
              <a:t>non-conforming work, only that there are too many documents globally, making it impossible to search for the needed procedures. </a:t>
            </a:r>
            <a:endParaRPr lang="en-US" sz="1600" dirty="0"/>
          </a:p>
          <a:p>
            <a:pPr marL="285750" indent="-285750">
              <a:buFont typeface="Wingdings" panose="05000000000000000000" pitchFamily="2" charset="2"/>
              <a:buChar char="ü"/>
            </a:pPr>
            <a:r>
              <a:rPr lang="en-US" sz="1600" dirty="0" smtClean="0"/>
              <a:t>Root cause and analysis do not align.</a:t>
            </a:r>
          </a:p>
          <a:p>
            <a:pPr marL="285750" indent="-285750">
              <a:buFont typeface="Wingdings" panose="05000000000000000000" pitchFamily="2" charset="2"/>
              <a:buChar char="ü"/>
            </a:pPr>
            <a:r>
              <a:rPr lang="en-US" sz="1600" dirty="0" smtClean="0"/>
              <a:t>Why did the defect occur? </a:t>
            </a:r>
          </a:p>
          <a:p>
            <a:pPr marL="285750" indent="-285750">
              <a:buFont typeface="Wingdings" panose="05000000000000000000" pitchFamily="2" charset="2"/>
              <a:buChar char="ü"/>
            </a:pPr>
            <a:r>
              <a:rPr lang="en-US" sz="1600" dirty="0" smtClean="0"/>
              <a:t>Could there be any other procedures that are not referenced?</a:t>
            </a:r>
          </a:p>
          <a:p>
            <a:pPr marL="285750" indent="-285750">
              <a:buFont typeface="Wingdings" panose="05000000000000000000" pitchFamily="2" charset="2"/>
              <a:buChar char="ü"/>
            </a:pPr>
            <a:r>
              <a:rPr lang="en-US" sz="1600" dirty="0" smtClean="0"/>
              <a:t>Analysis did not address what the current process was in place, if any i.ie so how was non-conforming work addressed? Is there a trace back issue?</a:t>
            </a:r>
          </a:p>
          <a:p>
            <a:pPr marL="0" indent="0"/>
            <a:endParaRPr lang="en-US" dirty="0" smtClean="0"/>
          </a:p>
          <a:p>
            <a:pPr marL="0" indent="0"/>
            <a:endParaRPr lang="en-US" dirty="0" smtClean="0"/>
          </a:p>
          <a:p>
            <a:pPr>
              <a:buFont typeface="Wingdings" panose="05000000000000000000" pitchFamily="2" charset="2"/>
              <a:buChar char="§"/>
            </a:pPr>
            <a:endParaRPr lang="en-US" dirty="0"/>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28600" y="3429000"/>
            <a:ext cx="4419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246697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667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143914104</a:t>
            </a:r>
            <a:endParaRPr lang="en-US" dirty="0"/>
          </a:p>
        </p:txBody>
      </p:sp>
      <p:sp>
        <p:nvSpPr>
          <p:cNvPr id="3" name="Content Placeholder 2"/>
          <p:cNvSpPr>
            <a:spLocks noGrp="1"/>
          </p:cNvSpPr>
          <p:nvPr>
            <p:ph sz="half" idx="1"/>
          </p:nvPr>
        </p:nvSpPr>
        <p:spPr>
          <a:xfrm>
            <a:off x="457200" y="1600200"/>
            <a:ext cx="4038600" cy="4953000"/>
          </a:xfrm>
        </p:spPr>
        <p:txBody>
          <a:bodyPr>
            <a:normAutofit fontScale="62500" lnSpcReduction="20000"/>
          </a:bodyPr>
          <a:lstStyle/>
          <a:p>
            <a:pPr>
              <a:buFont typeface="Wingdings" panose="05000000000000000000" pitchFamily="2" charset="2"/>
              <a:buChar char="ü"/>
            </a:pPr>
            <a:r>
              <a:rPr lang="en-US" dirty="0" smtClean="0"/>
              <a:t>Scope of Nonconformance did include the affected records but </a:t>
            </a:r>
            <a:r>
              <a:rPr lang="en-US" dirty="0"/>
              <a:t>did not identify the affected location or group (assuming this is applicable</a:t>
            </a:r>
            <a:r>
              <a:rPr lang="en-US" dirty="0" smtClean="0"/>
              <a:t>).</a:t>
            </a:r>
          </a:p>
          <a:p>
            <a:pPr>
              <a:buFont typeface="Wingdings" panose="05000000000000000000" pitchFamily="2" charset="2"/>
              <a:buChar char="ü"/>
            </a:pPr>
            <a:r>
              <a:rPr lang="en-US" dirty="0" smtClean="0"/>
              <a:t>Containment (or the lack thereof) was addressed.</a:t>
            </a:r>
          </a:p>
          <a:p>
            <a:pPr>
              <a:buFont typeface="Wingdings" panose="05000000000000000000" pitchFamily="2" charset="2"/>
              <a:buChar char="ü"/>
            </a:pPr>
            <a:r>
              <a:rPr lang="en-US" dirty="0" smtClean="0"/>
              <a:t>The corrective action fixed the problem with the lack of a reference but not specifically address preventative recurrence of the defect.</a:t>
            </a:r>
          </a:p>
          <a:p>
            <a:pPr>
              <a:buFont typeface="Wingdings" panose="05000000000000000000" pitchFamily="2" charset="2"/>
              <a:buChar char="ü"/>
            </a:pPr>
            <a:r>
              <a:rPr lang="en-US" dirty="0" smtClean="0"/>
              <a:t>Ideally, there could have been a verification step to ensure the new processes were being following, as opposed or in addition to the current verification which was to interview staff to ensure they were aware of the revision to the laboratory manual and their subjective indication of effectiveness.</a:t>
            </a:r>
          </a:p>
          <a:p>
            <a:pPr>
              <a:buFont typeface="Wingdings" panose="05000000000000000000" pitchFamily="2" charset="2"/>
              <a:buChar char="ü"/>
            </a:pPr>
            <a:endParaRPr lang="en-US" dirty="0"/>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24400" y="3124200"/>
            <a:ext cx="412253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143000"/>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943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3556"/>
            <a:ext cx="6477000" cy="6225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719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r>
              <a:rPr lang="en-US" dirty="0" smtClean="0">
                <a:latin typeface="Arial" pitchFamily="34" charset="0"/>
                <a:ea typeface="ＭＳ Ｐゴシック" pitchFamily="34" charset="-128"/>
              </a:rPr>
              <a:t>CAR </a:t>
            </a:r>
            <a:r>
              <a:rPr lang="en-US" dirty="0" smtClean="0"/>
              <a:t>143914104</a:t>
            </a:r>
            <a:r>
              <a:rPr lang="en-US" dirty="0" smtClean="0">
                <a:latin typeface="Arial" pitchFamily="34" charset="0"/>
                <a:ea typeface="ＭＳ Ｐゴシック" pitchFamily="34" charset="-128"/>
              </a:rPr>
              <a:t> Finding</a:t>
            </a:r>
          </a:p>
        </p:txBody>
      </p:sp>
    </p:spTree>
    <p:extLst>
      <p:ext uri="{BB962C8B-B14F-4D97-AF65-F5344CB8AC3E}">
        <p14:creationId xmlns:p14="http://schemas.microsoft.com/office/powerpoint/2010/main" val="2202964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57200"/>
            <a:ext cx="687070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050" y="3886200"/>
            <a:ext cx="6877050" cy="244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165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688975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444450" y="2203535"/>
            <a:ext cx="1552028" cy="707886"/>
          </a:xfrm>
          <a:prstGeom prst="rect">
            <a:avLst/>
          </a:prstGeom>
          <a:noFill/>
        </p:spPr>
        <p:txBody>
          <a:bodyPr wrap="none" rtlCol="0">
            <a:spAutoFit/>
          </a:bodyPr>
          <a:lstStyle/>
          <a:p>
            <a:r>
              <a:rPr lang="en-US" sz="1000" dirty="0" smtClean="0">
                <a:solidFill>
                  <a:srgbClr val="FF0000"/>
                </a:solidFill>
                <a:latin typeface="Arial" pitchFamily="34" charset="0"/>
                <a:cs typeface="Arial" pitchFamily="34" charset="0"/>
              </a:rPr>
              <a:t>Why? Why wasn’t it </a:t>
            </a:r>
          </a:p>
          <a:p>
            <a:r>
              <a:rPr lang="en-US" sz="1000" dirty="0" smtClean="0">
                <a:solidFill>
                  <a:srgbClr val="FF0000"/>
                </a:solidFill>
                <a:latin typeface="Arial" pitchFamily="34" charset="0"/>
                <a:cs typeface="Arial" pitchFamily="34" charset="0"/>
              </a:rPr>
              <a:t>Picked up at the 2 year </a:t>
            </a:r>
          </a:p>
          <a:p>
            <a:r>
              <a:rPr lang="en-US" sz="1000" dirty="0" smtClean="0">
                <a:solidFill>
                  <a:srgbClr val="FF0000"/>
                </a:solidFill>
                <a:latin typeface="Arial" pitchFamily="34" charset="0"/>
                <a:cs typeface="Arial" pitchFamily="34" charset="0"/>
              </a:rPr>
              <a:t>Review? Why wasn’t </a:t>
            </a:r>
          </a:p>
          <a:p>
            <a:r>
              <a:rPr lang="en-US" sz="1000" dirty="0" smtClean="0">
                <a:solidFill>
                  <a:srgbClr val="FF0000"/>
                </a:solidFill>
                <a:latin typeface="Arial" pitchFamily="34" charset="0"/>
                <a:cs typeface="Arial" pitchFamily="34" charset="0"/>
              </a:rPr>
              <a:t>It revised or obsoleted?)</a:t>
            </a:r>
          </a:p>
        </p:txBody>
      </p:sp>
      <p:sp>
        <p:nvSpPr>
          <p:cNvPr id="3" name="TextBox 2"/>
          <p:cNvSpPr txBox="1"/>
          <p:nvPr/>
        </p:nvSpPr>
        <p:spPr>
          <a:xfrm>
            <a:off x="7448308" y="3877519"/>
            <a:ext cx="1800493" cy="707886"/>
          </a:xfrm>
          <a:prstGeom prst="rect">
            <a:avLst/>
          </a:prstGeom>
          <a:noFill/>
        </p:spPr>
        <p:txBody>
          <a:bodyPr wrap="none" rtlCol="0">
            <a:spAutoFit/>
          </a:bodyPr>
          <a:lstStyle/>
          <a:p>
            <a:r>
              <a:rPr lang="en-US" sz="1000" dirty="0" smtClean="0">
                <a:solidFill>
                  <a:srgbClr val="FF0000"/>
                </a:solidFill>
                <a:latin typeface="Arial" pitchFamily="34" charset="0"/>
                <a:cs typeface="Arial" pitchFamily="34" charset="0"/>
              </a:rPr>
              <a:t>If using the local doc, why</a:t>
            </a:r>
          </a:p>
          <a:p>
            <a:r>
              <a:rPr lang="en-US" sz="1000" dirty="0" smtClean="0">
                <a:solidFill>
                  <a:srgbClr val="FF0000"/>
                </a:solidFill>
                <a:latin typeface="Arial" pitchFamily="34" charset="0"/>
                <a:cs typeface="Arial" pitchFamily="34" charset="0"/>
              </a:rPr>
              <a:t>Didn’t it have all the required</a:t>
            </a:r>
          </a:p>
          <a:p>
            <a:r>
              <a:rPr lang="en-US" sz="1000" dirty="0" smtClean="0">
                <a:solidFill>
                  <a:srgbClr val="FF0000"/>
                </a:solidFill>
                <a:latin typeface="Arial" pitchFamily="34" charset="0"/>
                <a:cs typeface="Arial" pitchFamily="34" charset="0"/>
              </a:rPr>
              <a:t>Elements? Which document</a:t>
            </a:r>
          </a:p>
          <a:p>
            <a:r>
              <a:rPr lang="en-US" sz="1000" dirty="0" smtClean="0">
                <a:solidFill>
                  <a:srgbClr val="FF0000"/>
                </a:solidFill>
                <a:latin typeface="Arial" pitchFamily="34" charset="0"/>
                <a:cs typeface="Arial" pitchFamily="34" charset="0"/>
              </a:rPr>
              <a:t>Supersedes the other?</a:t>
            </a:r>
          </a:p>
        </p:txBody>
      </p:sp>
      <p:cxnSp>
        <p:nvCxnSpPr>
          <p:cNvPr id="7" name="Straight Arrow Connector 6"/>
          <p:cNvCxnSpPr/>
          <p:nvPr/>
        </p:nvCxnSpPr>
        <p:spPr>
          <a:xfrm flipH="1" flipV="1">
            <a:off x="6248400" y="4039238"/>
            <a:ext cx="1295400" cy="2015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2" idx="1"/>
          </p:cNvCxnSpPr>
          <p:nvPr/>
        </p:nvCxnSpPr>
        <p:spPr>
          <a:xfrm flipH="1">
            <a:off x="7185949" y="2557478"/>
            <a:ext cx="2585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1848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0" y="1416050"/>
            <a:ext cx="6921500" cy="402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196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028" y="1600200"/>
            <a:ext cx="6908800"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324600" y="3949243"/>
            <a:ext cx="1636987" cy="861774"/>
          </a:xfrm>
          <a:prstGeom prst="rect">
            <a:avLst/>
          </a:prstGeom>
          <a:noFill/>
        </p:spPr>
        <p:txBody>
          <a:bodyPr wrap="none" rtlCol="0">
            <a:spAutoFit/>
          </a:bodyPr>
          <a:lstStyle/>
          <a:p>
            <a:r>
              <a:rPr lang="en-US" sz="1000" dirty="0" smtClean="0">
                <a:solidFill>
                  <a:srgbClr val="FF0000"/>
                </a:solidFill>
                <a:latin typeface="Arial" pitchFamily="34" charset="0"/>
                <a:cs typeface="Arial" pitchFamily="34" charset="0"/>
              </a:rPr>
              <a:t>Document is in </a:t>
            </a:r>
          </a:p>
          <a:p>
            <a:r>
              <a:rPr lang="en-US" sz="1000" dirty="0" smtClean="0">
                <a:solidFill>
                  <a:srgbClr val="FF0000"/>
                </a:solidFill>
                <a:latin typeface="Arial" pitchFamily="34" charset="0"/>
                <a:cs typeface="Arial" pitchFamily="34" charset="0"/>
              </a:rPr>
              <a:t>Japanese, but references</a:t>
            </a:r>
          </a:p>
          <a:p>
            <a:r>
              <a:rPr lang="en-US" sz="1000" dirty="0" smtClean="0">
                <a:solidFill>
                  <a:srgbClr val="FF0000"/>
                </a:solidFill>
                <a:latin typeface="Arial" pitchFamily="34" charset="0"/>
                <a:cs typeface="Arial" pitchFamily="34" charset="0"/>
              </a:rPr>
              <a:t>Are in English. Good that</a:t>
            </a:r>
          </a:p>
          <a:p>
            <a:r>
              <a:rPr lang="en-US" sz="1000" dirty="0" smtClean="0">
                <a:solidFill>
                  <a:srgbClr val="FF0000"/>
                </a:solidFill>
                <a:latin typeface="Arial" pitchFamily="34" charset="0"/>
                <a:cs typeface="Arial" pitchFamily="34" charset="0"/>
              </a:rPr>
              <a:t>Note includes paragraphs</a:t>
            </a:r>
          </a:p>
          <a:p>
            <a:r>
              <a:rPr lang="en-US" sz="1000" dirty="0" smtClean="0">
                <a:solidFill>
                  <a:srgbClr val="FF0000"/>
                </a:solidFill>
                <a:latin typeface="Arial" pitchFamily="34" charset="0"/>
                <a:cs typeface="Arial" pitchFamily="34" charset="0"/>
              </a:rPr>
              <a:t>That have references. </a:t>
            </a:r>
          </a:p>
        </p:txBody>
      </p:sp>
      <p:cxnSp>
        <p:nvCxnSpPr>
          <p:cNvPr id="6" name="Straight Arrow Connector 5"/>
          <p:cNvCxnSpPr/>
          <p:nvPr/>
        </p:nvCxnSpPr>
        <p:spPr>
          <a:xfrm flipH="1">
            <a:off x="4159758" y="4267200"/>
            <a:ext cx="2164841" cy="4308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116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386</Words>
  <Application>Microsoft Office PowerPoint</Application>
  <PresentationFormat>On-screen Show (4:3)</PresentationFormat>
  <Paragraphs>46</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CAR 143914104</vt:lpstr>
      <vt:lpstr>CAR 143914104</vt:lpstr>
      <vt:lpstr>CAR 143914104</vt:lpstr>
      <vt:lpstr>PowerPoint Presentation</vt:lpstr>
      <vt:lpstr>CAR 143914104 Finding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Allison, Cheryl</dc:creator>
  <cp:lastModifiedBy>Allison, Cheryl</cp:lastModifiedBy>
  <cp:revision>2</cp:revision>
  <dcterms:created xsi:type="dcterms:W3CDTF">2015-03-13T15:46:55Z</dcterms:created>
  <dcterms:modified xsi:type="dcterms:W3CDTF">2015-03-13T15:51:07Z</dcterms:modified>
</cp:coreProperties>
</file>