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63" r:id="rId2"/>
    <p:sldId id="464" r:id="rId3"/>
    <p:sldId id="465" r:id="rId4"/>
    <p:sldId id="466" r:id="rId5"/>
    <p:sldId id="467" r:id="rId6"/>
    <p:sldId id="449" r:id="rId7"/>
    <p:sldId id="468" r:id="rId8"/>
    <p:sldId id="469" r:id="rId9"/>
    <p:sldId id="470" r:id="rId10"/>
    <p:sldId id="471" r:id="rId11"/>
    <p:sldId id="472" r:id="rId12"/>
    <p:sldId id="473" r:id="rId13"/>
    <p:sldId id="474" r:id="rId14"/>
    <p:sldId id="475" r:id="rId15"/>
    <p:sldId id="476" r:id="rId16"/>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457200" rtl="0" eaLnBrk="1" latinLnBrk="0" hangingPunct="1">
      <a:defRPr kern="1200">
        <a:solidFill>
          <a:schemeClr val="tx1"/>
        </a:solidFill>
        <a:latin typeface="Arial" charset="0"/>
        <a:ea typeface="Geneva" charset="0"/>
        <a:cs typeface="Geneva" charset="0"/>
      </a:defRPr>
    </a:lvl6pPr>
    <a:lvl7pPr marL="2743200" algn="l" defTabSz="457200" rtl="0" eaLnBrk="1" latinLnBrk="0" hangingPunct="1">
      <a:defRPr kern="1200">
        <a:solidFill>
          <a:schemeClr val="tx1"/>
        </a:solidFill>
        <a:latin typeface="Arial" charset="0"/>
        <a:ea typeface="Geneva" charset="0"/>
        <a:cs typeface="Geneva" charset="0"/>
      </a:defRPr>
    </a:lvl7pPr>
    <a:lvl8pPr marL="3200400" algn="l" defTabSz="457200" rtl="0" eaLnBrk="1" latinLnBrk="0" hangingPunct="1">
      <a:defRPr kern="1200">
        <a:solidFill>
          <a:schemeClr val="tx1"/>
        </a:solidFill>
        <a:latin typeface="Arial" charset="0"/>
        <a:ea typeface="Geneva" charset="0"/>
        <a:cs typeface="Geneva" charset="0"/>
      </a:defRPr>
    </a:lvl8pPr>
    <a:lvl9pPr marL="3657600" algn="l" defTabSz="457200" rtl="0" eaLnBrk="1" latinLnBrk="0" hangingPunct="1">
      <a:defRPr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307"/>
    <a:srgbClr val="93C64E"/>
    <a:srgbClr val="6EC1BC"/>
    <a:srgbClr val="1B808E"/>
    <a:srgbClr val="96C547"/>
    <a:srgbClr val="FDC835"/>
    <a:srgbClr val="0070C0"/>
    <a:srgbClr val="459D2D"/>
    <a:srgbClr val="C100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579" autoAdjust="0"/>
    <p:restoredTop sz="96648" autoAdjust="0"/>
  </p:normalViewPr>
  <p:slideViewPr>
    <p:cSldViewPr snapToGrid="0" snapToObjects="1">
      <p:cViewPr>
        <p:scale>
          <a:sx n="86" d="100"/>
          <a:sy n="86" d="100"/>
        </p:scale>
        <p:origin x="-730" y="-28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ea typeface="Geneva" charset="-128"/>
                <a:cs typeface="Geneva" charset="-128"/>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ea typeface="Geneva" charset="-128"/>
                <a:cs typeface="Geneva" charset="-128"/>
              </a:defRPr>
            </a:lvl1pPr>
          </a:lstStyle>
          <a:p>
            <a:pPr>
              <a:defRPr/>
            </a:pPr>
            <a:fld id="{5388C844-FFDD-8E46-8307-B524E744D016}" type="datetime1">
              <a:rPr lang="en-US"/>
              <a:pPr>
                <a:defRPr/>
              </a:pPr>
              <a:t>6/15/2015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ea typeface="Geneva" charset="-128"/>
                <a:cs typeface="Geneva" charset="-128"/>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ea typeface="Geneva" charset="-128"/>
                <a:cs typeface="Geneva" charset="-128"/>
              </a:defRPr>
            </a:lvl1pPr>
          </a:lstStyle>
          <a:p>
            <a:pPr>
              <a:defRPr/>
            </a:pPr>
            <a:fld id="{733D29D0-8797-7647-B384-1FF612B05431}" type="slidenum">
              <a:rPr lang="en-US"/>
              <a:pPr>
                <a:defRPr/>
              </a:pPr>
              <a:t>‹#›</a:t>
            </a:fld>
            <a:endParaRPr lang="en-US" dirty="0"/>
          </a:p>
        </p:txBody>
      </p:sp>
    </p:spTree>
    <p:extLst>
      <p:ext uri="{BB962C8B-B14F-4D97-AF65-F5344CB8AC3E}">
        <p14:creationId xmlns:p14="http://schemas.microsoft.com/office/powerpoint/2010/main" val="3743985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785FC0-1E32-46FF-BAC9-6B567B1A1633}" type="slidenum">
              <a:rPr lang="en-US" smtClean="0"/>
              <a:pPr>
                <a:defRPr/>
              </a:pPr>
              <a:t>15</a:t>
            </a:fld>
            <a:endParaRPr lang="en-US"/>
          </a:p>
        </p:txBody>
      </p:sp>
    </p:spTree>
    <p:extLst>
      <p:ext uri="{BB962C8B-B14F-4D97-AF65-F5344CB8AC3E}">
        <p14:creationId xmlns:p14="http://schemas.microsoft.com/office/powerpoint/2010/main" val="3713510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srcRect r="16216"/>
          <a:stretch>
            <a:fillRect/>
          </a:stretch>
        </p:blipFill>
        <p:spPr bwMode="invGray">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3237510" cy="246221"/>
          </a:xfrm>
          <a:prstGeom prst="rect">
            <a:avLst/>
          </a:prstGeom>
          <a:noFill/>
        </p:spPr>
        <p:txBody>
          <a:bodyPr wrap="none">
            <a:prstTxWarp prst="textNoShape">
              <a:avLst/>
            </a:prstTxWarp>
            <a:spAutoFit/>
          </a:bodyPr>
          <a:lstStyle/>
          <a:p>
            <a:pPr>
              <a:defRPr/>
            </a:pPr>
            <a:r>
              <a:rPr lang="en-US" sz="1000" baseline="0" dirty="0">
                <a:solidFill>
                  <a:schemeClr val="bg1"/>
                </a:solidFill>
              </a:rPr>
              <a:t>UL and the UL logo are trademarks of UL LLC © </a:t>
            </a:r>
            <a:r>
              <a:rPr lang="en-US" sz="1000" baseline="0" dirty="0" smtClean="0">
                <a:solidFill>
                  <a:schemeClr val="bg1"/>
                </a:solidFill>
              </a:rPr>
              <a:t>2013</a:t>
            </a:r>
            <a:endParaRPr lang="en-US" sz="1000" baseline="0" dirty="0">
              <a:solidFill>
                <a:schemeClr val="bg1"/>
              </a:solidFill>
            </a:endParaRP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srcRect/>
          <a:stretch>
            <a:fillRect/>
          </a:stretch>
        </p:blipFill>
        <p:spPr bwMode="auto">
          <a:xfrm>
            <a:off x="7881938" y="482600"/>
            <a:ext cx="804862" cy="80645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r="16216"/>
          <a:stretch>
            <a:fillRect/>
          </a:stretch>
        </p:blipFill>
        <p:spPr bwMode="auto">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3237510" cy="246221"/>
          </a:xfrm>
          <a:prstGeom prst="rect">
            <a:avLst/>
          </a:prstGeom>
          <a:noFill/>
        </p:spPr>
        <p:txBody>
          <a:bodyPr wrap="none">
            <a:prstTxWarp prst="textNoShape">
              <a:avLst/>
            </a:prstTxWarp>
            <a:spAutoFit/>
          </a:bodyPr>
          <a:lstStyle/>
          <a:p>
            <a:pPr>
              <a:defRPr/>
            </a:pPr>
            <a:r>
              <a:rPr lang="en-US" sz="1000" baseline="0" dirty="0"/>
              <a:t>UL and the UL logo are trademarks of UL LLC © </a:t>
            </a:r>
            <a:r>
              <a:rPr lang="en-US" sz="1000" baseline="0" dirty="0" smtClean="0"/>
              <a:t>2013</a:t>
            </a:r>
            <a:endParaRPr lang="en-US" sz="1000" baseline="0" dirty="0"/>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2CF9B393-1D32-C94A-A8DE-302BBD9B7DDE}"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373AE26D-2D88-344F-945E-F2B96DB8666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r="79"/>
          <a:stretch>
            <a:fillRect/>
          </a:stretch>
        </p:blipFill>
        <p:spPr bwMode="auto">
          <a:xfrm>
            <a:off x="7132638" y="274638"/>
            <a:ext cx="1646237" cy="1647825"/>
          </a:xfrm>
          <a:prstGeom prst="rect">
            <a:avLst/>
          </a:prstGeom>
          <a:noFill/>
          <a:ln w="9525">
            <a:noFill/>
            <a:miter lim="800000"/>
            <a:headEnd/>
            <a:tailEnd/>
          </a:ln>
        </p:spPr>
      </p:pic>
      <p:pic>
        <p:nvPicPr>
          <p:cNvPr id="5" name="Picture 7"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74A5C745-0183-F448-8441-08D771CBE5D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dirty="0">
              <a:solidFill>
                <a:srgbClr val="FFFFFF"/>
              </a:solidFill>
              <a:ea typeface="Arial" charset="0"/>
              <a:cs typeface="Arial" charset="0"/>
            </a:endParaRPr>
          </a:p>
        </p:txBody>
      </p:sp>
      <p:pic>
        <p:nvPicPr>
          <p:cNvPr id="4" name="Picture 6" descr="ul_pattern.pdf"/>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E406EE98-D513-E24E-B547-6122FB860ED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DEF2EA39-9159-434A-ACB4-B5AFF46E5A0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pPr>
              <a:defRPr/>
            </a:pPr>
            <a:fld id="{01F99FC8-1AD9-A248-9538-C702B6A6DC5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ea typeface="Geneva" charset="-128"/>
                <a:cs typeface="Geneva" charset="-128"/>
              </a:defRPr>
            </a:lvl1pPr>
          </a:lstStyle>
          <a:p>
            <a:pPr>
              <a:defRPr/>
            </a:pPr>
            <a:fld id="{65805DA5-B412-2E47-AB31-67239A2C93F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661988"/>
            <a:ext cx="7086600" cy="553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8229600" cy="563562"/>
          </a:xfrm>
        </p:spPr>
        <p:txBody>
          <a:bodyPr/>
          <a:lstStyle/>
          <a:p>
            <a:r>
              <a:rPr lang="en-US" dirty="0" smtClean="0"/>
              <a:t>Finding: CAR 143914252</a:t>
            </a:r>
            <a:endParaRPr lang="en-US" dirty="0"/>
          </a:p>
        </p:txBody>
      </p:sp>
      <p:sp>
        <p:nvSpPr>
          <p:cNvPr id="5" name="TextBox 4"/>
          <p:cNvSpPr txBox="1"/>
          <p:nvPr/>
        </p:nvSpPr>
        <p:spPr>
          <a:xfrm>
            <a:off x="609600" y="2438400"/>
            <a:ext cx="304800" cy="2554545"/>
          </a:xfrm>
          <a:prstGeom prst="rect">
            <a:avLst/>
          </a:prstGeom>
          <a:noFill/>
        </p:spPr>
        <p:txBody>
          <a:bodyPr wrap="square" rtlCol="0">
            <a:spAutoFit/>
          </a:bodyPr>
          <a:lstStyle/>
          <a:p>
            <a:r>
              <a:rPr lang="en-US" sz="1600" dirty="0" smtClean="0">
                <a:latin typeface="Arial" pitchFamily="34" charset="0"/>
                <a:cs typeface="Arial" pitchFamily="34" charset="0"/>
              </a:rPr>
              <a:t>Background</a:t>
            </a:r>
            <a:endParaRPr lang="en-US" sz="1600" dirty="0">
              <a:latin typeface="Arial" pitchFamily="34" charset="0"/>
              <a:cs typeface="Arial" pitchFamily="34" charset="0"/>
            </a:endParaRPr>
          </a:p>
        </p:txBody>
      </p:sp>
      <p:sp>
        <p:nvSpPr>
          <p:cNvPr id="6" name="Rectangle 5"/>
          <p:cNvSpPr/>
          <p:nvPr/>
        </p:nvSpPr>
        <p:spPr>
          <a:xfrm>
            <a:off x="4114800" y="5180350"/>
            <a:ext cx="4572000" cy="1200329"/>
          </a:xfrm>
          <a:prstGeom prst="rect">
            <a:avLst/>
          </a:prstGeom>
          <a:solidFill>
            <a:schemeClr val="bg1"/>
          </a:solidFill>
          <a:ln>
            <a:solidFill>
              <a:srgbClr val="FF0000"/>
            </a:solidFill>
          </a:ln>
        </p:spPr>
        <p:txBody>
          <a:bodyPr wrap="square">
            <a:spAutoFit/>
          </a:bodyPr>
          <a:lstStyle/>
          <a:p>
            <a:r>
              <a:rPr lang="en-US" sz="1200" dirty="0" smtClean="0">
                <a:latin typeface="Arial" pitchFamily="34" charset="0"/>
                <a:cs typeface="Arial" pitchFamily="34" charset="0"/>
              </a:rPr>
              <a:t>A bit more detail in the NC and </a:t>
            </a:r>
            <a:r>
              <a:rPr lang="en-US" sz="1200" dirty="0" err="1" smtClean="0">
                <a:latin typeface="Arial" pitchFamily="34" charset="0"/>
                <a:cs typeface="Arial" pitchFamily="34" charset="0"/>
              </a:rPr>
              <a:t>Obj</a:t>
            </a:r>
            <a:r>
              <a:rPr lang="en-US" sz="1200" dirty="0" smtClean="0">
                <a:latin typeface="Arial" pitchFamily="34" charset="0"/>
                <a:cs typeface="Arial" pitchFamily="34" charset="0"/>
              </a:rPr>
              <a:t> Evidence would have been helpful to understand what was driving the NCR.</a:t>
            </a:r>
          </a:p>
          <a:p>
            <a:r>
              <a:rPr lang="en-US" sz="1200" dirty="0" smtClean="0">
                <a:latin typeface="Arial" pitchFamily="34" charset="0"/>
                <a:cs typeface="Arial" pitchFamily="34" charset="0"/>
              </a:rPr>
              <a:t>First reaction to the non-conformance was “So what!” </a:t>
            </a:r>
          </a:p>
          <a:p>
            <a:r>
              <a:rPr lang="en-US" sz="1200" dirty="0" smtClean="0">
                <a:latin typeface="Arial" pitchFamily="34" charset="0"/>
                <a:cs typeface="Arial" pitchFamily="34" charset="0"/>
              </a:rPr>
              <a:t>Turns out, this was the initial IAS Accreditation Audit for the new EMC Lab and they did not have all the required equipment at the time of the audit. IAS TL-673</a:t>
            </a:r>
            <a:endParaRPr lang="en-US" sz="1200" dirty="0">
              <a:latin typeface="Arial" pitchFamily="34" charset="0"/>
              <a:cs typeface="Arial" pitchFamily="34" charset="0"/>
            </a:endParaRPr>
          </a:p>
        </p:txBody>
      </p:sp>
      <p:cxnSp>
        <p:nvCxnSpPr>
          <p:cNvPr id="8" name="Straight Arrow Connector 7"/>
          <p:cNvCxnSpPr/>
          <p:nvPr/>
        </p:nvCxnSpPr>
        <p:spPr>
          <a:xfrm flipH="1" flipV="1">
            <a:off x="7124700" y="4267200"/>
            <a:ext cx="571500" cy="913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2889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39762"/>
          </a:xfrm>
        </p:spPr>
        <p:txBody>
          <a:bodyPr/>
          <a:lstStyle/>
          <a:p>
            <a:r>
              <a:rPr lang="en-US" dirty="0" smtClean="0">
                <a:solidFill>
                  <a:schemeClr val="accent1"/>
                </a:solidFill>
                <a:ea typeface="ＭＳ Ｐゴシック" pitchFamily="34" charset="-128"/>
              </a:rPr>
              <a:t>CAR 143914252 </a:t>
            </a:r>
            <a:endParaRPr lang="en-US" dirty="0" smtClean="0">
              <a:latin typeface="Arial" pitchFamily="34" charset="0"/>
              <a:ea typeface="ＭＳ Ｐゴシック" pitchFamily="34" charset="-128"/>
              <a:cs typeface="Geneva"/>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3C58276-CF76-4B63-A498-5967A762464D}" type="slidenum">
              <a:rPr lang="en-US" smtClean="0"/>
              <a:pPr eaLnBrk="1" hangingPunct="1"/>
              <a:t>10</a:t>
            </a:fld>
            <a:endParaRPr lang="en-US"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052736"/>
            <a:ext cx="6677025"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5940152" y="5078027"/>
            <a:ext cx="3131194" cy="899862"/>
          </a:xfrm>
          <a:prstGeom prst="wedgeRoundRectCallout">
            <a:avLst>
              <a:gd name="adj1" fmla="val -48234"/>
              <a:gd name="adj2" fmla="val -127906"/>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s-AR" b="1" dirty="0" err="1" smtClean="0">
                <a:solidFill>
                  <a:schemeClr val="tx1"/>
                </a:solidFill>
              </a:rPr>
              <a:t>All</a:t>
            </a:r>
            <a:r>
              <a:rPr lang="es-AR" b="1" dirty="0" smtClean="0">
                <a:solidFill>
                  <a:schemeClr val="tx1"/>
                </a:solidFill>
              </a:rPr>
              <a:t> </a:t>
            </a:r>
            <a:r>
              <a:rPr lang="es-AR" b="1" dirty="0" err="1" smtClean="0">
                <a:solidFill>
                  <a:schemeClr val="tx1"/>
                </a:solidFill>
              </a:rPr>
              <a:t>fields</a:t>
            </a:r>
            <a:r>
              <a:rPr lang="es-AR" b="1" dirty="0" smtClean="0">
                <a:solidFill>
                  <a:schemeClr val="tx1"/>
                </a:solidFill>
              </a:rPr>
              <a:t> </a:t>
            </a:r>
            <a:r>
              <a:rPr lang="es-AR" b="1" dirty="0" err="1" smtClean="0">
                <a:solidFill>
                  <a:schemeClr val="tx1"/>
                </a:solidFill>
              </a:rPr>
              <a:t>completed</a:t>
            </a:r>
            <a:r>
              <a:rPr lang="es-AR" b="1" dirty="0" smtClean="0">
                <a:solidFill>
                  <a:schemeClr val="tx1"/>
                </a:solidFill>
              </a:rPr>
              <a:t> </a:t>
            </a:r>
            <a:r>
              <a:rPr lang="es-AR" b="1" dirty="0" err="1" smtClean="0">
                <a:solidFill>
                  <a:schemeClr val="tx1"/>
                </a:solidFill>
              </a:rPr>
              <a:t>appropriately</a:t>
            </a:r>
            <a:r>
              <a:rPr lang="es-AR" b="1" dirty="0" smtClean="0">
                <a:solidFill>
                  <a:schemeClr val="tx1"/>
                </a:solidFill>
              </a:rPr>
              <a:t>.</a:t>
            </a:r>
          </a:p>
        </p:txBody>
      </p:sp>
    </p:spTree>
    <p:extLst>
      <p:ext uri="{BB962C8B-B14F-4D97-AF65-F5344CB8AC3E}">
        <p14:creationId xmlns:p14="http://schemas.microsoft.com/office/powerpoint/2010/main" val="3771509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39762"/>
          </a:xfrm>
        </p:spPr>
        <p:txBody>
          <a:bodyPr/>
          <a:lstStyle/>
          <a:p>
            <a:r>
              <a:rPr lang="en-US" dirty="0" smtClean="0">
                <a:solidFill>
                  <a:schemeClr val="accent1"/>
                </a:solidFill>
                <a:ea typeface="ＭＳ Ｐゴシック" pitchFamily="34" charset="-128"/>
              </a:rPr>
              <a:t>CAR 143914252</a:t>
            </a:r>
            <a:endParaRPr lang="en-US" dirty="0" smtClean="0">
              <a:latin typeface="Arial" pitchFamily="34" charset="0"/>
              <a:ea typeface="ＭＳ Ｐゴシック" pitchFamily="34" charset="-128"/>
              <a:cs typeface="Geneva"/>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3C58276-CF76-4B63-A498-5967A762464D}" type="slidenum">
              <a:rPr lang="en-US" smtClean="0"/>
              <a:pPr eaLnBrk="1" hangingPunct="1"/>
              <a:t>11</a:t>
            </a:fld>
            <a:endParaRPr lang="en-US"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913" y="1476375"/>
            <a:ext cx="6734175"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5868144" y="5373216"/>
            <a:ext cx="2952329" cy="864096"/>
          </a:xfrm>
          <a:prstGeom prst="wedgeRoundRectCallout">
            <a:avLst>
              <a:gd name="adj1" fmla="val -67943"/>
              <a:gd name="adj2" fmla="val -192476"/>
              <a:gd name="adj3" fmla="val 16667"/>
            </a:avLst>
          </a:prstGeom>
          <a:solidFill>
            <a:srgbClr val="92D050"/>
          </a:solidFill>
          <a:ln w="25400" cap="flat" cmpd="sng" algn="ctr">
            <a:solidFill>
              <a:srgbClr val="4F81BD">
                <a:shade val="50000"/>
              </a:srgbClr>
            </a:solidFill>
            <a:prstDash val="solid"/>
          </a:ln>
          <a:effectLst/>
        </p:spPr>
        <p:txBody>
          <a:bodyPr rtlCol="0" anchor="ctr"/>
          <a:lstStyle/>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0" cap="none" spc="0" normalizeH="0" baseline="0" noProof="0" dirty="0" smtClean="0">
                <a:ln>
                  <a:noFill/>
                </a:ln>
                <a:solidFill>
                  <a:prstClr val="white"/>
                </a:solidFill>
                <a:effectLst/>
                <a:uLnTx/>
                <a:uFillTx/>
                <a:latin typeface="Calibri"/>
                <a:ea typeface="Times New Roman"/>
                <a:cs typeface="+mn-cs"/>
              </a:rPr>
              <a:t>Milestone expectation OK</a:t>
            </a: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s-MX" sz="1600" b="1" i="0" u="none" strike="noStrike" kern="0" cap="none" spc="0" normalizeH="0" baseline="0" noProof="0" dirty="0" err="1" smtClean="0">
                <a:ln>
                  <a:noFill/>
                </a:ln>
                <a:solidFill>
                  <a:prstClr val="white"/>
                </a:solidFill>
                <a:effectLst/>
                <a:uLnTx/>
                <a:uFillTx/>
                <a:latin typeface="Calibri"/>
                <a:ea typeface="Times New Roman"/>
                <a:cs typeface="+mn-cs"/>
              </a:rPr>
              <a:t>Evidence</a:t>
            </a:r>
            <a:r>
              <a:rPr kumimoji="0" lang="es-MX" sz="1600" b="1" i="0" u="none" strike="noStrike" kern="0" cap="none" spc="0" normalizeH="0" baseline="0" noProof="0" dirty="0" smtClean="0">
                <a:ln>
                  <a:noFill/>
                </a:ln>
                <a:solidFill>
                  <a:prstClr val="white"/>
                </a:solidFill>
                <a:effectLst/>
                <a:uLnTx/>
                <a:uFillTx/>
                <a:latin typeface="Calibri"/>
                <a:ea typeface="Times New Roman"/>
                <a:cs typeface="+mn-cs"/>
              </a:rPr>
              <a:t> </a:t>
            </a:r>
            <a:r>
              <a:rPr kumimoji="0" lang="es-MX" sz="1600" b="1" i="0" u="none" strike="noStrike" kern="0" cap="none" spc="0" normalizeH="0" baseline="0" noProof="0" dirty="0" err="1" smtClean="0">
                <a:ln>
                  <a:noFill/>
                </a:ln>
                <a:solidFill>
                  <a:prstClr val="white"/>
                </a:solidFill>
                <a:effectLst/>
                <a:uLnTx/>
                <a:uFillTx/>
                <a:latin typeface="Calibri"/>
                <a:ea typeface="Times New Roman"/>
                <a:cs typeface="+mn-cs"/>
              </a:rPr>
              <a:t>provided</a:t>
            </a:r>
            <a:r>
              <a:rPr kumimoji="0" lang="es-MX" sz="1600" b="1" i="0" u="none" strike="noStrike" kern="0" cap="none" spc="0" normalizeH="0" baseline="0" noProof="0" dirty="0" smtClean="0">
                <a:ln>
                  <a:noFill/>
                </a:ln>
                <a:solidFill>
                  <a:prstClr val="white"/>
                </a:solidFill>
                <a:effectLst/>
                <a:uLnTx/>
                <a:uFillTx/>
                <a:latin typeface="Calibri"/>
                <a:ea typeface="Times New Roman"/>
                <a:cs typeface="+mn-cs"/>
              </a:rPr>
              <a:t> OK</a:t>
            </a:r>
            <a:endParaRPr kumimoji="0" lang="en-US" sz="1600" b="1" i="0" u="none" strike="noStrike" kern="0" cap="none" spc="0" normalizeH="0" baseline="0" noProof="0" dirty="0" smtClean="0">
              <a:ln>
                <a:noFill/>
              </a:ln>
              <a:solidFill>
                <a:prstClr val="white"/>
              </a:solidFill>
              <a:effectLst/>
              <a:uLnTx/>
              <a:uFillTx/>
              <a:latin typeface="Calibri"/>
              <a:ea typeface="Times New Roman"/>
              <a:cs typeface="+mn-cs"/>
            </a:endParaRPr>
          </a:p>
        </p:txBody>
      </p:sp>
    </p:spTree>
    <p:extLst>
      <p:ext uri="{BB962C8B-B14F-4D97-AF65-F5344CB8AC3E}">
        <p14:creationId xmlns:p14="http://schemas.microsoft.com/office/powerpoint/2010/main" val="37306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39762"/>
          </a:xfrm>
        </p:spPr>
        <p:txBody>
          <a:bodyPr/>
          <a:lstStyle/>
          <a:p>
            <a:r>
              <a:rPr lang="en-US" dirty="0" smtClean="0">
                <a:solidFill>
                  <a:schemeClr val="accent1"/>
                </a:solidFill>
                <a:ea typeface="ＭＳ Ｐゴシック" pitchFamily="34" charset="-128"/>
              </a:rPr>
              <a:t>CAR 143914252</a:t>
            </a:r>
            <a:endParaRPr lang="en-US" dirty="0" smtClean="0">
              <a:latin typeface="Arial" pitchFamily="34" charset="0"/>
              <a:ea typeface="ＭＳ Ｐゴシック" pitchFamily="34" charset="-128"/>
              <a:cs typeface="Geneva"/>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3C58276-CF76-4B63-A498-5967A762464D}" type="slidenum">
              <a:rPr lang="en-US" smtClean="0"/>
              <a:pPr eaLnBrk="1" hangingPunct="1"/>
              <a:t>12</a:t>
            </a:fld>
            <a:endParaRPr lang="en-US"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1484785"/>
            <a:ext cx="6924675"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5868141" y="3870664"/>
            <a:ext cx="3275860" cy="756964"/>
          </a:xfrm>
          <a:prstGeom prst="wedgeRoundRectCallout">
            <a:avLst>
              <a:gd name="adj1" fmla="val -112944"/>
              <a:gd name="adj2" fmla="val -9356"/>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sz="1600" b="1" dirty="0" smtClean="0">
                <a:solidFill>
                  <a:prstClr val="white"/>
                </a:solidFill>
                <a:latin typeface="Arial"/>
                <a:ea typeface="Times New Roman"/>
              </a:rPr>
              <a:t>Milestone expectation OK</a:t>
            </a:r>
          </a:p>
          <a:p>
            <a:pPr marL="285750" indent="-285750">
              <a:buFont typeface="Wingdings" panose="05000000000000000000" pitchFamily="2" charset="2"/>
              <a:buChar char="ü"/>
            </a:pPr>
            <a:r>
              <a:rPr lang="es-MX" sz="1600" b="1" dirty="0" err="1" smtClean="0">
                <a:solidFill>
                  <a:prstClr val="white"/>
                </a:solidFill>
                <a:latin typeface="Arial"/>
                <a:ea typeface="Times New Roman"/>
              </a:rPr>
              <a:t>Evidence</a:t>
            </a:r>
            <a:r>
              <a:rPr lang="es-MX" sz="1600" b="1" dirty="0" smtClean="0">
                <a:solidFill>
                  <a:prstClr val="white"/>
                </a:solidFill>
                <a:latin typeface="Arial"/>
                <a:ea typeface="Times New Roman"/>
              </a:rPr>
              <a:t> </a:t>
            </a:r>
            <a:r>
              <a:rPr lang="es-MX" sz="1600" b="1" dirty="0" err="1" smtClean="0">
                <a:solidFill>
                  <a:prstClr val="white"/>
                </a:solidFill>
                <a:latin typeface="Arial"/>
                <a:ea typeface="Times New Roman"/>
              </a:rPr>
              <a:t>provided</a:t>
            </a:r>
            <a:r>
              <a:rPr lang="es-MX" sz="1600" b="1" dirty="0" smtClean="0">
                <a:solidFill>
                  <a:prstClr val="white"/>
                </a:solidFill>
                <a:latin typeface="Arial"/>
                <a:ea typeface="Times New Roman"/>
              </a:rPr>
              <a:t> OK</a:t>
            </a:r>
            <a:endParaRPr lang="en-US" sz="1600" b="1" dirty="0" smtClean="0">
              <a:solidFill>
                <a:prstClr val="white"/>
              </a:solidFill>
              <a:latin typeface="Arial"/>
              <a:ea typeface="Times New Roman"/>
            </a:endParaRPr>
          </a:p>
        </p:txBody>
      </p:sp>
    </p:spTree>
    <p:extLst>
      <p:ext uri="{BB962C8B-B14F-4D97-AF65-F5344CB8AC3E}">
        <p14:creationId xmlns:p14="http://schemas.microsoft.com/office/powerpoint/2010/main" val="1610962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39762"/>
          </a:xfrm>
        </p:spPr>
        <p:txBody>
          <a:bodyPr/>
          <a:lstStyle/>
          <a:p>
            <a:r>
              <a:rPr lang="en-US" dirty="0" smtClean="0">
                <a:solidFill>
                  <a:schemeClr val="accent1"/>
                </a:solidFill>
                <a:ea typeface="ＭＳ Ｐゴシック" pitchFamily="34" charset="-128"/>
              </a:rPr>
              <a:t>CAR 143914252</a:t>
            </a:r>
            <a:endParaRPr lang="en-US" dirty="0" smtClean="0">
              <a:latin typeface="Arial" pitchFamily="34" charset="0"/>
              <a:ea typeface="ＭＳ Ｐゴシック" pitchFamily="34" charset="-128"/>
              <a:cs typeface="Geneva"/>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3C58276-CF76-4B63-A498-5967A762464D}" type="slidenum">
              <a:rPr lang="en-US" smtClean="0"/>
              <a:pPr eaLnBrk="1" hangingPunct="1"/>
              <a:t>13</a:t>
            </a:fld>
            <a:endParaRPr lang="en-US"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54" y="793940"/>
            <a:ext cx="7340283" cy="501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6081204" y="4423969"/>
            <a:ext cx="3048561" cy="680692"/>
          </a:xfrm>
          <a:prstGeom prst="wedgeRoundRectCallout">
            <a:avLst>
              <a:gd name="adj1" fmla="val -70819"/>
              <a:gd name="adj2" fmla="val -96246"/>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sz="1400" b="1" dirty="0" smtClean="0">
                <a:solidFill>
                  <a:prstClr val="white"/>
                </a:solidFill>
                <a:latin typeface="Arial"/>
                <a:ea typeface="Times New Roman"/>
              </a:rPr>
              <a:t>Milestone expectation OK</a:t>
            </a:r>
          </a:p>
          <a:p>
            <a:pPr marL="285750" indent="-285750">
              <a:buFont typeface="Wingdings" panose="05000000000000000000" pitchFamily="2" charset="2"/>
              <a:buChar char="ü"/>
            </a:pPr>
            <a:r>
              <a:rPr lang="es-MX" sz="1400" b="1" dirty="0" err="1" smtClean="0">
                <a:solidFill>
                  <a:prstClr val="white"/>
                </a:solidFill>
                <a:latin typeface="Arial"/>
                <a:ea typeface="Times New Roman"/>
              </a:rPr>
              <a:t>Evidence</a:t>
            </a:r>
            <a:r>
              <a:rPr lang="es-MX" sz="1400" b="1" dirty="0" smtClean="0">
                <a:solidFill>
                  <a:prstClr val="white"/>
                </a:solidFill>
                <a:latin typeface="Arial"/>
                <a:ea typeface="Times New Roman"/>
              </a:rPr>
              <a:t> </a:t>
            </a:r>
            <a:r>
              <a:rPr lang="es-MX" sz="1400" b="1" dirty="0" err="1" smtClean="0">
                <a:solidFill>
                  <a:prstClr val="white"/>
                </a:solidFill>
                <a:latin typeface="Arial"/>
                <a:ea typeface="Times New Roman"/>
              </a:rPr>
              <a:t>provided</a:t>
            </a:r>
            <a:r>
              <a:rPr lang="es-MX" sz="1400" b="1" dirty="0" smtClean="0">
                <a:solidFill>
                  <a:prstClr val="white"/>
                </a:solidFill>
                <a:latin typeface="Arial"/>
                <a:ea typeface="Times New Roman"/>
              </a:rPr>
              <a:t> OK</a:t>
            </a:r>
            <a:endParaRPr lang="en-US" sz="1400" b="1" dirty="0" smtClean="0">
              <a:solidFill>
                <a:prstClr val="white"/>
              </a:solidFill>
              <a:latin typeface="Arial"/>
              <a:ea typeface="Times New Roman"/>
            </a:endParaRPr>
          </a:p>
        </p:txBody>
      </p:sp>
    </p:spTree>
    <p:extLst>
      <p:ext uri="{BB962C8B-B14F-4D97-AF65-F5344CB8AC3E}">
        <p14:creationId xmlns:p14="http://schemas.microsoft.com/office/powerpoint/2010/main" val="2974897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39762"/>
          </a:xfrm>
        </p:spPr>
        <p:txBody>
          <a:bodyPr/>
          <a:lstStyle/>
          <a:p>
            <a:r>
              <a:rPr lang="en-US" dirty="0" smtClean="0">
                <a:solidFill>
                  <a:schemeClr val="accent1"/>
                </a:solidFill>
                <a:ea typeface="ＭＳ Ｐゴシック" pitchFamily="34" charset="-128"/>
              </a:rPr>
              <a:t>CAR 143914252</a:t>
            </a:r>
            <a:endParaRPr lang="en-US" dirty="0" smtClean="0">
              <a:latin typeface="Arial" pitchFamily="34" charset="0"/>
              <a:ea typeface="ＭＳ Ｐゴシック" pitchFamily="34" charset="-128"/>
              <a:cs typeface="Geneva"/>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3C58276-CF76-4B63-A498-5967A762464D}" type="slidenum">
              <a:rPr lang="en-US" smtClean="0"/>
              <a:pPr eaLnBrk="1" hangingPunct="1"/>
              <a:t>14</a:t>
            </a:fld>
            <a:endParaRPr lang="en-US" smtClean="0"/>
          </a:p>
        </p:txBody>
      </p:sp>
      <p:sp>
        <p:nvSpPr>
          <p:cNvPr id="4" name="Rounded Rectangular Callout 3"/>
          <p:cNvSpPr/>
          <p:nvPr/>
        </p:nvSpPr>
        <p:spPr>
          <a:xfrm>
            <a:off x="5724128" y="836712"/>
            <a:ext cx="2999589" cy="1021435"/>
          </a:xfrm>
          <a:prstGeom prst="wedgeRoundRectCallout">
            <a:avLst>
              <a:gd name="adj1" fmla="val -29599"/>
              <a:gd name="adj2" fmla="val 96354"/>
              <a:gd name="adj3" fmla="val 16667"/>
            </a:avLst>
          </a:prstGeom>
          <a:solidFill>
            <a:srgbClr val="92D050"/>
          </a:solidFill>
          <a:ln w="25400" cap="flat" cmpd="sng" algn="ctr">
            <a:solidFill>
              <a:srgbClr val="4F81BD">
                <a:shade val="50000"/>
              </a:srgbClr>
            </a:solidFill>
            <a:prstDash val="solid"/>
          </a:ln>
          <a:effectLst/>
        </p:spPr>
        <p:txBody>
          <a:bodyPr rtlCol="0" anchor="ctr"/>
          <a:lstStyle/>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0" cap="none" spc="0" normalizeH="0" baseline="0" noProof="0" dirty="0" smtClean="0">
                <a:ln>
                  <a:noFill/>
                </a:ln>
                <a:solidFill>
                  <a:prstClr val="white"/>
                </a:solidFill>
                <a:effectLst/>
                <a:uLnTx/>
                <a:uFillTx/>
                <a:latin typeface="Calibri"/>
                <a:ea typeface="Times New Roman"/>
                <a:cs typeface="+mn-cs"/>
              </a:rPr>
              <a:t>Extension requests  supported appropriately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04" y="2348880"/>
            <a:ext cx="8805823" cy="3292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ular Callout 5"/>
          <p:cNvSpPr/>
          <p:nvPr/>
        </p:nvSpPr>
        <p:spPr>
          <a:xfrm>
            <a:off x="5220072" y="5644345"/>
            <a:ext cx="2999589" cy="1021435"/>
          </a:xfrm>
          <a:prstGeom prst="wedgeRoundRectCallout">
            <a:avLst>
              <a:gd name="adj1" fmla="val -65626"/>
              <a:gd name="adj2" fmla="val -64086"/>
              <a:gd name="adj3" fmla="val 16667"/>
            </a:avLst>
          </a:prstGeom>
          <a:solidFill>
            <a:srgbClr val="92D050"/>
          </a:solidFill>
          <a:ln w="25400" cap="flat" cmpd="sng" algn="ctr">
            <a:solidFill>
              <a:srgbClr val="4F81BD">
                <a:shade val="50000"/>
              </a:srgbClr>
            </a:solidFill>
            <a:prstDash val="solid"/>
          </a:ln>
          <a:effectLst/>
        </p:spPr>
        <p:txBody>
          <a:bodyPr rtlCol="0" anchor="ctr"/>
          <a:lstStyle/>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0" cap="none" spc="0" normalizeH="0" baseline="0" noProof="0" dirty="0" smtClean="0">
                <a:ln>
                  <a:noFill/>
                </a:ln>
                <a:solidFill>
                  <a:prstClr val="white"/>
                </a:solidFill>
                <a:effectLst/>
                <a:uLnTx/>
                <a:uFillTx/>
                <a:latin typeface="Calibri"/>
                <a:ea typeface="Times New Roman"/>
                <a:cs typeface="+mn-cs"/>
              </a:rPr>
              <a:t>Nice method to stop extension requests!!</a:t>
            </a:r>
          </a:p>
        </p:txBody>
      </p:sp>
    </p:spTree>
    <p:extLst>
      <p:ext uri="{BB962C8B-B14F-4D97-AF65-F5344CB8AC3E}">
        <p14:creationId xmlns:p14="http://schemas.microsoft.com/office/powerpoint/2010/main" val="3908875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39762"/>
          </a:xfrm>
        </p:spPr>
        <p:txBody>
          <a:bodyPr/>
          <a:lstStyle/>
          <a:p>
            <a:r>
              <a:rPr lang="en-US" dirty="0" smtClean="0">
                <a:solidFill>
                  <a:schemeClr val="accent1"/>
                </a:solidFill>
                <a:ea typeface="ＭＳ Ｐゴシック" pitchFamily="34" charset="-128"/>
              </a:rPr>
              <a:t>CAR 143914252</a:t>
            </a:r>
            <a:endParaRPr lang="en-US" dirty="0" smtClean="0">
              <a:latin typeface="Arial" pitchFamily="34" charset="0"/>
              <a:ea typeface="ＭＳ Ｐゴシック" pitchFamily="34" charset="-128"/>
              <a:cs typeface="Geneva"/>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3C58276-CF76-4B63-A498-5967A762464D}" type="slidenum">
              <a:rPr lang="en-US" smtClean="0"/>
              <a:pPr eaLnBrk="1" hangingPunct="1"/>
              <a:t>15</a:t>
            </a:fld>
            <a:endParaRPr lang="en-US" smtClean="0"/>
          </a:p>
        </p:txBody>
      </p:sp>
      <p:graphicFrame>
        <p:nvGraphicFramePr>
          <p:cNvPr id="4" name="Table 3"/>
          <p:cNvGraphicFramePr>
            <a:graphicFrameLocks noGrp="1"/>
          </p:cNvGraphicFramePr>
          <p:nvPr>
            <p:extLst>
              <p:ext uri="{D42A27DB-BD31-4B8C-83A1-F6EECF244321}">
                <p14:modId xmlns:p14="http://schemas.microsoft.com/office/powerpoint/2010/main" val="2208072714"/>
              </p:ext>
            </p:extLst>
          </p:nvPr>
        </p:nvGraphicFramePr>
        <p:xfrm>
          <a:off x="2243797" y="1124694"/>
          <a:ext cx="6080760" cy="1759585"/>
        </p:xfrm>
        <a:graphic>
          <a:graphicData uri="http://schemas.openxmlformats.org/drawingml/2006/table">
            <a:tbl>
              <a:tblPr firstRow="1" firstCol="1" bandRow="1"/>
              <a:tblGrid>
                <a:gridCol w="1440180"/>
                <a:gridCol w="4640580"/>
              </a:tblGrid>
              <a:tr h="205105">
                <a:tc gridSpan="2">
                  <a:txBody>
                    <a:bodyPr/>
                    <a:lstStyle/>
                    <a:p>
                      <a:pPr marL="0" marR="0" algn="ctr">
                        <a:spcBef>
                          <a:spcPts val="0"/>
                        </a:spcBef>
                        <a:spcAft>
                          <a:spcPts val="0"/>
                        </a:spcAft>
                      </a:pPr>
                      <a:r>
                        <a:rPr lang="en-US" sz="1000" b="1" dirty="0">
                          <a:solidFill>
                            <a:srgbClr val="FFFFFF"/>
                          </a:solidFill>
                          <a:effectLst/>
                          <a:latin typeface="Times New Roman"/>
                          <a:ea typeface="Calibri"/>
                        </a:rPr>
                        <a:t>INTEGRITY</a:t>
                      </a:r>
                      <a:endParaRPr lang="en-US" sz="1200" dirty="0">
                        <a:effectLst/>
                        <a:latin typeface="Times New Roman"/>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36C0A"/>
                    </a:solidFill>
                  </a:tcPr>
                </a:tc>
                <a:tc hMerge="1">
                  <a:txBody>
                    <a:bodyPr/>
                    <a:lstStyle/>
                    <a:p>
                      <a:endParaRPr lang="en-US"/>
                    </a:p>
                  </a:txBody>
                  <a:tcPr/>
                </a:tc>
              </a:tr>
              <a:tr h="0">
                <a:tc>
                  <a:txBody>
                    <a:bodyPr/>
                    <a:lstStyle/>
                    <a:p>
                      <a:pPr marL="342900" marR="0" lvl="0" indent="-342900">
                        <a:spcBef>
                          <a:spcPts val="0"/>
                        </a:spcBef>
                        <a:spcAft>
                          <a:spcPts val="0"/>
                        </a:spcAft>
                        <a:buFont typeface="Wingdings"/>
                        <a:buChar char=""/>
                      </a:pPr>
                      <a:r>
                        <a:rPr lang="en-US" sz="900">
                          <a:effectLst/>
                          <a:latin typeface="Times New Roman"/>
                          <a:ea typeface="Calibri"/>
                        </a:rPr>
                        <a:t>Initiative &amp; Decision Making</a:t>
                      </a:r>
                      <a:endParaRPr lang="en-US" sz="1200">
                        <a:effectLst/>
                        <a:latin typeface="Times New Roman"/>
                        <a:ea typeface="Calibri"/>
                      </a:endParaRPr>
                    </a:p>
                    <a:p>
                      <a:pPr marL="342900" marR="0" lvl="0" indent="-342900">
                        <a:spcBef>
                          <a:spcPts val="0"/>
                        </a:spcBef>
                        <a:spcAft>
                          <a:spcPts val="0"/>
                        </a:spcAft>
                        <a:buFont typeface="Wingdings"/>
                        <a:buChar char=""/>
                      </a:pPr>
                      <a:r>
                        <a:rPr lang="en-US" sz="900">
                          <a:effectLst/>
                          <a:latin typeface="Times New Roman"/>
                          <a:ea typeface="Calibri"/>
                        </a:rPr>
                        <a:t>Analyzing &amp; Problem Solving</a:t>
                      </a:r>
                      <a:endParaRPr lang="en-US" sz="1200">
                        <a:effectLst/>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c>
                  <a:txBody>
                    <a:bodyPr/>
                    <a:lstStyle/>
                    <a:p>
                      <a:pPr marL="342900" marR="0" lvl="0" indent="-342900">
                        <a:spcBef>
                          <a:spcPts val="0"/>
                        </a:spcBef>
                        <a:spcAft>
                          <a:spcPts val="0"/>
                        </a:spcAft>
                        <a:buFont typeface="Wingdings"/>
                        <a:buChar char=""/>
                      </a:pPr>
                      <a:r>
                        <a:rPr lang="en-US" sz="900" dirty="0">
                          <a:effectLst/>
                          <a:latin typeface="Times New Roman"/>
                          <a:ea typeface="Calibri"/>
                        </a:rPr>
                        <a:t>Facilitates progression of the CAR through closure: extensions, escalations, reassignments, etc.</a:t>
                      </a:r>
                      <a:endParaRPr lang="en-US" sz="1200" dirty="0">
                        <a:effectLst/>
                        <a:latin typeface="Times New Roman"/>
                        <a:ea typeface="Calibri"/>
                      </a:endParaRPr>
                    </a:p>
                    <a:p>
                      <a:pPr marL="342900" marR="0" lvl="0" indent="-342900">
                        <a:spcBef>
                          <a:spcPts val="0"/>
                        </a:spcBef>
                        <a:spcAft>
                          <a:spcPts val="0"/>
                        </a:spcAft>
                        <a:buFont typeface="Wingdings"/>
                        <a:buChar char=""/>
                      </a:pPr>
                      <a:r>
                        <a:rPr lang="en-US" sz="900" dirty="0">
                          <a:effectLst/>
                          <a:latin typeface="Times New Roman"/>
                          <a:ea typeface="Calibri"/>
                        </a:rPr>
                        <a:t>Accurately completes the administrative fields within the CAR such as root cause category, process impacted, geography, etc.</a:t>
                      </a:r>
                      <a:endParaRPr lang="en-US" sz="1200" dirty="0">
                        <a:effectLst/>
                        <a:latin typeface="Times New Roman"/>
                        <a:ea typeface="Calibri"/>
                      </a:endParaRPr>
                    </a:p>
                    <a:p>
                      <a:pPr marL="342900" marR="0" lvl="0" indent="-342900">
                        <a:spcBef>
                          <a:spcPts val="0"/>
                        </a:spcBef>
                        <a:spcAft>
                          <a:spcPts val="0"/>
                        </a:spcAft>
                        <a:buFont typeface="Wingdings"/>
                        <a:buChar char=""/>
                      </a:pPr>
                      <a:r>
                        <a:rPr lang="en-US" sz="900" dirty="0">
                          <a:effectLst/>
                          <a:latin typeface="Times New Roman"/>
                          <a:ea typeface="Calibri"/>
                        </a:rPr>
                        <a:t>Acts on CARs within the required timeframe</a:t>
                      </a:r>
                      <a:endParaRPr lang="en-US" sz="1200" dirty="0">
                        <a:effectLst/>
                        <a:latin typeface="Times New Roman"/>
                        <a:ea typeface="Calibri"/>
                      </a:endParaRPr>
                    </a:p>
                    <a:p>
                      <a:pPr marL="342900" marR="0" lvl="0" indent="-342900" algn="l" defTabSz="457200" rtl="0" eaLnBrk="1" fontAlgn="auto" latinLnBrk="0" hangingPunct="1">
                        <a:lnSpc>
                          <a:spcPct val="100000"/>
                        </a:lnSpc>
                        <a:spcBef>
                          <a:spcPts val="0"/>
                        </a:spcBef>
                        <a:spcAft>
                          <a:spcPts val="0"/>
                        </a:spcAft>
                        <a:buClrTx/>
                        <a:buSzTx/>
                        <a:buFont typeface="Wingdings"/>
                        <a:buChar char=""/>
                        <a:tabLst/>
                        <a:defRPr/>
                      </a:pPr>
                      <a:r>
                        <a:rPr lang="en-US" sz="900" dirty="0">
                          <a:effectLst/>
                          <a:latin typeface="Times New Roman"/>
                          <a:ea typeface="Calibri"/>
                        </a:rPr>
                        <a:t>Facilitates the handling of disputed </a:t>
                      </a:r>
                      <a:r>
                        <a:rPr lang="en-US" sz="900" dirty="0" smtClean="0">
                          <a:effectLst/>
                          <a:latin typeface="Times New Roman"/>
                          <a:ea typeface="Calibri"/>
                        </a:rPr>
                        <a:t>CARs  </a:t>
                      </a:r>
                      <a:r>
                        <a:rPr lang="en-US" sz="1200" b="1" dirty="0" smtClean="0">
                          <a:solidFill>
                            <a:schemeClr val="accent4">
                              <a:lumMod val="75000"/>
                            </a:schemeClr>
                          </a:solidFill>
                          <a:effectLst>
                            <a:outerShdw blurRad="38100" dist="38100" dir="2700000" algn="tl">
                              <a:srgbClr val="000000">
                                <a:alpha val="43137"/>
                              </a:srgbClr>
                            </a:outerShdw>
                          </a:effectLst>
                          <a:latin typeface="Times New Roman"/>
                          <a:ea typeface="Calibri"/>
                        </a:rPr>
                        <a:t>NA</a:t>
                      </a:r>
                      <a:endParaRPr lang="en-US" sz="1200" dirty="0">
                        <a:effectLst/>
                        <a:latin typeface="Times New Roman"/>
                        <a:ea typeface="Calibri"/>
                      </a:endParaRPr>
                    </a:p>
                    <a:p>
                      <a:pPr marL="0" marR="0">
                        <a:spcBef>
                          <a:spcPts val="0"/>
                        </a:spcBef>
                        <a:spcAft>
                          <a:spcPts val="0"/>
                        </a:spcAft>
                      </a:pPr>
                      <a:r>
                        <a:rPr lang="en-US" sz="900" dirty="0">
                          <a:effectLst/>
                          <a:latin typeface="Times New Roman"/>
                          <a:ea typeface="Calibri"/>
                        </a:rPr>
                        <a:t> </a:t>
                      </a:r>
                      <a:endParaRPr lang="en-US" sz="1200" dirty="0">
                        <a:effectLst/>
                        <a:latin typeface="Times New Roman"/>
                        <a:ea typeface="Calibri"/>
                      </a:endParaRPr>
                    </a:p>
                    <a:p>
                      <a:pPr marL="164465" marR="0" indent="-164465">
                        <a:spcBef>
                          <a:spcPts val="0"/>
                        </a:spcBef>
                        <a:spcAft>
                          <a:spcPts val="0"/>
                        </a:spcAft>
                      </a:pPr>
                      <a:r>
                        <a:rPr lang="en-US" sz="900" i="1" dirty="0">
                          <a:effectLst/>
                          <a:latin typeface="Times New Roman"/>
                          <a:ea typeface="Calibri"/>
                        </a:rPr>
                        <a:t>(C) Extensions are within requirement (&lt;30 days, 3 or less)</a:t>
                      </a:r>
                      <a:endParaRPr lang="en-US" sz="1200" dirty="0">
                        <a:effectLst/>
                        <a:latin typeface="Times New Roman"/>
                        <a:ea typeface="Calibri"/>
                      </a:endParaRPr>
                    </a:p>
                    <a:p>
                      <a:pPr marL="164465" marR="0" indent="-164465">
                        <a:spcBef>
                          <a:spcPts val="0"/>
                        </a:spcBef>
                        <a:spcAft>
                          <a:spcPts val="0"/>
                        </a:spcAft>
                      </a:pPr>
                      <a:r>
                        <a:rPr lang="en-US" sz="900" i="1" dirty="0">
                          <a:effectLst/>
                          <a:latin typeface="Times New Roman"/>
                          <a:ea typeface="Calibri"/>
                        </a:rPr>
                        <a:t>(T) Most appropriate ‘category’, ‘type’, ‘geography’ are selected</a:t>
                      </a:r>
                      <a:endParaRPr lang="en-US" sz="1200" dirty="0">
                        <a:effectLst/>
                        <a:latin typeface="Times New Roman"/>
                        <a:ea typeface="Calibri"/>
                      </a:endParaRPr>
                    </a:p>
                    <a:p>
                      <a:pPr marL="164465" marR="0" indent="-164465">
                        <a:spcBef>
                          <a:spcPts val="0"/>
                        </a:spcBef>
                        <a:spcAft>
                          <a:spcPts val="0"/>
                        </a:spcAft>
                      </a:pPr>
                      <a:r>
                        <a:rPr lang="en-US" sz="900" i="1" dirty="0">
                          <a:effectLst/>
                          <a:latin typeface="Times New Roman"/>
                          <a:ea typeface="Calibri"/>
                        </a:rPr>
                        <a:t>(P) Facilitates the handling of disputed CARs</a:t>
                      </a:r>
                      <a:endParaRPr lang="en-US" sz="1200" dirty="0">
                        <a:effectLst/>
                        <a:latin typeface="Times New Roman"/>
                        <a:ea typeface="Calibri"/>
                      </a:endParaRPr>
                    </a:p>
                    <a:p>
                      <a:pPr marL="164465" marR="0" indent="-164465">
                        <a:spcBef>
                          <a:spcPts val="0"/>
                        </a:spcBef>
                        <a:spcAft>
                          <a:spcPts val="0"/>
                        </a:spcAft>
                      </a:pPr>
                      <a:r>
                        <a:rPr lang="en-US" sz="900" i="1" dirty="0">
                          <a:effectLst/>
                          <a:latin typeface="Times New Roman"/>
                          <a:ea typeface="Calibri"/>
                        </a:rPr>
                        <a:t>(T) Acts on CARs within required timeframe</a:t>
                      </a:r>
                      <a:endParaRPr lang="en-US" sz="1200" dirty="0">
                        <a:effectLst/>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F8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28254637"/>
              </p:ext>
            </p:extLst>
          </p:nvPr>
        </p:nvGraphicFramePr>
        <p:xfrm>
          <a:off x="2243797" y="2971080"/>
          <a:ext cx="6080760" cy="1713865"/>
        </p:xfrm>
        <a:graphic>
          <a:graphicData uri="http://schemas.openxmlformats.org/drawingml/2006/table">
            <a:tbl>
              <a:tblPr firstRow="1" firstCol="1" bandRow="1"/>
              <a:tblGrid>
                <a:gridCol w="1440180"/>
                <a:gridCol w="4640580"/>
              </a:tblGrid>
              <a:tr h="205105">
                <a:tc gridSpan="2">
                  <a:txBody>
                    <a:bodyPr/>
                    <a:lstStyle/>
                    <a:p>
                      <a:pPr marL="0" marR="0" algn="ctr">
                        <a:spcBef>
                          <a:spcPts val="0"/>
                        </a:spcBef>
                        <a:spcAft>
                          <a:spcPts val="0"/>
                        </a:spcAft>
                      </a:pPr>
                      <a:r>
                        <a:rPr lang="en-US" sz="1000" b="1" dirty="0">
                          <a:solidFill>
                            <a:srgbClr val="FFFFFF"/>
                          </a:solidFill>
                          <a:effectLst/>
                          <a:latin typeface="Times New Roman"/>
                          <a:ea typeface="Calibri"/>
                        </a:rPr>
                        <a:t>COMPETITIVENESS</a:t>
                      </a:r>
                      <a:endParaRPr lang="en-US" sz="1200" dirty="0">
                        <a:effectLst/>
                        <a:latin typeface="Times New Roman"/>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23C"/>
                    </a:solidFill>
                  </a:tcPr>
                </a:tc>
                <a:tc hMerge="1">
                  <a:txBody>
                    <a:bodyPr/>
                    <a:lstStyle/>
                    <a:p>
                      <a:endParaRPr lang="en-US"/>
                    </a:p>
                  </a:txBody>
                  <a:tcPr/>
                </a:tc>
              </a:tr>
              <a:tr h="0">
                <a:tc>
                  <a:txBody>
                    <a:bodyPr/>
                    <a:lstStyle/>
                    <a:p>
                      <a:pPr marL="342900" marR="0" lvl="0" indent="-342900">
                        <a:spcBef>
                          <a:spcPts val="0"/>
                        </a:spcBef>
                        <a:spcAft>
                          <a:spcPts val="0"/>
                        </a:spcAft>
                        <a:buFont typeface="Wingdings"/>
                        <a:buChar char=""/>
                      </a:pPr>
                      <a:r>
                        <a:rPr lang="en-US" sz="900">
                          <a:effectLst/>
                          <a:latin typeface="Times New Roman"/>
                          <a:ea typeface="Calibri"/>
                        </a:rPr>
                        <a:t>Customer Focus</a:t>
                      </a:r>
                      <a:endParaRPr lang="en-US" sz="1200">
                        <a:effectLst/>
                        <a:latin typeface="Times New Roman"/>
                        <a:ea typeface="Calibri"/>
                      </a:endParaRPr>
                    </a:p>
                    <a:p>
                      <a:pPr marL="342900" marR="0" lvl="0" indent="-342900">
                        <a:spcBef>
                          <a:spcPts val="0"/>
                        </a:spcBef>
                        <a:spcAft>
                          <a:spcPts val="0"/>
                        </a:spcAft>
                        <a:buFont typeface="Wingdings"/>
                        <a:buChar char=""/>
                      </a:pPr>
                      <a:r>
                        <a:rPr lang="en-US" sz="900">
                          <a:effectLst/>
                          <a:latin typeface="Times New Roman"/>
                          <a:ea typeface="Calibri"/>
                        </a:rPr>
                        <a:t>Achieve Business Results</a:t>
                      </a:r>
                      <a:endParaRPr lang="en-US" sz="1200">
                        <a:effectLst/>
                        <a:latin typeface="Times New Roman"/>
                        <a:ea typeface="Calibri"/>
                      </a:endParaRPr>
                    </a:p>
                    <a:p>
                      <a:pPr marL="342900" marR="0" lvl="0" indent="-342900">
                        <a:spcBef>
                          <a:spcPts val="0"/>
                        </a:spcBef>
                        <a:spcAft>
                          <a:spcPts val="0"/>
                        </a:spcAft>
                        <a:buFont typeface="Wingdings"/>
                        <a:buChar char=""/>
                      </a:pPr>
                      <a:r>
                        <a:rPr lang="en-US" sz="900">
                          <a:effectLst/>
                          <a:latin typeface="Times New Roman"/>
                          <a:ea typeface="Calibri"/>
                        </a:rPr>
                        <a:t>Flexibility</a:t>
                      </a:r>
                      <a:endParaRPr lang="en-US" sz="1200">
                        <a:effectLst/>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marL="342900" marR="0" lvl="0" indent="-342900">
                        <a:spcBef>
                          <a:spcPts val="0"/>
                        </a:spcBef>
                        <a:spcAft>
                          <a:spcPts val="0"/>
                        </a:spcAft>
                        <a:buFont typeface="Wingdings"/>
                        <a:buChar char=""/>
                      </a:pPr>
                      <a:r>
                        <a:rPr lang="en-US" sz="900" dirty="0">
                          <a:effectLst/>
                          <a:latin typeface="Times New Roman"/>
                          <a:ea typeface="Calibri"/>
                        </a:rPr>
                        <a:t>Assists customers as they address all aspects of the CAR – analysis, root cause statement, milestone, containment, verification, etc.</a:t>
                      </a:r>
                      <a:endParaRPr lang="en-US" sz="1200" dirty="0">
                        <a:effectLst/>
                        <a:latin typeface="Times New Roman"/>
                        <a:ea typeface="Calibri"/>
                      </a:endParaRPr>
                    </a:p>
                    <a:p>
                      <a:pPr marL="342900" marR="0" lvl="0" indent="-342900">
                        <a:spcBef>
                          <a:spcPts val="0"/>
                        </a:spcBef>
                        <a:spcAft>
                          <a:spcPts val="0"/>
                        </a:spcAft>
                        <a:buFont typeface="Wingdings"/>
                        <a:buChar char=""/>
                      </a:pPr>
                      <a:r>
                        <a:rPr lang="en-US" sz="900" dirty="0">
                          <a:effectLst/>
                          <a:latin typeface="Times New Roman"/>
                          <a:ea typeface="Calibri"/>
                        </a:rPr>
                        <a:t>Verifies CARs timely</a:t>
                      </a:r>
                      <a:endParaRPr lang="en-US" sz="1200" dirty="0">
                        <a:effectLst/>
                        <a:latin typeface="Times New Roman"/>
                        <a:ea typeface="Calibri"/>
                      </a:endParaRPr>
                    </a:p>
                    <a:p>
                      <a:pPr marL="0" marR="0">
                        <a:spcBef>
                          <a:spcPts val="0"/>
                        </a:spcBef>
                        <a:spcAft>
                          <a:spcPts val="0"/>
                        </a:spcAft>
                      </a:pPr>
                      <a:r>
                        <a:rPr lang="en-US" sz="900" dirty="0">
                          <a:effectLst/>
                          <a:latin typeface="Times New Roman"/>
                          <a:ea typeface="Calibri"/>
                        </a:rPr>
                        <a:t> </a:t>
                      </a:r>
                      <a:endParaRPr lang="en-US" sz="1200" dirty="0">
                        <a:effectLst/>
                        <a:latin typeface="Times New Roman"/>
                        <a:ea typeface="Calibri"/>
                      </a:endParaRPr>
                    </a:p>
                    <a:p>
                      <a:pPr marL="164465" marR="0" indent="-164465">
                        <a:spcBef>
                          <a:spcPts val="0"/>
                        </a:spcBef>
                        <a:spcAft>
                          <a:spcPts val="0"/>
                        </a:spcAft>
                      </a:pPr>
                      <a:r>
                        <a:rPr lang="en-US" sz="900" i="1" dirty="0">
                          <a:effectLst/>
                          <a:latin typeface="Times New Roman"/>
                          <a:ea typeface="Calibri"/>
                        </a:rPr>
                        <a:t>(C) Analysis shows clear path to root cause and scope; stakeholders identified</a:t>
                      </a:r>
                      <a:endParaRPr lang="en-US" sz="1200" dirty="0">
                        <a:effectLst/>
                        <a:latin typeface="Times New Roman"/>
                        <a:ea typeface="Calibri"/>
                      </a:endParaRPr>
                    </a:p>
                    <a:p>
                      <a:pPr marL="164465" marR="0" indent="-164465">
                        <a:spcBef>
                          <a:spcPts val="0"/>
                        </a:spcBef>
                        <a:spcAft>
                          <a:spcPts val="0"/>
                        </a:spcAft>
                      </a:pPr>
                      <a:r>
                        <a:rPr lang="en-US" sz="900" i="1" dirty="0">
                          <a:effectLst/>
                          <a:latin typeface="Times New Roman"/>
                          <a:ea typeface="Calibri"/>
                        </a:rPr>
                        <a:t>(C) Root cause statement is succinct, reasonable, complete (Shows ‘N/A’ for observations) </a:t>
                      </a:r>
                      <a:endParaRPr lang="en-US" sz="1200" dirty="0">
                        <a:effectLst/>
                        <a:latin typeface="Times New Roman"/>
                        <a:ea typeface="Calibri"/>
                      </a:endParaRPr>
                    </a:p>
                    <a:p>
                      <a:pPr marL="164465" marR="0" indent="-164465">
                        <a:spcBef>
                          <a:spcPts val="0"/>
                        </a:spcBef>
                        <a:spcAft>
                          <a:spcPts val="0"/>
                        </a:spcAft>
                      </a:pPr>
                      <a:r>
                        <a:rPr lang="en-US" sz="900" i="1" dirty="0">
                          <a:effectLst/>
                          <a:latin typeface="Times New Roman"/>
                          <a:ea typeface="Calibri"/>
                        </a:rPr>
                        <a:t>(C) Corrective actions fix the objective evidence and other problems found; address entire root cause and scope.  For observations, they do not go beyond fixing the objective evidence</a:t>
                      </a:r>
                      <a:endParaRPr lang="en-US" sz="1200" dirty="0">
                        <a:effectLst/>
                        <a:latin typeface="Times New Roman"/>
                        <a:ea typeface="Calibri"/>
                      </a:endParaRPr>
                    </a:p>
                    <a:p>
                      <a:pPr marL="164465" marR="0" indent="-164465">
                        <a:spcBef>
                          <a:spcPts val="0"/>
                        </a:spcBef>
                        <a:spcAft>
                          <a:spcPts val="0"/>
                        </a:spcAft>
                      </a:pPr>
                      <a:r>
                        <a:rPr lang="en-US" sz="900" i="1" dirty="0">
                          <a:effectLst/>
                          <a:latin typeface="Times New Roman"/>
                          <a:ea typeface="Calibri"/>
                        </a:rPr>
                        <a:t>(C) Milestones address containment &amp; owner’s verification; completed per milestone expectations</a:t>
                      </a:r>
                      <a:endParaRPr lang="en-US" sz="1200" dirty="0">
                        <a:effectLst/>
                        <a:latin typeface="Times New Roman"/>
                        <a:ea typeface="Calibri"/>
                      </a:endParaRPr>
                    </a:p>
                    <a:p>
                      <a:pPr marL="164465" marR="0" indent="-164465">
                        <a:spcBef>
                          <a:spcPts val="0"/>
                        </a:spcBef>
                        <a:spcAft>
                          <a:spcPts val="0"/>
                        </a:spcAft>
                      </a:pPr>
                      <a:r>
                        <a:rPr lang="en-US" sz="900" i="1" dirty="0">
                          <a:effectLst/>
                          <a:latin typeface="Times New Roman"/>
                          <a:ea typeface="Calibri"/>
                        </a:rPr>
                        <a:t>(P) Verification per requirements </a:t>
                      </a:r>
                      <a:endParaRPr lang="en-US" sz="1200" dirty="0">
                        <a:effectLst/>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46663964"/>
              </p:ext>
            </p:extLst>
          </p:nvPr>
        </p:nvGraphicFramePr>
        <p:xfrm>
          <a:off x="2243797" y="4816328"/>
          <a:ext cx="6080760" cy="1302385"/>
        </p:xfrm>
        <a:graphic>
          <a:graphicData uri="http://schemas.openxmlformats.org/drawingml/2006/table">
            <a:tbl>
              <a:tblPr firstRow="1" firstCol="1" bandRow="1"/>
              <a:tblGrid>
                <a:gridCol w="1440180"/>
                <a:gridCol w="4640580"/>
              </a:tblGrid>
              <a:tr h="205105">
                <a:tc gridSpan="2">
                  <a:txBody>
                    <a:bodyPr/>
                    <a:lstStyle/>
                    <a:p>
                      <a:pPr marL="0" marR="0" algn="ctr">
                        <a:spcBef>
                          <a:spcPts val="0"/>
                        </a:spcBef>
                        <a:spcAft>
                          <a:spcPts val="0"/>
                        </a:spcAft>
                      </a:pPr>
                      <a:r>
                        <a:rPr lang="en-US" sz="1000" b="1" dirty="0">
                          <a:solidFill>
                            <a:srgbClr val="FFFFFF"/>
                          </a:solidFill>
                          <a:effectLst/>
                          <a:latin typeface="Times New Roman"/>
                          <a:ea typeface="Calibri"/>
                        </a:rPr>
                        <a:t>COLLABORATION</a:t>
                      </a:r>
                      <a:endParaRPr lang="en-US" sz="1200" dirty="0">
                        <a:effectLst/>
                        <a:latin typeface="Times New Roman"/>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5F91"/>
                    </a:solidFill>
                  </a:tcPr>
                </a:tc>
                <a:tc hMerge="1">
                  <a:txBody>
                    <a:bodyPr/>
                    <a:lstStyle/>
                    <a:p>
                      <a:endParaRPr lang="en-US"/>
                    </a:p>
                  </a:txBody>
                  <a:tcPr/>
                </a:tc>
              </a:tr>
              <a:tr h="0">
                <a:tc>
                  <a:txBody>
                    <a:bodyPr/>
                    <a:lstStyle/>
                    <a:p>
                      <a:pPr marL="342900" marR="0" lvl="0" indent="-342900">
                        <a:spcBef>
                          <a:spcPts val="0"/>
                        </a:spcBef>
                        <a:spcAft>
                          <a:spcPts val="0"/>
                        </a:spcAft>
                        <a:buFont typeface="Wingdings"/>
                        <a:buChar char=""/>
                      </a:pPr>
                      <a:r>
                        <a:rPr lang="en-US" sz="900" dirty="0">
                          <a:effectLst/>
                          <a:latin typeface="Times New Roman"/>
                          <a:ea typeface="Calibri"/>
                        </a:rPr>
                        <a:t>Leading &amp; Engaging</a:t>
                      </a:r>
                      <a:endParaRPr lang="en-US" sz="1200" dirty="0">
                        <a:effectLst/>
                        <a:latin typeface="Times New Roman"/>
                        <a:ea typeface="Calibri"/>
                      </a:endParaRPr>
                    </a:p>
                    <a:p>
                      <a:pPr marL="342900" marR="0" lvl="0" indent="-342900">
                        <a:spcBef>
                          <a:spcPts val="0"/>
                        </a:spcBef>
                        <a:spcAft>
                          <a:spcPts val="0"/>
                        </a:spcAft>
                        <a:buFont typeface="Wingdings"/>
                        <a:buChar char=""/>
                      </a:pPr>
                      <a:r>
                        <a:rPr lang="en-US" sz="900" dirty="0">
                          <a:effectLst/>
                          <a:latin typeface="Times New Roman"/>
                          <a:ea typeface="Calibri"/>
                        </a:rPr>
                        <a:t>Teamwork</a:t>
                      </a:r>
                      <a:endParaRPr lang="en-US" sz="1200" dirty="0">
                        <a:effectLst/>
                        <a:latin typeface="Times New Roman"/>
                        <a:ea typeface="Calibri"/>
                      </a:endParaRPr>
                    </a:p>
                    <a:p>
                      <a:pPr marL="342900" marR="0" lvl="0" indent="-342900">
                        <a:spcBef>
                          <a:spcPts val="0"/>
                        </a:spcBef>
                        <a:spcAft>
                          <a:spcPts val="0"/>
                        </a:spcAft>
                        <a:buFont typeface="Wingdings"/>
                        <a:buChar char=""/>
                      </a:pPr>
                      <a:r>
                        <a:rPr lang="en-US" sz="900" dirty="0">
                          <a:effectLst/>
                          <a:latin typeface="Times New Roman"/>
                          <a:ea typeface="Calibri"/>
                        </a:rPr>
                        <a:t>Communication</a:t>
                      </a:r>
                      <a:endParaRPr lang="en-US" sz="1200" dirty="0">
                        <a:effectLst/>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342900" marR="0" lvl="0" indent="-342900">
                        <a:spcBef>
                          <a:spcPts val="0"/>
                        </a:spcBef>
                        <a:spcAft>
                          <a:spcPts val="0"/>
                        </a:spcAft>
                        <a:buFont typeface="Wingdings"/>
                        <a:buChar char=""/>
                      </a:pPr>
                      <a:r>
                        <a:rPr lang="en-US" sz="900" dirty="0">
                          <a:effectLst/>
                          <a:latin typeface="Times New Roman"/>
                          <a:ea typeface="Calibri"/>
                        </a:rPr>
                        <a:t>Provides pertinent feedback at appropriate times; shares information and keeps </a:t>
                      </a:r>
                      <a:endParaRPr lang="en-US" sz="900" dirty="0" smtClean="0">
                        <a:effectLst/>
                        <a:latin typeface="Times New Roman"/>
                        <a:ea typeface="Calibri"/>
                      </a:endParaRPr>
                    </a:p>
                    <a:p>
                      <a:pPr marL="0" marR="0" lvl="0" indent="0">
                        <a:spcBef>
                          <a:spcPts val="0"/>
                        </a:spcBef>
                        <a:spcAft>
                          <a:spcPts val="0"/>
                        </a:spcAft>
                        <a:buFont typeface="Wingdings"/>
                        <a:buNone/>
                      </a:pPr>
                      <a:r>
                        <a:rPr lang="en-US" sz="900" dirty="0" smtClean="0">
                          <a:effectLst/>
                          <a:latin typeface="Times New Roman"/>
                          <a:ea typeface="Calibri"/>
                        </a:rPr>
                        <a:t>            others </a:t>
                      </a:r>
                      <a:r>
                        <a:rPr lang="en-US" sz="900" dirty="0">
                          <a:effectLst/>
                          <a:latin typeface="Times New Roman"/>
                          <a:ea typeface="Calibri"/>
                        </a:rPr>
                        <a:t>informed</a:t>
                      </a:r>
                      <a:endParaRPr lang="en-US" sz="1200" dirty="0">
                        <a:effectLst/>
                        <a:latin typeface="Times New Roman"/>
                        <a:ea typeface="Calibri"/>
                      </a:endParaRPr>
                    </a:p>
                    <a:p>
                      <a:pPr marL="342900" marR="0" lvl="0" indent="-342900">
                        <a:spcBef>
                          <a:spcPts val="0"/>
                        </a:spcBef>
                        <a:spcAft>
                          <a:spcPts val="0"/>
                        </a:spcAft>
                        <a:buFont typeface="Wingdings"/>
                        <a:buChar char=""/>
                      </a:pPr>
                      <a:r>
                        <a:rPr lang="en-US" sz="900" dirty="0">
                          <a:effectLst/>
                          <a:latin typeface="Times New Roman"/>
                          <a:ea typeface="Calibri"/>
                        </a:rPr>
                        <a:t>Supports other CAR Champions by serving as their backup when they are absent</a:t>
                      </a:r>
                      <a:endParaRPr lang="en-US" sz="1200" dirty="0">
                        <a:effectLst/>
                        <a:latin typeface="Times New Roman"/>
                        <a:ea typeface="Calibri"/>
                      </a:endParaRPr>
                    </a:p>
                    <a:p>
                      <a:pPr marL="342900" marR="0" lvl="0" indent="-342900">
                        <a:spcBef>
                          <a:spcPts val="0"/>
                        </a:spcBef>
                        <a:spcAft>
                          <a:spcPts val="0"/>
                        </a:spcAft>
                        <a:buFont typeface="Wingdings"/>
                        <a:buChar char=""/>
                      </a:pPr>
                      <a:r>
                        <a:rPr lang="en-US" sz="900" dirty="0">
                          <a:effectLst/>
                          <a:latin typeface="Times New Roman"/>
                          <a:ea typeface="Calibri"/>
                        </a:rPr>
                        <a:t>Works as a team player with other CAR Champions</a:t>
                      </a:r>
                      <a:endParaRPr lang="en-US" sz="1200" dirty="0">
                        <a:effectLst/>
                        <a:latin typeface="Times New Roman"/>
                        <a:ea typeface="Calibri"/>
                      </a:endParaRPr>
                    </a:p>
                    <a:p>
                      <a:pPr marL="0" marR="0">
                        <a:spcBef>
                          <a:spcPts val="0"/>
                        </a:spcBef>
                        <a:spcAft>
                          <a:spcPts val="0"/>
                        </a:spcAft>
                      </a:pPr>
                      <a:r>
                        <a:rPr lang="en-US" sz="900" dirty="0">
                          <a:effectLst/>
                          <a:latin typeface="Times New Roman"/>
                          <a:ea typeface="Calibri"/>
                        </a:rPr>
                        <a:t> </a:t>
                      </a:r>
                      <a:endParaRPr lang="en-US" sz="1200" dirty="0">
                        <a:effectLst/>
                        <a:latin typeface="Times New Roman"/>
                        <a:ea typeface="Calibri"/>
                      </a:endParaRPr>
                    </a:p>
                    <a:p>
                      <a:pPr marL="164465" marR="0" indent="-164465">
                        <a:spcBef>
                          <a:spcPts val="0"/>
                        </a:spcBef>
                        <a:spcAft>
                          <a:spcPts val="0"/>
                        </a:spcAft>
                      </a:pPr>
                      <a:r>
                        <a:rPr lang="en-US" sz="900" i="1" dirty="0">
                          <a:effectLst/>
                          <a:latin typeface="Times New Roman"/>
                          <a:ea typeface="Calibri"/>
                        </a:rPr>
                        <a:t>(L) Referenced communications are attached as needed</a:t>
                      </a:r>
                      <a:endParaRPr lang="en-US" sz="1200" dirty="0">
                        <a:effectLst/>
                        <a:latin typeface="Times New Roman"/>
                        <a:ea typeface="Calibri"/>
                      </a:endParaRPr>
                    </a:p>
                    <a:p>
                      <a:pPr marL="164465" marR="0" indent="-164465" algn="just">
                        <a:spcBef>
                          <a:spcPts val="0"/>
                        </a:spcBef>
                        <a:spcAft>
                          <a:spcPts val="0"/>
                        </a:spcAft>
                      </a:pPr>
                      <a:r>
                        <a:rPr lang="en-US" sz="900" i="1" dirty="0">
                          <a:effectLst/>
                          <a:latin typeface="Times New Roman"/>
                          <a:ea typeface="Calibri"/>
                        </a:rPr>
                        <a:t>(C L)  Evidence of communication for overdue/escalated CARs and other pertinent concerns</a:t>
                      </a:r>
                      <a:endParaRPr lang="en-US" sz="1200" dirty="0">
                        <a:effectLst/>
                        <a:latin typeface="Times New Roman"/>
                        <a:ea typeface="Calibri"/>
                      </a:endParaRPr>
                    </a:p>
                    <a:p>
                      <a:pPr marL="164465" marR="0" indent="-164465" algn="just">
                        <a:spcBef>
                          <a:spcPts val="0"/>
                        </a:spcBef>
                        <a:spcAft>
                          <a:spcPts val="0"/>
                        </a:spcAft>
                      </a:pPr>
                      <a:r>
                        <a:rPr lang="en-US" sz="900" i="1" dirty="0">
                          <a:effectLst/>
                          <a:latin typeface="Times New Roman"/>
                          <a:ea typeface="Calibri"/>
                        </a:rPr>
                        <a:t>(P) Trains other CAR Champions</a:t>
                      </a:r>
                      <a:endParaRPr lang="en-US" sz="1200" dirty="0">
                        <a:effectLst/>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bl>
          </a:graphicData>
        </a:graphic>
      </p:graphicFrame>
      <p:pic>
        <p:nvPicPr>
          <p:cNvPr id="7" name="Picture 12" descr="C:\Users\90808\AppData\Local\Microsoft\Windows\Temporary Internet Files\Content.IE5\MMKW1NJQ\158873939_c9ded577e1_z[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4121" y="1352203"/>
            <a:ext cx="140677" cy="1406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C:\Users\90808\AppData\Local\Microsoft\Windows\Temporary Internet Files\Content.IE5\GRZQX03T\7282614858_d4a368f942_z[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2810" y="1352203"/>
            <a:ext cx="140677" cy="1406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90808\AppData\Local\Microsoft\Windows\Temporary Internet Files\Content.IE5\GRZQX03T\7282614858_d4a368f942_z[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4533" y="1645280"/>
            <a:ext cx="140677" cy="14067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90808\AppData\Local\Microsoft\Windows\Temporary Internet Files\Content.IE5\GRZQX03T\7282614858_d4a368f942_z[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68133" y="1880342"/>
            <a:ext cx="140677" cy="14067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C:\Users\90808\AppData\Local\Microsoft\Windows\Temporary Internet Files\Content.IE5\MMKW1NJQ\158873939_c9ded577e1_z[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7456" y="3315473"/>
            <a:ext cx="140677" cy="1406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C:\Users\90808\AppData\Local\Microsoft\Windows\Temporary Internet Files\Content.IE5\DS7JXH9M\8525468673_aa3240bf5b_z[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97213" y="5045678"/>
            <a:ext cx="123874" cy="12387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921087" y="4992199"/>
            <a:ext cx="411090" cy="253916"/>
          </a:xfrm>
          <a:prstGeom prst="rect">
            <a:avLst/>
          </a:prstGeom>
          <a:noFill/>
        </p:spPr>
        <p:txBody>
          <a:bodyPr wrap="square" rtlCol="0">
            <a:spAutoFit/>
          </a:bodyPr>
          <a:lstStyle/>
          <a:p>
            <a:r>
              <a:rPr lang="es-MX" sz="1050" b="1" dirty="0" smtClean="0">
                <a:solidFill>
                  <a:schemeClr val="bg1"/>
                </a:solidFill>
                <a:latin typeface="Aharoni" panose="02010803020104030203" pitchFamily="2" charset="-79"/>
                <a:cs typeface="Aharoni" panose="02010803020104030203" pitchFamily="2" charset="-79"/>
              </a:rPr>
              <a:t>CL</a:t>
            </a:r>
            <a:endParaRPr lang="en-US" sz="1050" b="1" dirty="0" err="1" smtClean="0">
              <a:solidFill>
                <a:schemeClr val="bg1"/>
              </a:solidFill>
              <a:latin typeface="Aharoni" panose="02010803020104030203" pitchFamily="2" charset="-79"/>
              <a:cs typeface="Aharoni" panose="02010803020104030203" pitchFamily="2" charset="-79"/>
            </a:endParaRPr>
          </a:p>
        </p:txBody>
      </p:sp>
      <p:pic>
        <p:nvPicPr>
          <p:cNvPr id="15" name="Picture 13" descr="C:\Users\90808\AppData\Local\Microsoft\Windows\Temporary Internet Files\Content.IE5\VCZ2L1PR\483576686_9b30f5c247_z[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40213" y="3464167"/>
            <a:ext cx="140678" cy="140678"/>
          </a:xfrm>
          <a:prstGeom prst="rect">
            <a:avLst/>
          </a:prstGeom>
          <a:noFill/>
          <a:extLst>
            <a:ext uri="{909E8E84-426E-40DD-AFC4-6F175D3DCCD1}">
              <a14:hiddenFill xmlns:a14="http://schemas.microsoft.com/office/drawing/2010/main">
                <a:solidFill>
                  <a:srgbClr val="FFFFFF"/>
                </a:solidFill>
              </a14:hiddenFill>
            </a:ext>
          </a:extLst>
        </p:spPr>
      </p:pic>
      <p:pic>
        <p:nvPicPr>
          <p:cNvPr id="41985" name="Picture 1" descr="C:\Users\90808\AppData\Local\Microsoft\Windows\Temporary Internet Files\Content.IE5\VCZ2L1PR\Great%20job[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1957498"/>
            <a:ext cx="1537252" cy="153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35412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1985"/>
                                        </p:tgtEl>
                                        <p:attrNameLst>
                                          <p:attrName>style.visibility</p:attrName>
                                        </p:attrNameLst>
                                      </p:cBhvr>
                                      <p:to>
                                        <p:strVal val="visible"/>
                                      </p:to>
                                    </p:set>
                                    <p:animEffect transition="in" filter="wipe(down)">
                                      <p:cBhvr>
                                        <p:cTn id="7" dur="580">
                                          <p:stCondLst>
                                            <p:cond delay="0"/>
                                          </p:stCondLst>
                                        </p:cTn>
                                        <p:tgtEl>
                                          <p:spTgt spid="41985"/>
                                        </p:tgtEl>
                                      </p:cBhvr>
                                    </p:animEffect>
                                    <p:anim calcmode="lin" valueType="num">
                                      <p:cBhvr>
                                        <p:cTn id="8" dur="1822" tmFilter="0,0; 0.14,0.36; 0.43,0.73; 0.71,0.91; 1.0,1.0">
                                          <p:stCondLst>
                                            <p:cond delay="0"/>
                                          </p:stCondLst>
                                        </p:cTn>
                                        <p:tgtEl>
                                          <p:spTgt spid="4198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198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198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198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1985"/>
                                        </p:tgtEl>
                                        <p:attrNameLst>
                                          <p:attrName>ppt_y</p:attrName>
                                        </p:attrNameLst>
                                      </p:cBhvr>
                                      <p:tavLst>
                                        <p:tav tm="0" fmla="#ppt_y-sin(pi*$)/81">
                                          <p:val>
                                            <p:fltVal val="0"/>
                                          </p:val>
                                        </p:tav>
                                        <p:tav tm="100000">
                                          <p:val>
                                            <p:fltVal val="1"/>
                                          </p:val>
                                        </p:tav>
                                      </p:tavLst>
                                    </p:anim>
                                    <p:animScale>
                                      <p:cBhvr>
                                        <p:cTn id="13" dur="26">
                                          <p:stCondLst>
                                            <p:cond delay="650"/>
                                          </p:stCondLst>
                                        </p:cTn>
                                        <p:tgtEl>
                                          <p:spTgt spid="41985"/>
                                        </p:tgtEl>
                                      </p:cBhvr>
                                      <p:to x="100000" y="60000"/>
                                    </p:animScale>
                                    <p:animScale>
                                      <p:cBhvr>
                                        <p:cTn id="14" dur="166" decel="50000">
                                          <p:stCondLst>
                                            <p:cond delay="676"/>
                                          </p:stCondLst>
                                        </p:cTn>
                                        <p:tgtEl>
                                          <p:spTgt spid="41985"/>
                                        </p:tgtEl>
                                      </p:cBhvr>
                                      <p:to x="100000" y="100000"/>
                                    </p:animScale>
                                    <p:animScale>
                                      <p:cBhvr>
                                        <p:cTn id="15" dur="26">
                                          <p:stCondLst>
                                            <p:cond delay="1312"/>
                                          </p:stCondLst>
                                        </p:cTn>
                                        <p:tgtEl>
                                          <p:spTgt spid="41985"/>
                                        </p:tgtEl>
                                      </p:cBhvr>
                                      <p:to x="100000" y="80000"/>
                                    </p:animScale>
                                    <p:animScale>
                                      <p:cBhvr>
                                        <p:cTn id="16" dur="166" decel="50000">
                                          <p:stCondLst>
                                            <p:cond delay="1338"/>
                                          </p:stCondLst>
                                        </p:cTn>
                                        <p:tgtEl>
                                          <p:spTgt spid="41985"/>
                                        </p:tgtEl>
                                      </p:cBhvr>
                                      <p:to x="100000" y="100000"/>
                                    </p:animScale>
                                    <p:animScale>
                                      <p:cBhvr>
                                        <p:cTn id="17" dur="26">
                                          <p:stCondLst>
                                            <p:cond delay="1642"/>
                                          </p:stCondLst>
                                        </p:cTn>
                                        <p:tgtEl>
                                          <p:spTgt spid="41985"/>
                                        </p:tgtEl>
                                      </p:cBhvr>
                                      <p:to x="100000" y="90000"/>
                                    </p:animScale>
                                    <p:animScale>
                                      <p:cBhvr>
                                        <p:cTn id="18" dur="166" decel="50000">
                                          <p:stCondLst>
                                            <p:cond delay="1668"/>
                                          </p:stCondLst>
                                        </p:cTn>
                                        <p:tgtEl>
                                          <p:spTgt spid="41985"/>
                                        </p:tgtEl>
                                      </p:cBhvr>
                                      <p:to x="100000" y="100000"/>
                                    </p:animScale>
                                    <p:animScale>
                                      <p:cBhvr>
                                        <p:cTn id="19" dur="26">
                                          <p:stCondLst>
                                            <p:cond delay="1808"/>
                                          </p:stCondLst>
                                        </p:cTn>
                                        <p:tgtEl>
                                          <p:spTgt spid="41985"/>
                                        </p:tgtEl>
                                      </p:cBhvr>
                                      <p:to x="100000" y="95000"/>
                                    </p:animScale>
                                    <p:animScale>
                                      <p:cBhvr>
                                        <p:cTn id="20" dur="166" decel="50000">
                                          <p:stCondLst>
                                            <p:cond delay="1834"/>
                                          </p:stCondLst>
                                        </p:cTn>
                                        <p:tgtEl>
                                          <p:spTgt spid="4198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762000"/>
            <a:ext cx="6972300" cy="592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Finding</a:t>
            </a:r>
            <a:r>
              <a:rPr lang="en-US" dirty="0"/>
              <a:t>: CAR 143914252</a:t>
            </a:r>
          </a:p>
        </p:txBody>
      </p:sp>
      <p:sp>
        <p:nvSpPr>
          <p:cNvPr id="5" name="TextBox 4"/>
          <p:cNvSpPr txBox="1"/>
          <p:nvPr/>
        </p:nvSpPr>
        <p:spPr>
          <a:xfrm>
            <a:off x="609600" y="1304330"/>
            <a:ext cx="304800" cy="3539430"/>
          </a:xfrm>
          <a:prstGeom prst="rect">
            <a:avLst/>
          </a:prstGeom>
          <a:noFill/>
        </p:spPr>
        <p:txBody>
          <a:bodyPr wrap="square" rtlCol="0">
            <a:spAutoFit/>
          </a:bodyPr>
          <a:lstStyle/>
          <a:p>
            <a:r>
              <a:rPr lang="en-US" sz="1600" dirty="0" smtClean="0">
                <a:latin typeface="Arial" pitchFamily="34" charset="0"/>
                <a:cs typeface="Arial" pitchFamily="34" charset="0"/>
              </a:rPr>
              <a:t>Owner  </a:t>
            </a:r>
          </a:p>
          <a:p>
            <a:r>
              <a:rPr lang="en-US" sz="1600" dirty="0">
                <a:latin typeface="Arial" pitchFamily="34" charset="0"/>
                <a:cs typeface="Arial" pitchFamily="34" charset="0"/>
              </a:rPr>
              <a:t> </a:t>
            </a:r>
            <a:r>
              <a:rPr lang="en-US" sz="1600" dirty="0" smtClean="0">
                <a:latin typeface="Arial" pitchFamily="34" charset="0"/>
                <a:cs typeface="Arial" pitchFamily="34" charset="0"/>
              </a:rPr>
              <a:t>response</a:t>
            </a:r>
            <a:endParaRPr lang="en-US" sz="1600" dirty="0">
              <a:latin typeface="Arial" pitchFamily="34" charset="0"/>
              <a:cs typeface="Arial" pitchFamily="34" charset="0"/>
            </a:endParaRPr>
          </a:p>
        </p:txBody>
      </p:sp>
      <p:sp>
        <p:nvSpPr>
          <p:cNvPr id="3" name="Rectangle 2"/>
          <p:cNvSpPr/>
          <p:nvPr/>
        </p:nvSpPr>
        <p:spPr>
          <a:xfrm>
            <a:off x="4953000" y="394984"/>
            <a:ext cx="3962400" cy="1200329"/>
          </a:xfrm>
          <a:prstGeom prst="rect">
            <a:avLst/>
          </a:prstGeom>
          <a:solidFill>
            <a:schemeClr val="bg1"/>
          </a:solidFill>
          <a:ln>
            <a:solidFill>
              <a:srgbClr val="FF0000"/>
            </a:solidFill>
          </a:ln>
        </p:spPr>
        <p:txBody>
          <a:bodyPr wrap="square">
            <a:spAutoFit/>
          </a:bodyPr>
          <a:lstStyle/>
          <a:p>
            <a:r>
              <a:rPr lang="en-US" sz="1200" dirty="0" smtClean="0">
                <a:latin typeface="Arial" pitchFamily="34" charset="0"/>
                <a:cs typeface="Arial" pitchFamily="34" charset="0"/>
              </a:rPr>
              <a:t>Relevant Stakeholders identified.</a:t>
            </a:r>
          </a:p>
          <a:p>
            <a:r>
              <a:rPr lang="en-US" sz="1200" dirty="0" smtClean="0">
                <a:latin typeface="Arial" pitchFamily="34" charset="0"/>
                <a:cs typeface="Arial" pitchFamily="34" charset="0"/>
              </a:rPr>
              <a:t>Analysis / Scope: seems appropriate. Appears there were 2 methods to conduct the testing. And they took more time than expected to chose which method to use. Then underestimated the time to acquire the needed equipment prior to the audit. </a:t>
            </a:r>
            <a:endParaRPr lang="en-US" sz="1200" dirty="0">
              <a:latin typeface="Arial" pitchFamily="34" charset="0"/>
              <a:cs typeface="Arial" pitchFamily="34" charset="0"/>
            </a:endParaRPr>
          </a:p>
        </p:txBody>
      </p:sp>
      <p:cxnSp>
        <p:nvCxnSpPr>
          <p:cNvPr id="7" name="Straight Arrow Connector 6"/>
          <p:cNvCxnSpPr/>
          <p:nvPr/>
        </p:nvCxnSpPr>
        <p:spPr>
          <a:xfrm flipH="1">
            <a:off x="6324600" y="1505129"/>
            <a:ext cx="228600" cy="1712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457950" y="4419599"/>
            <a:ext cx="1600200" cy="461665"/>
          </a:xfrm>
          <a:prstGeom prst="rect">
            <a:avLst/>
          </a:prstGeom>
          <a:solidFill>
            <a:schemeClr val="bg1"/>
          </a:solidFill>
          <a:ln>
            <a:solidFill>
              <a:schemeClr val="accent1"/>
            </a:solidFill>
          </a:ln>
        </p:spPr>
        <p:txBody>
          <a:bodyPr wrap="square" rtlCol="0">
            <a:spAutoFit/>
          </a:bodyPr>
          <a:lstStyle/>
          <a:p>
            <a:r>
              <a:rPr lang="en-US" sz="1200" dirty="0" smtClean="0">
                <a:latin typeface="Arial" pitchFamily="34" charset="0"/>
                <a:cs typeface="Arial" pitchFamily="34" charset="0"/>
              </a:rPr>
              <a:t>Scope is appropriate per the analysis.</a:t>
            </a:r>
          </a:p>
        </p:txBody>
      </p:sp>
      <p:cxnSp>
        <p:nvCxnSpPr>
          <p:cNvPr id="12" name="Straight Arrow Connector 11"/>
          <p:cNvCxnSpPr/>
          <p:nvPr/>
        </p:nvCxnSpPr>
        <p:spPr>
          <a:xfrm flipH="1">
            <a:off x="6019800" y="4525327"/>
            <a:ext cx="4381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438900" y="3957934"/>
            <a:ext cx="1600200" cy="461665"/>
          </a:xfrm>
          <a:prstGeom prst="rect">
            <a:avLst/>
          </a:prstGeom>
          <a:solidFill>
            <a:schemeClr val="bg1"/>
          </a:solidFill>
          <a:ln>
            <a:solidFill>
              <a:schemeClr val="accent1"/>
            </a:solidFill>
          </a:ln>
        </p:spPr>
        <p:txBody>
          <a:bodyPr wrap="square" rtlCol="0">
            <a:spAutoFit/>
          </a:bodyPr>
          <a:lstStyle/>
          <a:p>
            <a:r>
              <a:rPr lang="en-US" sz="1200" dirty="0" smtClean="0">
                <a:latin typeface="Arial" pitchFamily="34" charset="0"/>
                <a:cs typeface="Arial" pitchFamily="34" charset="0"/>
              </a:rPr>
              <a:t>Root cause fits the analysis.</a:t>
            </a:r>
          </a:p>
        </p:txBody>
      </p:sp>
      <p:cxnSp>
        <p:nvCxnSpPr>
          <p:cNvPr id="10" name="Straight Arrow Connector 9"/>
          <p:cNvCxnSpPr/>
          <p:nvPr/>
        </p:nvCxnSpPr>
        <p:spPr>
          <a:xfrm flipH="1">
            <a:off x="6019800" y="4170668"/>
            <a:ext cx="4381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3422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38314"/>
            <a:ext cx="685800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8229600" cy="639762"/>
          </a:xfrm>
        </p:spPr>
        <p:txBody>
          <a:bodyPr/>
          <a:lstStyle/>
          <a:p>
            <a:r>
              <a:rPr lang="en-US" dirty="0" smtClean="0"/>
              <a:t>Finding: CAR 143914252</a:t>
            </a:r>
            <a:endParaRPr lang="en-US" dirty="0"/>
          </a:p>
        </p:txBody>
      </p:sp>
      <p:sp>
        <p:nvSpPr>
          <p:cNvPr id="5" name="TextBox 4"/>
          <p:cNvSpPr txBox="1"/>
          <p:nvPr/>
        </p:nvSpPr>
        <p:spPr>
          <a:xfrm>
            <a:off x="609600" y="1304330"/>
            <a:ext cx="304800" cy="2308324"/>
          </a:xfrm>
          <a:prstGeom prst="rect">
            <a:avLst/>
          </a:prstGeom>
          <a:noFill/>
        </p:spPr>
        <p:txBody>
          <a:bodyPr wrap="square" rtlCol="0">
            <a:spAutoFit/>
          </a:bodyPr>
          <a:lstStyle/>
          <a:p>
            <a:r>
              <a:rPr lang="en-US" sz="1600" dirty="0" smtClean="0">
                <a:latin typeface="Arial" pitchFamily="34" charset="0"/>
                <a:cs typeface="Arial" pitchFamily="34" charset="0"/>
              </a:rPr>
              <a:t>Milestones</a:t>
            </a:r>
            <a:endParaRPr lang="en-US" sz="1600" dirty="0">
              <a:latin typeface="Arial" pitchFamily="34" charset="0"/>
              <a:cs typeface="Arial" pitchFamily="34" charset="0"/>
            </a:endParaRPr>
          </a:p>
        </p:txBody>
      </p:sp>
      <p:sp>
        <p:nvSpPr>
          <p:cNvPr id="13" name="Rectangle 12"/>
          <p:cNvSpPr/>
          <p:nvPr/>
        </p:nvSpPr>
        <p:spPr>
          <a:xfrm>
            <a:off x="5715000" y="3048000"/>
            <a:ext cx="2590800" cy="1569660"/>
          </a:xfrm>
          <a:prstGeom prst="rect">
            <a:avLst/>
          </a:prstGeom>
          <a:ln>
            <a:solidFill>
              <a:srgbClr val="FF0000"/>
            </a:solidFill>
          </a:ln>
        </p:spPr>
        <p:txBody>
          <a:bodyPr wrap="square">
            <a:spAutoFit/>
          </a:bodyPr>
          <a:lstStyle/>
          <a:p>
            <a:r>
              <a:rPr lang="en-US" sz="1200" dirty="0" smtClean="0">
                <a:latin typeface="Arial" pitchFamily="34" charset="0"/>
                <a:cs typeface="Arial" pitchFamily="34" charset="0"/>
              </a:rPr>
              <a:t>Containment Milestone: LEM shows equipment went into service 2 days after the CAR was generated.</a:t>
            </a:r>
          </a:p>
          <a:p>
            <a:r>
              <a:rPr lang="en-US" sz="1200" dirty="0" smtClean="0">
                <a:latin typeface="Arial" pitchFamily="34" charset="0"/>
                <a:cs typeface="Arial" pitchFamily="34" charset="0"/>
              </a:rPr>
              <a:t>It appears that the equipment was already on order and they were trying to be compliant prior to the audit.</a:t>
            </a:r>
            <a:endParaRPr lang="en-US" sz="1200" dirty="0">
              <a:latin typeface="Arial" pitchFamily="34" charset="0"/>
              <a:cs typeface="Arial" pitchFamily="34" charset="0"/>
            </a:endParaRPr>
          </a:p>
        </p:txBody>
      </p:sp>
      <p:cxnSp>
        <p:nvCxnSpPr>
          <p:cNvPr id="15" name="Straight Arrow Connector 14"/>
          <p:cNvCxnSpPr/>
          <p:nvPr/>
        </p:nvCxnSpPr>
        <p:spPr>
          <a:xfrm flipH="1" flipV="1">
            <a:off x="6332561" y="1983670"/>
            <a:ext cx="449239" cy="10643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990600" y="4495800"/>
            <a:ext cx="4572000" cy="461665"/>
          </a:xfrm>
          <a:prstGeom prst="rect">
            <a:avLst/>
          </a:prstGeom>
          <a:ln>
            <a:solidFill>
              <a:srgbClr val="FF0000"/>
            </a:solidFill>
          </a:ln>
        </p:spPr>
        <p:txBody>
          <a:bodyPr>
            <a:spAutoFit/>
          </a:bodyPr>
          <a:lstStyle/>
          <a:p>
            <a:r>
              <a:rPr lang="en-US" sz="1200" dirty="0" smtClean="0">
                <a:latin typeface="Arial" pitchFamily="34" charset="0"/>
                <a:cs typeface="Arial" pitchFamily="34" charset="0"/>
              </a:rPr>
              <a:t>Recommendations for improvement: Details known during the audit not present in the CAR &amp; would assist in understanding..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val="1043711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645" y="725507"/>
            <a:ext cx="7181850"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1600200" cy="563562"/>
          </a:xfrm>
        </p:spPr>
        <p:txBody>
          <a:bodyPr/>
          <a:lstStyle/>
          <a:p>
            <a:r>
              <a:rPr lang="en-US" dirty="0" smtClean="0"/>
              <a:t>Finding</a:t>
            </a:r>
            <a:endParaRPr lang="en-US" dirty="0"/>
          </a:p>
        </p:txBody>
      </p:sp>
      <p:sp>
        <p:nvSpPr>
          <p:cNvPr id="4" name="TextBox 3"/>
          <p:cNvSpPr txBox="1"/>
          <p:nvPr/>
        </p:nvSpPr>
        <p:spPr>
          <a:xfrm>
            <a:off x="6553200" y="4038600"/>
            <a:ext cx="2362200" cy="1600438"/>
          </a:xfrm>
          <a:prstGeom prst="rect">
            <a:avLst/>
          </a:prstGeom>
          <a:solidFill>
            <a:schemeClr val="bg1"/>
          </a:solidFill>
          <a:ln>
            <a:solidFill>
              <a:schemeClr val="accent1"/>
            </a:solidFill>
          </a:ln>
        </p:spPr>
        <p:txBody>
          <a:bodyPr wrap="square" rtlCol="0">
            <a:spAutoFit/>
          </a:bodyPr>
          <a:lstStyle/>
          <a:p>
            <a:r>
              <a:rPr lang="en-US" sz="1400" dirty="0" smtClean="0">
                <a:latin typeface="Arial" pitchFamily="34" charset="0"/>
                <a:cs typeface="Arial" pitchFamily="34" charset="0"/>
              </a:rPr>
              <a:t>Next 2 milestones address the identified Root Cause.</a:t>
            </a:r>
          </a:p>
          <a:p>
            <a:r>
              <a:rPr lang="en-US" sz="1400" dirty="0" smtClean="0">
                <a:latin typeface="Arial" pitchFamily="34" charset="0"/>
                <a:cs typeface="Arial" pitchFamily="34" charset="0"/>
              </a:rPr>
              <a:t>MS#2 created a Shipping Inspection Log to track delivery dates.</a:t>
            </a:r>
          </a:p>
          <a:p>
            <a:r>
              <a:rPr lang="en-US" sz="1400" dirty="0" smtClean="0">
                <a:latin typeface="Arial" pitchFamily="34" charset="0"/>
                <a:cs typeface="Arial" pitchFamily="34" charset="0"/>
              </a:rPr>
              <a:t>MS#3 shows process in action.</a:t>
            </a:r>
          </a:p>
        </p:txBody>
      </p:sp>
    </p:spTree>
    <p:extLst>
      <p:ext uri="{BB962C8B-B14F-4D97-AF65-F5344CB8AC3E}">
        <p14:creationId xmlns:p14="http://schemas.microsoft.com/office/powerpoint/2010/main" val="3649544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947738"/>
            <a:ext cx="5381625" cy="496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descr="C:\Users\01654\AppData\Local\Microsoft\Windows\Temporary Internet Files\Content.IE5\2P079JY8\thumb-up-silhouett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9354" y="947738"/>
            <a:ext cx="557868" cy="5578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01654\AppData\Local\Microsoft\Windows\Temporary Internet Files\Content.IE5\2P079JY8\thumb-up-silhouett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3721" y="3276600"/>
            <a:ext cx="557868" cy="5578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01654\AppData\Local\Microsoft\Windows\Temporary Internet Files\Content.IE5\2P079JY8\thumb-up-silhouett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6210" y="4495800"/>
            <a:ext cx="557868" cy="557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084317" y="1600200"/>
            <a:ext cx="1368222" cy="1169551"/>
          </a:xfrm>
          <a:prstGeom prst="rect">
            <a:avLst/>
          </a:prstGeom>
          <a:noFill/>
          <a:ln>
            <a:solidFill>
              <a:schemeClr val="accent1"/>
            </a:solidFill>
          </a:ln>
        </p:spPr>
        <p:txBody>
          <a:bodyPr wrap="square" rtlCol="0">
            <a:spAutoFit/>
          </a:bodyPr>
          <a:lstStyle/>
          <a:p>
            <a:r>
              <a:rPr lang="en-US" sz="1000" dirty="0" smtClean="0">
                <a:latin typeface="Arial" pitchFamily="34" charset="0"/>
                <a:cs typeface="Arial" pitchFamily="34" charset="0"/>
              </a:rPr>
              <a:t>Acted quickly to address CAR. Analysis in 2 days, First milestone completed just 4 days after CAR was submitted.</a:t>
            </a:r>
          </a:p>
        </p:txBody>
      </p:sp>
      <p:sp>
        <p:nvSpPr>
          <p:cNvPr id="3" name="TextBox 2"/>
          <p:cNvSpPr txBox="1"/>
          <p:nvPr/>
        </p:nvSpPr>
        <p:spPr>
          <a:xfrm>
            <a:off x="6951863" y="5105400"/>
            <a:ext cx="1923715" cy="707886"/>
          </a:xfrm>
          <a:prstGeom prst="rect">
            <a:avLst/>
          </a:prstGeom>
          <a:noFill/>
          <a:ln>
            <a:solidFill>
              <a:schemeClr val="accent1"/>
            </a:solidFill>
          </a:ln>
        </p:spPr>
        <p:txBody>
          <a:bodyPr wrap="square" rtlCol="0">
            <a:spAutoFit/>
          </a:bodyPr>
          <a:lstStyle/>
          <a:p>
            <a:r>
              <a:rPr lang="en-US" sz="1000" dirty="0" smtClean="0">
                <a:latin typeface="Arial" pitchFamily="34" charset="0"/>
                <a:cs typeface="Arial" pitchFamily="34" charset="0"/>
              </a:rPr>
              <a:t>Document History shows CAR Champion providing feedback to help completing the Owner Verification.</a:t>
            </a:r>
          </a:p>
        </p:txBody>
      </p:sp>
    </p:spTree>
    <p:extLst>
      <p:ext uri="{BB962C8B-B14F-4D97-AF65-F5344CB8AC3E}">
        <p14:creationId xmlns:p14="http://schemas.microsoft.com/office/powerpoint/2010/main" val="3186079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title"/>
          </p:nvPr>
        </p:nvSpPr>
        <p:spPr>
          <a:xfrm>
            <a:off x="457200" y="677863"/>
            <a:ext cx="5486400" cy="1600200"/>
          </a:xfrm>
        </p:spPr>
        <p:txBody>
          <a:bodyPr/>
          <a:lstStyle/>
          <a:p>
            <a:pPr eaLnBrk="1" hangingPunct="1"/>
            <a:r>
              <a:rPr lang="en-US" dirty="0" smtClean="0">
                <a:latin typeface="Arial" charset="0"/>
                <a:ea typeface="Geneva" charset="0"/>
              </a:rPr>
              <a:t>THANK YOU</a:t>
            </a:r>
          </a:p>
        </p:txBody>
      </p:sp>
    </p:spTree>
    <p:extLst>
      <p:ext uri="{BB962C8B-B14F-4D97-AF65-F5344CB8AC3E}">
        <p14:creationId xmlns:p14="http://schemas.microsoft.com/office/powerpoint/2010/main" val="543102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39762"/>
          </a:xfrm>
        </p:spPr>
        <p:txBody>
          <a:bodyPr/>
          <a:lstStyle/>
          <a:p>
            <a:pPr marL="0" indent="0"/>
            <a:r>
              <a:rPr lang="en-US" dirty="0" smtClean="0">
                <a:solidFill>
                  <a:schemeClr val="accent1"/>
                </a:solidFill>
                <a:ea typeface="ＭＳ Ｐゴシック" pitchFamily="34" charset="-128"/>
              </a:rPr>
              <a:t>CAR 143914252</a:t>
            </a:r>
            <a:endParaRPr lang="en-US" dirty="0">
              <a:ea typeface="ＭＳ Ｐゴシック" pitchFamily="34" charset="-128"/>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3C58276-CF76-4B63-A498-5967A762464D}" type="slidenum">
              <a:rPr lang="en-US" smtClean="0"/>
              <a:pPr eaLnBrk="1" hangingPunct="1"/>
              <a:t>7</a:t>
            </a:fld>
            <a:endParaRPr lang="en-US" smtClean="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1295400"/>
            <a:ext cx="669607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107504" y="2780928"/>
            <a:ext cx="2016224" cy="1080120"/>
          </a:xfrm>
          <a:prstGeom prst="wedgeRoundRectCallout">
            <a:avLst>
              <a:gd name="adj1" fmla="val 79675"/>
              <a:gd name="adj2" fmla="val -7319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b="1" dirty="0" err="1" smtClean="0">
                <a:solidFill>
                  <a:schemeClr val="tx1"/>
                </a:solidFill>
              </a:rPr>
              <a:t>Audit</a:t>
            </a:r>
            <a:r>
              <a:rPr lang="es-AR" b="1" dirty="0" smtClean="0">
                <a:solidFill>
                  <a:schemeClr val="tx1"/>
                </a:solidFill>
              </a:rPr>
              <a:t> </a:t>
            </a:r>
            <a:r>
              <a:rPr lang="es-AR" b="1" dirty="0" err="1" smtClean="0">
                <a:solidFill>
                  <a:schemeClr val="tx1"/>
                </a:solidFill>
              </a:rPr>
              <a:t>not</a:t>
            </a:r>
            <a:r>
              <a:rPr lang="es-AR" b="1" dirty="0" smtClean="0">
                <a:solidFill>
                  <a:schemeClr val="tx1"/>
                </a:solidFill>
              </a:rPr>
              <a:t> </a:t>
            </a:r>
            <a:r>
              <a:rPr lang="es-AR" b="1" dirty="0" err="1" smtClean="0">
                <a:solidFill>
                  <a:schemeClr val="tx1"/>
                </a:solidFill>
              </a:rPr>
              <a:t>entered</a:t>
            </a:r>
            <a:r>
              <a:rPr lang="es-AR" b="1" dirty="0" smtClean="0">
                <a:solidFill>
                  <a:schemeClr val="tx1"/>
                </a:solidFill>
              </a:rPr>
              <a:t> </a:t>
            </a:r>
            <a:r>
              <a:rPr lang="es-AR" b="1" dirty="0" err="1" smtClean="0">
                <a:solidFill>
                  <a:schemeClr val="tx1"/>
                </a:solidFill>
              </a:rPr>
              <a:t>into</a:t>
            </a:r>
            <a:r>
              <a:rPr lang="es-AR" b="1" dirty="0" smtClean="0">
                <a:solidFill>
                  <a:schemeClr val="tx1"/>
                </a:solidFill>
              </a:rPr>
              <a:t> </a:t>
            </a:r>
            <a:r>
              <a:rPr lang="es-AR" b="1" dirty="0" err="1" smtClean="0">
                <a:solidFill>
                  <a:schemeClr val="tx1"/>
                </a:solidFill>
              </a:rPr>
              <a:t>the</a:t>
            </a:r>
            <a:r>
              <a:rPr lang="es-AR" b="1" dirty="0" smtClean="0">
                <a:solidFill>
                  <a:schemeClr val="tx1"/>
                </a:solidFill>
              </a:rPr>
              <a:t> </a:t>
            </a:r>
            <a:r>
              <a:rPr lang="es-AR" b="1" dirty="0" err="1" smtClean="0">
                <a:solidFill>
                  <a:schemeClr val="tx1"/>
                </a:solidFill>
              </a:rPr>
              <a:t>Audit</a:t>
            </a:r>
            <a:r>
              <a:rPr lang="es-AR" b="1" dirty="0" smtClean="0">
                <a:solidFill>
                  <a:schemeClr val="tx1"/>
                </a:solidFill>
              </a:rPr>
              <a:t> Calendar</a:t>
            </a:r>
          </a:p>
        </p:txBody>
      </p:sp>
    </p:spTree>
    <p:extLst>
      <p:ext uri="{BB962C8B-B14F-4D97-AF65-F5344CB8AC3E}">
        <p14:creationId xmlns:p14="http://schemas.microsoft.com/office/powerpoint/2010/main" val="3517813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39762"/>
          </a:xfrm>
        </p:spPr>
        <p:txBody>
          <a:bodyPr/>
          <a:lstStyle/>
          <a:p>
            <a:r>
              <a:rPr lang="en-US" dirty="0" smtClean="0">
                <a:solidFill>
                  <a:schemeClr val="accent1"/>
                </a:solidFill>
                <a:ea typeface="ＭＳ Ｐゴシック" pitchFamily="34" charset="-128"/>
              </a:rPr>
              <a:t>CAR 143914252</a:t>
            </a:r>
            <a:endParaRPr lang="en-US" dirty="0" smtClean="0">
              <a:latin typeface="Arial" pitchFamily="34" charset="0"/>
              <a:ea typeface="ＭＳ Ｐゴシック" pitchFamily="34" charset="-128"/>
              <a:cs typeface="Geneva"/>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3C58276-CF76-4B63-A498-5967A762464D}" type="slidenum">
              <a:rPr lang="en-US" smtClean="0"/>
              <a:pPr eaLnBrk="1" hangingPunct="1"/>
              <a:t>8</a:t>
            </a:fld>
            <a:endParaRPr lang="en-US"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658" y="1071564"/>
            <a:ext cx="7800805" cy="5205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231176" y="2348880"/>
            <a:ext cx="1961608" cy="1627993"/>
          </a:xfrm>
          <a:prstGeom prst="wedgeRoundRectCallout">
            <a:avLst>
              <a:gd name="adj1" fmla="val 72371"/>
              <a:gd name="adj2" fmla="val -27559"/>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sz="1600" b="1" dirty="0" smtClean="0">
                <a:latin typeface="Arial"/>
                <a:ea typeface="Times New Roman"/>
              </a:rPr>
              <a:t>Stakeholders identified</a:t>
            </a:r>
          </a:p>
          <a:p>
            <a:pPr marL="285750" indent="-285750">
              <a:buFont typeface="Wingdings" panose="05000000000000000000" pitchFamily="2" charset="2"/>
              <a:buChar char="ü"/>
            </a:pPr>
            <a:r>
              <a:rPr lang="es-AR" sz="1600" b="1" dirty="0" smtClean="0">
                <a:latin typeface="Arial"/>
                <a:ea typeface="Times New Roman"/>
              </a:rPr>
              <a:t>Clear </a:t>
            </a:r>
            <a:r>
              <a:rPr lang="es-AR" sz="1600" b="1" dirty="0" err="1" smtClean="0">
                <a:latin typeface="Arial"/>
                <a:ea typeface="Times New Roman"/>
              </a:rPr>
              <a:t>path</a:t>
            </a:r>
            <a:r>
              <a:rPr lang="es-AR" sz="1600" b="1" dirty="0" smtClean="0">
                <a:latin typeface="Arial"/>
                <a:ea typeface="Times New Roman"/>
              </a:rPr>
              <a:t> to </a:t>
            </a:r>
            <a:r>
              <a:rPr lang="es-AR" sz="1600" b="1" dirty="0" err="1" smtClean="0">
                <a:latin typeface="Arial"/>
                <a:ea typeface="Times New Roman"/>
              </a:rPr>
              <a:t>root</a:t>
            </a:r>
            <a:r>
              <a:rPr lang="es-AR" sz="1600" b="1" dirty="0" smtClean="0">
                <a:latin typeface="Arial"/>
                <a:ea typeface="Times New Roman"/>
              </a:rPr>
              <a:t> cause</a:t>
            </a:r>
          </a:p>
          <a:p>
            <a:pPr marL="285750" indent="-285750">
              <a:buFont typeface="Wingdings" panose="05000000000000000000" pitchFamily="2" charset="2"/>
              <a:buChar char="ü"/>
            </a:pPr>
            <a:endParaRPr lang="en-US" sz="1600" b="1" dirty="0" smtClean="0">
              <a:latin typeface="Arial"/>
              <a:ea typeface="Times New Roman"/>
            </a:endParaRPr>
          </a:p>
        </p:txBody>
      </p:sp>
      <p:sp>
        <p:nvSpPr>
          <p:cNvPr id="7" name="Rounded Rectangular Callout 6"/>
          <p:cNvSpPr/>
          <p:nvPr/>
        </p:nvSpPr>
        <p:spPr>
          <a:xfrm>
            <a:off x="6271591" y="4634489"/>
            <a:ext cx="2476872" cy="1080512"/>
          </a:xfrm>
          <a:prstGeom prst="wedgeRoundRectCallout">
            <a:avLst>
              <a:gd name="adj1" fmla="val 7516"/>
              <a:gd name="adj2" fmla="val -6357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sz="1600" b="1" dirty="0" smtClean="0">
                <a:solidFill>
                  <a:schemeClr val="tx1"/>
                </a:solidFill>
                <a:latin typeface="Arial"/>
                <a:ea typeface="Times New Roman"/>
              </a:rPr>
              <a:t>How tests requiring generator were performed</a:t>
            </a:r>
          </a:p>
        </p:txBody>
      </p:sp>
    </p:spTree>
    <p:extLst>
      <p:ext uri="{BB962C8B-B14F-4D97-AF65-F5344CB8AC3E}">
        <p14:creationId xmlns:p14="http://schemas.microsoft.com/office/powerpoint/2010/main" val="796751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639762"/>
          </a:xfrm>
        </p:spPr>
        <p:txBody>
          <a:bodyPr/>
          <a:lstStyle/>
          <a:p>
            <a:r>
              <a:rPr lang="en-US" dirty="0" smtClean="0">
                <a:solidFill>
                  <a:schemeClr val="accent1"/>
                </a:solidFill>
                <a:ea typeface="ＭＳ Ｐゴシック" pitchFamily="34" charset="-128"/>
              </a:rPr>
              <a:t>CAR 143914252</a:t>
            </a:r>
            <a:endParaRPr lang="en-US" dirty="0" smtClean="0">
              <a:latin typeface="Arial" pitchFamily="34" charset="0"/>
              <a:ea typeface="ＭＳ Ｐゴシック" pitchFamily="34" charset="-128"/>
              <a:cs typeface="Geneva"/>
            </a:endParaRPr>
          </a:p>
        </p:txBody>
      </p:sp>
      <p:sp>
        <p:nvSpPr>
          <p:cNvPr id="15364"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3C58276-CF76-4B63-A498-5967A762464D}" type="slidenum">
              <a:rPr lang="en-US" smtClean="0"/>
              <a:pPr eaLnBrk="1" hangingPunct="1"/>
              <a:t>9</a:t>
            </a:fld>
            <a:endParaRPr lang="en-US"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913" y="1196752"/>
            <a:ext cx="6734175"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5948039" y="3659323"/>
            <a:ext cx="3195960" cy="735610"/>
          </a:xfrm>
          <a:prstGeom prst="wedgeRoundRectCallout">
            <a:avLst>
              <a:gd name="adj1" fmla="val -81925"/>
              <a:gd name="adj2" fmla="val -78478"/>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s-AR" b="1" dirty="0" smtClean="0">
                <a:solidFill>
                  <a:schemeClr val="tx1"/>
                </a:solidFill>
              </a:rPr>
              <a:t>CA Plan and </a:t>
            </a:r>
            <a:r>
              <a:rPr lang="es-AR" b="1" dirty="0" err="1" smtClean="0">
                <a:solidFill>
                  <a:schemeClr val="tx1"/>
                </a:solidFill>
              </a:rPr>
              <a:t>milestones</a:t>
            </a:r>
            <a:r>
              <a:rPr lang="es-AR" b="1" dirty="0" smtClean="0">
                <a:solidFill>
                  <a:schemeClr val="tx1"/>
                </a:solidFill>
              </a:rPr>
              <a:t> are </a:t>
            </a:r>
            <a:r>
              <a:rPr lang="es-AR" b="1" dirty="0" err="1" smtClean="0">
                <a:solidFill>
                  <a:schemeClr val="tx1"/>
                </a:solidFill>
              </a:rPr>
              <a:t>appropriate</a:t>
            </a:r>
            <a:r>
              <a:rPr lang="es-AR" b="1" dirty="0" smtClean="0">
                <a:solidFill>
                  <a:schemeClr val="tx1"/>
                </a:solidFill>
              </a:rPr>
              <a:t>.</a:t>
            </a:r>
          </a:p>
        </p:txBody>
      </p:sp>
    </p:spTree>
    <p:extLst>
      <p:ext uri="{BB962C8B-B14F-4D97-AF65-F5344CB8AC3E}">
        <p14:creationId xmlns:p14="http://schemas.microsoft.com/office/powerpoint/2010/main" val="3882560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CARs review 4th 2013">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2985</TotalTime>
  <Words>494</Words>
  <Application>Microsoft Office PowerPoint</Application>
  <PresentationFormat>On-screen Show (4:3)</PresentationFormat>
  <Paragraphs>94</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CARs review 4th 2013</vt:lpstr>
      <vt:lpstr>Finding: CAR 143914252</vt:lpstr>
      <vt:lpstr>Finding: CAR 143914252</vt:lpstr>
      <vt:lpstr>Finding: CAR 143914252</vt:lpstr>
      <vt:lpstr>Finding</vt:lpstr>
      <vt:lpstr>PowerPoint Presentation</vt:lpstr>
      <vt:lpstr>THANK YOU</vt:lpstr>
      <vt:lpstr>CAR 143914252</vt:lpstr>
      <vt:lpstr>CAR 143914252</vt:lpstr>
      <vt:lpstr>CAR 143914252</vt:lpstr>
      <vt:lpstr>CAR 143914252 </vt:lpstr>
      <vt:lpstr>CAR 143914252</vt:lpstr>
      <vt:lpstr>CAR 143914252</vt:lpstr>
      <vt:lpstr>CAR 143914252</vt:lpstr>
      <vt:lpstr>CAR 143914252</vt:lpstr>
      <vt:lpstr>CAR 143914252</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Review</dc:title>
  <dc:creator>Rebeca Navarrete</dc:creator>
  <cp:lastModifiedBy>Cheryl Adams</cp:lastModifiedBy>
  <cp:revision>326</cp:revision>
  <cp:lastPrinted>2014-08-25T07:44:12Z</cp:lastPrinted>
  <dcterms:created xsi:type="dcterms:W3CDTF">2013-11-14T03:16:18Z</dcterms:created>
  <dcterms:modified xsi:type="dcterms:W3CDTF">2015-06-15T15:31:06Z</dcterms:modified>
</cp:coreProperties>
</file>