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97" r:id="rId2"/>
    <p:sldId id="298" r:id="rId3"/>
    <p:sldId id="270" r:id="rId4"/>
    <p:sldId id="343" r:id="rId5"/>
    <p:sldId id="344" r:id="rId6"/>
    <p:sldId id="345" r:id="rId7"/>
    <p:sldId id="346" r:id="rId8"/>
    <p:sldId id="347" r:id="rId9"/>
    <p:sldId id="34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556" autoAdjust="0"/>
  </p:normalViewPr>
  <p:slideViewPr>
    <p:cSldViewPr>
      <p:cViewPr varScale="1">
        <p:scale>
          <a:sx n="83" d="100"/>
          <a:sy n="83" d="100"/>
        </p:scale>
        <p:origin x="-76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60AAC1-E286-415E-883C-FA03F3B2C571}" type="datetimeFigureOut">
              <a:rPr lang="en-US" smtClean="0"/>
              <a:t>9/30/2016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10F071-0E37-4E22-AD79-36A170E96B4D}" type="slidenum">
              <a:rPr lang="en-US" smtClean="0"/>
              <a:t>‹#›</a:t>
            </a:fld>
            <a:endParaRPr lang="en-US" dirty="0"/>
          </a:p>
        </p:txBody>
      </p:sp>
    </p:spTree>
    <p:extLst>
      <p:ext uri="{BB962C8B-B14F-4D97-AF65-F5344CB8AC3E}">
        <p14:creationId xmlns:p14="http://schemas.microsoft.com/office/powerpoint/2010/main" val="377900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10F071-0E37-4E22-AD79-36A170E96B4D}" type="slidenum">
              <a:rPr lang="en-US" smtClean="0"/>
              <a:t>2</a:t>
            </a:fld>
            <a:endParaRPr lang="en-US" dirty="0"/>
          </a:p>
        </p:txBody>
      </p:sp>
    </p:spTree>
    <p:extLst>
      <p:ext uri="{BB962C8B-B14F-4D97-AF65-F5344CB8AC3E}">
        <p14:creationId xmlns:p14="http://schemas.microsoft.com/office/powerpoint/2010/main" val="1717768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dirty="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543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5047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000" dirty="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3842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50056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92499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16009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454280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371325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211547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EAF3F487-376D-44F7-852B-4E89B0F94A8B}" type="slidenum">
              <a:rPr lang="en-US" smtClean="0"/>
              <a:t>‹#›</a:t>
            </a:fld>
            <a:endParaRPr lang="en-US" dirty="0"/>
          </a:p>
        </p:txBody>
      </p:sp>
    </p:spTree>
    <p:extLst>
      <p:ext uri="{BB962C8B-B14F-4D97-AF65-F5344CB8AC3E}">
        <p14:creationId xmlns:p14="http://schemas.microsoft.com/office/powerpoint/2010/main" val="40499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EAF3F487-376D-44F7-852B-4E89B0F94A8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57200" rtl="0" eaLnBrk="1" fontAlgn="base" hangingPunct="1">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1" fontAlgn="base" hangingPunct="1">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1" fontAlgn="base" hangingPunct="1">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6791325"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233038" y="1544988"/>
            <a:ext cx="1666875" cy="430887"/>
          </a:xfrm>
          <a:prstGeom prst="rect">
            <a:avLst/>
          </a:prstGeom>
          <a:solidFill>
            <a:schemeClr val="accent4">
              <a:lumMod val="60000"/>
              <a:lumOff val="40000"/>
            </a:schemeClr>
          </a:solidFill>
        </p:spPr>
        <p:txBody>
          <a:bodyPr wrap="square" rtlCol="0">
            <a:spAutoFit/>
          </a:bodyPr>
          <a:lstStyle/>
          <a:p>
            <a:r>
              <a:rPr lang="en-US" sz="1100" dirty="0" smtClean="0">
                <a:latin typeface="Calibri" panose="020F0502020204030204" pitchFamily="34" charset="0"/>
                <a:cs typeface="Arial" pitchFamily="34" charset="0"/>
              </a:rPr>
              <a:t>Requirements  are  clearly identified and described</a:t>
            </a:r>
          </a:p>
        </p:txBody>
      </p:sp>
      <p:cxnSp>
        <p:nvCxnSpPr>
          <p:cNvPr id="6" name="Straight Arrow Connector 5"/>
          <p:cNvCxnSpPr>
            <a:stCxn id="5" idx="1"/>
          </p:cNvCxnSpPr>
          <p:nvPr/>
        </p:nvCxnSpPr>
        <p:spPr>
          <a:xfrm flipH="1" flipV="1">
            <a:off x="4343400" y="1760431"/>
            <a:ext cx="889638"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505200" y="5181600"/>
            <a:ext cx="2819400" cy="1015663"/>
          </a:xfrm>
          <a:prstGeom prst="rect">
            <a:avLst/>
          </a:prstGeom>
          <a:solidFill>
            <a:schemeClr val="accent2">
              <a:lumMod val="40000"/>
              <a:lumOff val="60000"/>
            </a:schemeClr>
          </a:solidFill>
        </p:spPr>
        <p:txBody>
          <a:bodyPr wrap="square" rtlCol="0">
            <a:spAutoFit/>
          </a:bodyPr>
          <a:lstStyle/>
          <a:p>
            <a:r>
              <a:rPr lang="en-US" sz="1200" dirty="0" smtClean="0">
                <a:latin typeface="Calibri" panose="020F0502020204030204" pitchFamily="34" charset="0"/>
                <a:cs typeface="Arial" pitchFamily="34" charset="0"/>
              </a:rPr>
              <a:t>Root Cause is unclear. It seems that the FI Procedure and 17065 have different requirements based on the analysis – however the root cause does not describe WHY.</a:t>
            </a:r>
          </a:p>
        </p:txBody>
      </p:sp>
      <p:sp>
        <p:nvSpPr>
          <p:cNvPr id="27" name="TextBox 26"/>
          <p:cNvSpPr txBox="1"/>
          <p:nvPr/>
        </p:nvSpPr>
        <p:spPr>
          <a:xfrm>
            <a:off x="7248525" y="3285684"/>
            <a:ext cx="1666875" cy="1107996"/>
          </a:xfrm>
          <a:prstGeom prst="rect">
            <a:avLst/>
          </a:prstGeom>
          <a:solidFill>
            <a:schemeClr val="accent4">
              <a:lumMod val="60000"/>
              <a:lumOff val="40000"/>
            </a:schemeClr>
          </a:solidFill>
        </p:spPr>
        <p:txBody>
          <a:bodyPr wrap="square" rtlCol="0">
            <a:spAutoFit/>
          </a:bodyPr>
          <a:lstStyle/>
          <a:p>
            <a:r>
              <a:rPr lang="en-US" sz="1100" dirty="0" smtClean="0">
                <a:latin typeface="Calibri" panose="020F0502020204030204" pitchFamily="34" charset="0"/>
                <a:cs typeface="Arial" pitchFamily="34" charset="0"/>
              </a:rPr>
              <a:t>Good analysis information – as it includes historical information that helps to define the scope of the issue.</a:t>
            </a:r>
          </a:p>
        </p:txBody>
      </p:sp>
      <p:cxnSp>
        <p:nvCxnSpPr>
          <p:cNvPr id="29" name="Straight Arrow Connector 28"/>
          <p:cNvCxnSpPr/>
          <p:nvPr/>
        </p:nvCxnSpPr>
        <p:spPr>
          <a:xfrm flipH="1">
            <a:off x="6724595" y="3657600"/>
            <a:ext cx="523930" cy="86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385437" y="457200"/>
            <a:ext cx="1666875" cy="600164"/>
          </a:xfrm>
          <a:prstGeom prst="rect">
            <a:avLst/>
          </a:prstGeom>
          <a:solidFill>
            <a:schemeClr val="accent4">
              <a:lumMod val="60000"/>
              <a:lumOff val="40000"/>
            </a:schemeClr>
          </a:solidFill>
        </p:spPr>
        <p:txBody>
          <a:bodyPr wrap="square" rtlCol="0">
            <a:spAutoFit/>
          </a:bodyPr>
          <a:lstStyle/>
          <a:p>
            <a:r>
              <a:rPr lang="en-US" sz="1100" dirty="0" smtClean="0">
                <a:latin typeface="Calibri" panose="020F0502020204030204" pitchFamily="34" charset="0"/>
                <a:cs typeface="Arial" pitchFamily="34" charset="0"/>
              </a:rPr>
              <a:t>Stakeholders are identified and clear (i.e., responsibilities /titles)</a:t>
            </a:r>
          </a:p>
        </p:txBody>
      </p:sp>
      <p:cxnSp>
        <p:nvCxnSpPr>
          <p:cNvPr id="33" name="Straight Arrow Connector 32"/>
          <p:cNvCxnSpPr/>
          <p:nvPr/>
        </p:nvCxnSpPr>
        <p:spPr>
          <a:xfrm flipH="1">
            <a:off x="4470081" y="757283"/>
            <a:ext cx="889638" cy="3000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57978" y="1412329"/>
            <a:ext cx="1676400" cy="4662815"/>
          </a:xfrm>
          <a:prstGeom prst="rect">
            <a:avLst/>
          </a:prstGeom>
          <a:solidFill>
            <a:schemeClr val="accent1">
              <a:lumMod val="20000"/>
              <a:lumOff val="80000"/>
            </a:schemeClr>
          </a:solidFill>
        </p:spPr>
        <p:txBody>
          <a:bodyPr wrap="square" rtlCol="0">
            <a:spAutoFit/>
          </a:bodyPr>
          <a:lstStyle/>
          <a:p>
            <a:r>
              <a:rPr lang="en-US" sz="1100" dirty="0" smtClean="0">
                <a:latin typeface="Calibri" panose="020F0502020204030204" pitchFamily="34" charset="0"/>
                <a:cs typeface="Arial" pitchFamily="34" charset="0"/>
              </a:rPr>
              <a:t>It is not clear what happened – was the FI SOP changed to address 17065 requirements? That is the issue identified in the CAR non-conformance  – but it seems that the SOP remains aligned with CIG023 and does not fulfill 17065 requirements? If so - this is a major concern as it is not possible to prevent future recurrence if the FI SOP does not meet 17065 requirements for certification.</a:t>
            </a:r>
          </a:p>
          <a:p>
            <a:endParaRPr lang="en-US" sz="1100" dirty="0">
              <a:latin typeface="Calibri" panose="020F0502020204030204" pitchFamily="34" charset="0"/>
              <a:cs typeface="Arial" pitchFamily="34" charset="0"/>
            </a:endParaRPr>
          </a:p>
          <a:p>
            <a:r>
              <a:rPr lang="en-US" sz="1100" dirty="0" smtClean="0">
                <a:latin typeface="Calibri" panose="020F0502020204030204" pitchFamily="34" charset="0"/>
                <a:cs typeface="Arial" pitchFamily="34" charset="0"/>
              </a:rPr>
              <a:t>It is not clear enough as to whether or not the FI SOP has been revised – there are mentions of a revision in the verification milestone, but no objective evidence is shown.</a:t>
            </a:r>
          </a:p>
        </p:txBody>
      </p:sp>
    </p:spTree>
    <p:extLst>
      <p:ext uri="{BB962C8B-B14F-4D97-AF65-F5344CB8AC3E}">
        <p14:creationId xmlns:p14="http://schemas.microsoft.com/office/powerpoint/2010/main" val="83562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57200"/>
            <a:ext cx="681037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191000" y="2895599"/>
            <a:ext cx="3886200" cy="1015663"/>
          </a:xfrm>
          <a:prstGeom prst="rect">
            <a:avLst/>
          </a:prstGeom>
          <a:solidFill>
            <a:schemeClr val="accent2">
              <a:lumMod val="40000"/>
              <a:lumOff val="60000"/>
            </a:schemeClr>
          </a:solidFill>
        </p:spPr>
        <p:txBody>
          <a:bodyPr wrap="square" rtlCol="0">
            <a:spAutoFit/>
          </a:bodyPr>
          <a:lstStyle/>
          <a:p>
            <a:r>
              <a:rPr lang="en-US" sz="1200" dirty="0" smtClean="0">
                <a:latin typeface="Calibri" panose="020F0502020204030204" pitchFamily="34" charset="0"/>
                <a:cs typeface="Arial" pitchFamily="34" charset="0"/>
              </a:rPr>
              <a:t>If the FI SOP and 17065 are not consistent – a revision should have been made to the FI SOP – was this done? No actions taken to address this are listed in the Corrective Action Plan or milestones. (Even an ‘action already taken’ can be listed in the Corrective Action Plan.)</a:t>
            </a:r>
          </a:p>
        </p:txBody>
      </p:sp>
      <p:sp>
        <p:nvSpPr>
          <p:cNvPr id="4" name="TextBox 3"/>
          <p:cNvSpPr txBox="1"/>
          <p:nvPr/>
        </p:nvSpPr>
        <p:spPr>
          <a:xfrm>
            <a:off x="4191000" y="4022993"/>
            <a:ext cx="4038600" cy="646331"/>
          </a:xfrm>
          <a:prstGeom prst="rect">
            <a:avLst/>
          </a:prstGeom>
          <a:solidFill>
            <a:schemeClr val="tx2">
              <a:lumMod val="20000"/>
              <a:lumOff val="80000"/>
            </a:schemeClr>
          </a:solidFill>
        </p:spPr>
        <p:txBody>
          <a:bodyPr wrap="square" rtlCol="0">
            <a:spAutoFit/>
          </a:bodyPr>
          <a:lstStyle/>
          <a:p>
            <a:r>
              <a:rPr lang="en-US" sz="1200" dirty="0" smtClean="0">
                <a:latin typeface="Calibri" panose="020F0502020204030204" pitchFamily="34" charset="0"/>
                <a:cs typeface="Arial" pitchFamily="34" charset="0"/>
              </a:rPr>
              <a:t>Actions taken in the Corrective Action Plan address containment – but they do not address the disparity in requirements or the root causes.</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5625029"/>
            <a:ext cx="63246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Elbow Connector 5"/>
          <p:cNvCxnSpPr>
            <a:stCxn id="2" idx="3"/>
          </p:cNvCxnSpPr>
          <p:nvPr/>
        </p:nvCxnSpPr>
        <p:spPr>
          <a:xfrm>
            <a:off x="3733800" y="5188298"/>
            <a:ext cx="3429000" cy="98918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685800" y="4495800"/>
            <a:ext cx="3048000" cy="1384995"/>
          </a:xfrm>
          <a:prstGeom prst="rect">
            <a:avLst/>
          </a:prstGeom>
          <a:solidFill>
            <a:schemeClr val="accent4">
              <a:lumMod val="40000"/>
              <a:lumOff val="60000"/>
            </a:schemeClr>
          </a:solidFill>
        </p:spPr>
        <p:txBody>
          <a:bodyPr wrap="square" rtlCol="0">
            <a:spAutoFit/>
          </a:bodyPr>
          <a:lstStyle/>
          <a:p>
            <a:r>
              <a:rPr lang="en-US" sz="1200" dirty="0" smtClean="0">
                <a:latin typeface="Calibri" panose="020F0502020204030204" pitchFamily="34" charset="0"/>
                <a:cs typeface="Arial" pitchFamily="34" charset="0"/>
              </a:rPr>
              <a:t>Actions were taken swiftly to address the certifications, they conducted a review of similar certifications (containment) and appropriate action was taken to rectify the situation with UL’s affected customers for the cited project and those found during the scope investigation.</a:t>
            </a:r>
          </a:p>
        </p:txBody>
      </p:sp>
    </p:spTree>
    <p:extLst>
      <p:ext uri="{BB962C8B-B14F-4D97-AF65-F5344CB8AC3E}">
        <p14:creationId xmlns:p14="http://schemas.microsoft.com/office/powerpoint/2010/main" val="231052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304800"/>
            <a:ext cx="6635409" cy="6465452"/>
          </a:xfrm>
          <a:prstGeom prst="rect">
            <a:avLst/>
          </a:prstGeom>
        </p:spPr>
      </p:pic>
      <p:sp>
        <p:nvSpPr>
          <p:cNvPr id="8" name="5-Point Star 7"/>
          <p:cNvSpPr/>
          <p:nvPr/>
        </p:nvSpPr>
        <p:spPr>
          <a:xfrm>
            <a:off x="6630360" y="457200"/>
            <a:ext cx="303840" cy="304800"/>
          </a:xfrm>
          <a:prstGeom prst="star5">
            <a:avLst/>
          </a:prstGeom>
          <a:solidFill>
            <a:srgbClr val="00B050"/>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9" name="5-Point Star 8"/>
          <p:cNvSpPr/>
          <p:nvPr/>
        </p:nvSpPr>
        <p:spPr>
          <a:xfrm>
            <a:off x="6635409" y="762000"/>
            <a:ext cx="303840" cy="304800"/>
          </a:xfrm>
          <a:prstGeom prst="star5">
            <a:avLst/>
          </a:prstGeom>
          <a:solidFill>
            <a:srgbClr val="00B050"/>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1" name="5-Point Star 10"/>
          <p:cNvSpPr/>
          <p:nvPr/>
        </p:nvSpPr>
        <p:spPr>
          <a:xfrm>
            <a:off x="6630360" y="1066800"/>
            <a:ext cx="303840" cy="304800"/>
          </a:xfrm>
          <a:prstGeom prst="star5">
            <a:avLst/>
          </a:prstGeom>
          <a:solidFill>
            <a:srgbClr val="00B050"/>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6" name="TextBox 5"/>
          <p:cNvSpPr txBox="1"/>
          <p:nvPr/>
        </p:nvSpPr>
        <p:spPr>
          <a:xfrm>
            <a:off x="6803396" y="2590800"/>
            <a:ext cx="1218720" cy="2123658"/>
          </a:xfrm>
          <a:prstGeom prst="rect">
            <a:avLst/>
          </a:prstGeom>
          <a:solidFill>
            <a:schemeClr val="accent4">
              <a:lumMod val="40000"/>
              <a:lumOff val="60000"/>
            </a:schemeClr>
          </a:solidFill>
        </p:spPr>
        <p:txBody>
          <a:bodyPr wrap="square" rtlCol="0">
            <a:spAutoFit/>
          </a:bodyPr>
          <a:lstStyle/>
          <a:p>
            <a:r>
              <a:rPr lang="en-US" sz="1200" dirty="0" smtClean="0">
                <a:latin typeface="Calibri" panose="020F0502020204030204" pitchFamily="34" charset="0"/>
                <a:cs typeface="Arial" pitchFamily="34" charset="0"/>
              </a:rPr>
              <a:t>Root cause is not accurate – but the actions taken do address containment and recurrence (assuming the FI SOP meets 17065 requirements)</a:t>
            </a:r>
          </a:p>
        </p:txBody>
      </p:sp>
      <p:sp>
        <p:nvSpPr>
          <p:cNvPr id="13" name="5-Point Star 12"/>
          <p:cNvSpPr/>
          <p:nvPr/>
        </p:nvSpPr>
        <p:spPr>
          <a:xfrm>
            <a:off x="6651476" y="5029200"/>
            <a:ext cx="303840" cy="304800"/>
          </a:xfrm>
          <a:prstGeom prst="star5">
            <a:avLst/>
          </a:prstGeom>
          <a:solidFill>
            <a:srgbClr val="00B050"/>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80208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smtClean="0">
                <a:latin typeface="Arial" pitchFamily="34" charset="0"/>
                <a:ea typeface="ＭＳ Ｐゴシック" pitchFamily="34" charset="-128"/>
                <a:cs typeface="Geneva"/>
              </a:rPr>
              <a:t>CAR </a:t>
            </a:r>
            <a:r>
              <a:rPr lang="en-US" altLang="en-US" dirty="0">
                <a:latin typeface="Arial" pitchFamily="34" charset="0"/>
                <a:ea typeface="ＭＳ Ｐゴシック" pitchFamily="34" charset="-128"/>
                <a:cs typeface="Geneva"/>
              </a:rPr>
              <a:t>163915666</a:t>
            </a:r>
            <a:endParaRPr lang="en-US" altLang="en-US" dirty="0" smtClean="0">
              <a:latin typeface="Arial" pitchFamily="34" charset="0"/>
              <a:ea typeface="ＭＳ Ｐゴシック" pitchFamily="34" charset="-128"/>
              <a:cs typeface="Geneva"/>
            </a:endParaRPr>
          </a:p>
        </p:txBody>
      </p:sp>
      <p:sp>
        <p:nvSpPr>
          <p:cNvPr id="1536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000">
                <a:solidFill>
                  <a:schemeClr val="tx1"/>
                </a:solidFill>
                <a:latin typeface="Arial" pitchFamily="34" charset="0"/>
                <a:ea typeface="ＭＳ Ｐゴシック" pitchFamily="34" charset="-128"/>
                <a:cs typeface="Geneva"/>
              </a:defRPr>
            </a:lvl1pPr>
            <a:lvl2pPr marL="742950" indent="-285750" eaLnBrk="0" hangingPunct="0">
              <a:spcBef>
                <a:spcPts val="1200"/>
              </a:spcBef>
              <a:buFont typeface="Arial" pitchFamily="34" charset="0"/>
              <a:buChar char="•"/>
              <a:defRPr>
                <a:solidFill>
                  <a:schemeClr val="tx1"/>
                </a:solidFill>
                <a:latin typeface="Arial" pitchFamily="34" charset="0"/>
                <a:ea typeface="Arial Unicode MS" pitchFamily="34" charset="-122"/>
                <a:cs typeface="Arial Unicode MS" pitchFamily="34" charset="-122"/>
              </a:defRPr>
            </a:lvl2pPr>
            <a:lvl3pPr marL="11430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5pPr>
            <a:lvl6pPr marL="25146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6pPr>
            <a:lvl7pPr marL="29718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7pPr>
            <a:lvl8pPr marL="34290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8pPr>
            <a:lvl9pPr marL="38862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9pPr>
          </a:lstStyle>
          <a:p>
            <a:pPr eaLnBrk="1" hangingPunct="1">
              <a:spcBef>
                <a:spcPct val="0"/>
              </a:spcBef>
            </a:pPr>
            <a:fld id="{83C46B89-4E08-410F-92A7-2E593E5E6636}" type="slidenum">
              <a:rPr lang="en-US" altLang="en-US" sz="1000" smtClean="0">
                <a:solidFill>
                  <a:srgbClr val="000000"/>
                </a:solidFill>
              </a:rPr>
              <a:pPr eaLnBrk="1" hangingPunct="1">
                <a:spcBef>
                  <a:spcPct val="0"/>
                </a:spcBef>
              </a:pPr>
              <a:t>4</a:t>
            </a:fld>
            <a:endParaRPr lang="en-US" altLang="en-US" sz="1000" smtClean="0">
              <a:solidFill>
                <a:srgbClr val="000000"/>
              </a:solidFill>
            </a:endParaRPr>
          </a:p>
        </p:txBody>
      </p:sp>
      <p:sp>
        <p:nvSpPr>
          <p:cNvPr id="15367" name="TextBox 2"/>
          <p:cNvSpPr txBox="1">
            <a:spLocks noChangeArrowheads="1"/>
          </p:cNvSpPr>
          <p:nvPr/>
        </p:nvSpPr>
        <p:spPr bwMode="auto">
          <a:xfrm>
            <a:off x="6664325" y="274638"/>
            <a:ext cx="1723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en-US" b="1" dirty="0" smtClean="0">
                <a:solidFill>
                  <a:srgbClr val="000000"/>
                </a:solidFill>
                <a:cs typeface="Arial" pitchFamily="34" charset="0"/>
              </a:rPr>
              <a:t>Finding </a:t>
            </a:r>
            <a:r>
              <a:rPr lang="en-US" altLang="en-US" b="1" dirty="0">
                <a:solidFill>
                  <a:srgbClr val="000000"/>
                </a:solidFill>
                <a:cs typeface="Arial" pitchFamily="34" charset="0"/>
              </a:rPr>
              <a:t>- CAR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076325"/>
            <a:ext cx="7302024" cy="3900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675" y="5022850"/>
            <a:ext cx="7305199"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2754775" y="4977115"/>
            <a:ext cx="5440101" cy="462986"/>
          </a:xfrm>
          <a:prstGeom prst="roundRect">
            <a:avLst/>
          </a:pr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1779610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smtClean="0">
                <a:latin typeface="Arial" pitchFamily="34" charset="0"/>
                <a:ea typeface="ＭＳ Ｐゴシック" pitchFamily="34" charset="-128"/>
                <a:cs typeface="Geneva"/>
              </a:rPr>
              <a:t>CAR </a:t>
            </a:r>
            <a:r>
              <a:rPr lang="en-US" altLang="en-US" dirty="0">
                <a:latin typeface="Arial" pitchFamily="34" charset="0"/>
                <a:ea typeface="ＭＳ Ｐゴシック" pitchFamily="34" charset="-128"/>
                <a:cs typeface="Geneva"/>
              </a:rPr>
              <a:t>163915666</a:t>
            </a:r>
            <a:endParaRPr lang="en-US" altLang="en-US" dirty="0" smtClean="0">
              <a:latin typeface="Arial" pitchFamily="34" charset="0"/>
              <a:ea typeface="ＭＳ Ｐゴシック" pitchFamily="34" charset="-128"/>
              <a:cs typeface="Geneva"/>
            </a:endParaRPr>
          </a:p>
        </p:txBody>
      </p:sp>
      <p:sp>
        <p:nvSpPr>
          <p:cNvPr id="1536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000">
                <a:solidFill>
                  <a:schemeClr val="tx1"/>
                </a:solidFill>
                <a:latin typeface="Arial" pitchFamily="34" charset="0"/>
                <a:ea typeface="ＭＳ Ｐゴシック" pitchFamily="34" charset="-128"/>
                <a:cs typeface="Geneva"/>
              </a:defRPr>
            </a:lvl1pPr>
            <a:lvl2pPr marL="742950" indent="-285750" eaLnBrk="0" hangingPunct="0">
              <a:spcBef>
                <a:spcPts val="1200"/>
              </a:spcBef>
              <a:buFont typeface="Arial" pitchFamily="34" charset="0"/>
              <a:buChar char="•"/>
              <a:defRPr>
                <a:solidFill>
                  <a:schemeClr val="tx1"/>
                </a:solidFill>
                <a:latin typeface="Arial" pitchFamily="34" charset="0"/>
                <a:ea typeface="Arial Unicode MS" pitchFamily="34" charset="-122"/>
                <a:cs typeface="Arial Unicode MS" pitchFamily="34" charset="-122"/>
              </a:defRPr>
            </a:lvl2pPr>
            <a:lvl3pPr marL="11430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5pPr>
            <a:lvl6pPr marL="25146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6pPr>
            <a:lvl7pPr marL="29718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7pPr>
            <a:lvl8pPr marL="34290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8pPr>
            <a:lvl9pPr marL="38862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9pPr>
          </a:lstStyle>
          <a:p>
            <a:pPr eaLnBrk="1" hangingPunct="1">
              <a:spcBef>
                <a:spcPct val="0"/>
              </a:spcBef>
            </a:pPr>
            <a:fld id="{83C46B89-4E08-410F-92A7-2E593E5E6636}" type="slidenum">
              <a:rPr lang="en-US" altLang="en-US" sz="1000" smtClean="0">
                <a:solidFill>
                  <a:srgbClr val="000000"/>
                </a:solidFill>
              </a:rPr>
              <a:pPr eaLnBrk="1" hangingPunct="1">
                <a:spcBef>
                  <a:spcPct val="0"/>
                </a:spcBef>
              </a:pPr>
              <a:t>5</a:t>
            </a:fld>
            <a:endParaRPr lang="en-US" altLang="en-US" sz="1000" smtClean="0">
              <a:solidFill>
                <a:srgbClr val="000000"/>
              </a:solidFill>
            </a:endParaRPr>
          </a:p>
        </p:txBody>
      </p:sp>
      <p:sp>
        <p:nvSpPr>
          <p:cNvPr id="15367" name="TextBox 2"/>
          <p:cNvSpPr txBox="1">
            <a:spLocks noChangeArrowheads="1"/>
          </p:cNvSpPr>
          <p:nvPr/>
        </p:nvSpPr>
        <p:spPr bwMode="auto">
          <a:xfrm>
            <a:off x="6664325" y="274638"/>
            <a:ext cx="1723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en-US" b="1" dirty="0" smtClean="0">
                <a:solidFill>
                  <a:srgbClr val="000000"/>
                </a:solidFill>
                <a:cs typeface="Arial" pitchFamily="34" charset="0"/>
              </a:rPr>
              <a:t>Finding </a:t>
            </a:r>
            <a:r>
              <a:rPr lang="en-US" altLang="en-US" b="1" dirty="0">
                <a:solidFill>
                  <a:srgbClr val="000000"/>
                </a:solidFill>
                <a:cs typeface="Arial" pitchFamily="34" charset="0"/>
              </a:rPr>
              <a:t>- CAR</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919163"/>
            <a:ext cx="6972300"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ular Callout 9"/>
          <p:cNvSpPr/>
          <p:nvPr/>
        </p:nvSpPr>
        <p:spPr>
          <a:xfrm>
            <a:off x="303213" y="1238490"/>
            <a:ext cx="1389062" cy="1539434"/>
          </a:xfrm>
          <a:prstGeom prst="wedgeRectCallout">
            <a:avLst>
              <a:gd name="adj1" fmla="val 95729"/>
              <a:gd name="adj2" fmla="val -10914"/>
            </a:avLst>
          </a:prstGeom>
          <a:solidFill>
            <a:srgbClr val="92D050"/>
          </a:solidFill>
          <a:ln/>
        </p:spPr>
        <p:style>
          <a:lnRef idx="3">
            <a:schemeClr val="lt1"/>
          </a:lnRef>
          <a:fillRef idx="1">
            <a:schemeClr val="accent3"/>
          </a:fillRef>
          <a:effectRef idx="1">
            <a:schemeClr val="accent3"/>
          </a:effectRef>
          <a:fontRef idx="minor">
            <a:schemeClr val="lt1"/>
          </a:fontRef>
        </p:style>
        <p:txBody>
          <a:bodyPr/>
          <a:lstStyle/>
          <a:p>
            <a:pPr algn="ctr">
              <a:defRPr/>
            </a:pPr>
            <a:r>
              <a:rPr lang="en-US" sz="1400" b="1" u="sng" dirty="0" smtClean="0">
                <a:solidFill>
                  <a:prstClr val="white"/>
                </a:solidFill>
                <a:cs typeface="Arial" pitchFamily="34" charset="0"/>
              </a:rPr>
              <a:t>Excellent</a:t>
            </a:r>
            <a:endParaRPr lang="en-US" sz="1400" b="1" u="sng" dirty="0">
              <a:solidFill>
                <a:prstClr val="white"/>
              </a:solidFill>
              <a:cs typeface="Arial" pitchFamily="34" charset="0"/>
            </a:endParaRPr>
          </a:p>
          <a:p>
            <a:pPr algn="ctr">
              <a:defRPr/>
            </a:pPr>
            <a:r>
              <a:rPr lang="en-US" sz="1100" dirty="0" smtClean="0">
                <a:solidFill>
                  <a:prstClr val="white"/>
                </a:solidFill>
                <a:cs typeface="Arial" pitchFamily="34" charset="0"/>
              </a:rPr>
              <a:t>CAR Admin (same one as originator) translated the language </a:t>
            </a:r>
            <a:r>
              <a:rPr lang="en-US" sz="1100" dirty="0">
                <a:solidFill>
                  <a:prstClr val="white"/>
                </a:solidFill>
                <a:cs typeface="Arial" pitchFamily="34" charset="0"/>
              </a:rPr>
              <a:t>from </a:t>
            </a:r>
            <a:r>
              <a:rPr lang="en-US" sz="1100" dirty="0" smtClean="0">
                <a:solidFill>
                  <a:prstClr val="white"/>
                </a:solidFill>
                <a:cs typeface="Arial" pitchFamily="34" charset="0"/>
              </a:rPr>
              <a:t>Spanish(?I’m not sure) to English.</a:t>
            </a:r>
            <a:endParaRPr lang="en-US" sz="1100" dirty="0">
              <a:solidFill>
                <a:prstClr val="white"/>
              </a:solidFill>
              <a:cs typeface="Arial" pitchFamily="34" charset="0"/>
            </a:endParaRPr>
          </a:p>
        </p:txBody>
      </p:sp>
    </p:spTree>
    <p:extLst>
      <p:ext uri="{BB962C8B-B14F-4D97-AF65-F5344CB8AC3E}">
        <p14:creationId xmlns:p14="http://schemas.microsoft.com/office/powerpoint/2010/main" val="3990019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909638"/>
            <a:ext cx="6962775"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163915666 </a:t>
            </a:r>
            <a:r>
              <a:rPr lang="en-US" altLang="en-US" dirty="0" smtClean="0">
                <a:latin typeface="Arial" pitchFamily="34" charset="0"/>
                <a:ea typeface="ＭＳ Ｐゴシック" pitchFamily="34" charset="-128"/>
                <a:cs typeface="Geneva"/>
              </a:rPr>
              <a:t>Analysis</a:t>
            </a:r>
            <a:endParaRPr lang="en-US" dirty="0"/>
          </a:p>
        </p:txBody>
      </p:sp>
      <p:sp>
        <p:nvSpPr>
          <p:cNvPr id="3" name="Slide Number Placeholder 2"/>
          <p:cNvSpPr>
            <a:spLocks noGrp="1"/>
          </p:cNvSpPr>
          <p:nvPr>
            <p:ph type="sldNum" sz="quarter" idx="10"/>
          </p:nvPr>
        </p:nvSpPr>
        <p:spPr/>
        <p:txBody>
          <a:bodyPr/>
          <a:lstStyle/>
          <a:p>
            <a:pPr>
              <a:defRPr/>
            </a:pPr>
            <a:fld id="{2CE827D1-0DC7-4E80-908E-409F3F40B59F}" type="slidenum">
              <a:rPr lang="en-US" smtClean="0">
                <a:solidFill>
                  <a:srgbClr val="000000"/>
                </a:solidFill>
              </a:rPr>
              <a:pPr>
                <a:defRPr/>
              </a:pPr>
              <a:t>6</a:t>
            </a:fld>
            <a:endParaRPr lang="en-US">
              <a:solidFill>
                <a:srgbClr val="000000"/>
              </a:solidFill>
            </a:endParaRPr>
          </a:p>
        </p:txBody>
      </p:sp>
      <p:sp>
        <p:nvSpPr>
          <p:cNvPr id="5" name="Rectangular Callout 4"/>
          <p:cNvSpPr/>
          <p:nvPr/>
        </p:nvSpPr>
        <p:spPr>
          <a:xfrm>
            <a:off x="0" y="1759070"/>
            <a:ext cx="1570037" cy="1774705"/>
          </a:xfrm>
          <a:prstGeom prst="wedgeRectCallout">
            <a:avLst>
              <a:gd name="adj1" fmla="val 123230"/>
              <a:gd name="adj2" fmla="val -46434"/>
            </a:avLst>
          </a:prstGeom>
          <a:solidFill>
            <a:srgbClr val="92D050"/>
          </a:solidFill>
          <a:ln/>
        </p:spPr>
        <p:style>
          <a:lnRef idx="3">
            <a:schemeClr val="lt1"/>
          </a:lnRef>
          <a:fillRef idx="1">
            <a:schemeClr val="accent3"/>
          </a:fillRef>
          <a:effectRef idx="1">
            <a:schemeClr val="accent3"/>
          </a:effectRef>
          <a:fontRef idx="minor">
            <a:schemeClr val="lt1"/>
          </a:fontRef>
        </p:style>
        <p:txBody>
          <a:bodyPr/>
          <a:lstStyle/>
          <a:p>
            <a:pPr algn="ctr">
              <a:defRPr/>
            </a:pPr>
            <a:r>
              <a:rPr lang="en-US" sz="1400" b="1" u="sng" dirty="0" smtClean="0">
                <a:solidFill>
                  <a:prstClr val="white"/>
                </a:solidFill>
                <a:cs typeface="Arial" pitchFamily="34" charset="0"/>
              </a:rPr>
              <a:t>Excellent</a:t>
            </a:r>
            <a:endParaRPr lang="en-US" sz="1400" b="1" u="sng" dirty="0">
              <a:solidFill>
                <a:prstClr val="white"/>
              </a:solidFill>
              <a:cs typeface="Arial" pitchFamily="34" charset="0"/>
            </a:endParaRPr>
          </a:p>
          <a:p>
            <a:pPr>
              <a:defRPr/>
            </a:pPr>
            <a:r>
              <a:rPr lang="en-US" sz="1100" dirty="0" smtClean="0">
                <a:solidFill>
                  <a:prstClr val="white"/>
                </a:solidFill>
                <a:cs typeface="Arial" pitchFamily="34" charset="0"/>
              </a:rPr>
              <a:t>Analysis:</a:t>
            </a:r>
          </a:p>
          <a:p>
            <a:pPr>
              <a:defRPr/>
            </a:pPr>
            <a:r>
              <a:rPr lang="en-US" sz="1100" dirty="0" smtClean="0">
                <a:solidFill>
                  <a:prstClr val="white"/>
                </a:solidFill>
                <a:cs typeface="Arial" pitchFamily="34" charset="0"/>
              </a:rPr>
              <a:t>Stakeholders were documented.</a:t>
            </a:r>
          </a:p>
          <a:p>
            <a:pPr>
              <a:defRPr/>
            </a:pPr>
            <a:r>
              <a:rPr lang="en-US" sz="1100" dirty="0">
                <a:solidFill>
                  <a:prstClr val="white"/>
                </a:solidFill>
                <a:cs typeface="Arial" pitchFamily="34" charset="0"/>
              </a:rPr>
              <a:t>Documents related this CAR were identified.</a:t>
            </a:r>
            <a:endParaRPr lang="en-US" sz="1100" dirty="0" smtClean="0">
              <a:solidFill>
                <a:prstClr val="white"/>
              </a:solidFill>
              <a:cs typeface="Arial" pitchFamily="34" charset="0"/>
            </a:endParaRPr>
          </a:p>
          <a:p>
            <a:pPr>
              <a:defRPr/>
            </a:pPr>
            <a:r>
              <a:rPr lang="en-US" sz="1100" dirty="0">
                <a:solidFill>
                  <a:prstClr val="white"/>
                </a:solidFill>
                <a:cs typeface="Arial" pitchFamily="34" charset="0"/>
              </a:rPr>
              <a:t>The previous works have been analyzed</a:t>
            </a:r>
          </a:p>
        </p:txBody>
      </p:sp>
      <p:sp>
        <p:nvSpPr>
          <p:cNvPr id="7" name="Rectangular Callout 6"/>
          <p:cNvSpPr/>
          <p:nvPr/>
        </p:nvSpPr>
        <p:spPr>
          <a:xfrm>
            <a:off x="0" y="4231005"/>
            <a:ext cx="1570037" cy="827558"/>
          </a:xfrm>
          <a:prstGeom prst="wedgeRectCallout">
            <a:avLst>
              <a:gd name="adj1" fmla="val 103633"/>
              <a:gd name="adj2" fmla="val 52525"/>
            </a:avLst>
          </a:prstGeom>
          <a:solidFill>
            <a:srgbClr val="92D050"/>
          </a:solidFill>
          <a:ln/>
        </p:spPr>
        <p:style>
          <a:lnRef idx="3">
            <a:schemeClr val="lt1"/>
          </a:lnRef>
          <a:fillRef idx="1">
            <a:schemeClr val="accent3"/>
          </a:fillRef>
          <a:effectRef idx="1">
            <a:schemeClr val="accent3"/>
          </a:effectRef>
          <a:fontRef idx="minor">
            <a:schemeClr val="lt1"/>
          </a:fontRef>
        </p:style>
        <p:txBody>
          <a:bodyPr/>
          <a:lstStyle/>
          <a:p>
            <a:pPr algn="ctr">
              <a:defRPr/>
            </a:pPr>
            <a:r>
              <a:rPr lang="en-US" sz="1400" b="1" u="sng" dirty="0" smtClean="0">
                <a:solidFill>
                  <a:prstClr val="white"/>
                </a:solidFill>
                <a:cs typeface="Arial" pitchFamily="34" charset="0"/>
              </a:rPr>
              <a:t>Excellent</a:t>
            </a:r>
            <a:endParaRPr lang="en-US" sz="1400" b="1" u="sng" dirty="0">
              <a:solidFill>
                <a:prstClr val="white"/>
              </a:solidFill>
              <a:cs typeface="Arial" pitchFamily="34" charset="0"/>
            </a:endParaRPr>
          </a:p>
          <a:p>
            <a:pPr>
              <a:defRPr/>
            </a:pPr>
            <a:r>
              <a:rPr lang="en-US" sz="1100" dirty="0" smtClean="0">
                <a:solidFill>
                  <a:prstClr val="white"/>
                </a:solidFill>
                <a:cs typeface="Arial" pitchFamily="34" charset="0"/>
              </a:rPr>
              <a:t>Root cause statement is succinct, reasonable, complete</a:t>
            </a:r>
            <a:endParaRPr lang="en-US" sz="1100" dirty="0">
              <a:solidFill>
                <a:prstClr val="white"/>
              </a:solidFill>
              <a:cs typeface="Arial" pitchFamily="34" charset="0"/>
            </a:endParaRPr>
          </a:p>
        </p:txBody>
      </p:sp>
    </p:spTree>
    <p:extLst>
      <p:ext uri="{BB962C8B-B14F-4D97-AF65-F5344CB8AC3E}">
        <p14:creationId xmlns:p14="http://schemas.microsoft.com/office/powerpoint/2010/main" val="1005007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958" y="1417637"/>
            <a:ext cx="6991350"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163915666 </a:t>
            </a:r>
            <a:r>
              <a:rPr lang="en-US" altLang="en-US" dirty="0" smtClean="0">
                <a:latin typeface="Arial" pitchFamily="34" charset="0"/>
                <a:ea typeface="ＭＳ Ｐゴシック" pitchFamily="34" charset="-128"/>
                <a:cs typeface="Geneva"/>
              </a:rPr>
              <a:t>Corrective Action</a:t>
            </a:r>
            <a:endParaRPr lang="en-US" dirty="0"/>
          </a:p>
        </p:txBody>
      </p:sp>
      <p:sp>
        <p:nvSpPr>
          <p:cNvPr id="3" name="Slide Number Placeholder 2"/>
          <p:cNvSpPr>
            <a:spLocks noGrp="1"/>
          </p:cNvSpPr>
          <p:nvPr>
            <p:ph type="sldNum" sz="quarter" idx="10"/>
          </p:nvPr>
        </p:nvSpPr>
        <p:spPr/>
        <p:txBody>
          <a:bodyPr/>
          <a:lstStyle/>
          <a:p>
            <a:pPr>
              <a:defRPr/>
            </a:pPr>
            <a:fld id="{2CE827D1-0DC7-4E80-908E-409F3F40B59F}" type="slidenum">
              <a:rPr lang="en-US" smtClean="0">
                <a:solidFill>
                  <a:srgbClr val="000000"/>
                </a:solidFill>
              </a:rPr>
              <a:pPr>
                <a:defRPr/>
              </a:pPr>
              <a:t>7</a:t>
            </a:fld>
            <a:endParaRPr lang="en-US">
              <a:solidFill>
                <a:srgbClr val="000000"/>
              </a:solidFill>
            </a:endParaRPr>
          </a:p>
        </p:txBody>
      </p:sp>
      <p:sp>
        <p:nvSpPr>
          <p:cNvPr id="6" name="Rectangular Callout 5"/>
          <p:cNvSpPr/>
          <p:nvPr/>
        </p:nvSpPr>
        <p:spPr>
          <a:xfrm>
            <a:off x="0" y="2976624"/>
            <a:ext cx="1389062" cy="862399"/>
          </a:xfrm>
          <a:prstGeom prst="wedgeRectCallout">
            <a:avLst>
              <a:gd name="adj1" fmla="val 75730"/>
              <a:gd name="adj2" fmla="val -35749"/>
            </a:avLst>
          </a:prstGeom>
          <a:solidFill>
            <a:srgbClr val="92D050"/>
          </a:solidFill>
          <a:ln/>
        </p:spPr>
        <p:style>
          <a:lnRef idx="3">
            <a:schemeClr val="lt1"/>
          </a:lnRef>
          <a:fillRef idx="1">
            <a:schemeClr val="accent3"/>
          </a:fillRef>
          <a:effectRef idx="1">
            <a:schemeClr val="accent3"/>
          </a:effectRef>
          <a:fontRef idx="minor">
            <a:schemeClr val="lt1"/>
          </a:fontRef>
        </p:style>
        <p:txBody>
          <a:bodyPr/>
          <a:lstStyle/>
          <a:p>
            <a:pPr algn="ctr">
              <a:defRPr/>
            </a:pPr>
            <a:r>
              <a:rPr lang="en-US" sz="1400" b="1" u="sng" dirty="0" smtClean="0">
                <a:solidFill>
                  <a:prstClr val="white"/>
                </a:solidFill>
                <a:cs typeface="Arial" pitchFamily="34" charset="0"/>
              </a:rPr>
              <a:t>Excellent</a:t>
            </a:r>
            <a:endParaRPr lang="en-US" sz="1400" b="1" u="sng" dirty="0">
              <a:solidFill>
                <a:prstClr val="white"/>
              </a:solidFill>
              <a:cs typeface="Arial" pitchFamily="34" charset="0"/>
            </a:endParaRPr>
          </a:p>
          <a:p>
            <a:pPr algn="ctr">
              <a:defRPr/>
            </a:pPr>
            <a:r>
              <a:rPr lang="en-US" sz="1100" dirty="0" smtClean="0">
                <a:solidFill>
                  <a:prstClr val="white"/>
                </a:solidFill>
                <a:cs typeface="Arial" pitchFamily="34" charset="0"/>
              </a:rPr>
              <a:t>Action Plan fix nonconformance and root cause</a:t>
            </a:r>
            <a:endParaRPr lang="en-US" sz="1100" dirty="0">
              <a:solidFill>
                <a:prstClr val="white"/>
              </a:solidFill>
              <a:cs typeface="Arial" pitchFamily="34" charset="0"/>
            </a:endParaRPr>
          </a:p>
        </p:txBody>
      </p:sp>
      <p:sp>
        <p:nvSpPr>
          <p:cNvPr id="8" name="Rectangular Callout 7"/>
          <p:cNvSpPr/>
          <p:nvPr/>
        </p:nvSpPr>
        <p:spPr>
          <a:xfrm>
            <a:off x="5879939" y="5587012"/>
            <a:ext cx="3148314" cy="1270988"/>
          </a:xfrm>
          <a:prstGeom prst="wedgeRectCallout">
            <a:avLst>
              <a:gd name="adj1" fmla="val -18888"/>
              <a:gd name="adj2" fmla="val -107133"/>
            </a:avLst>
          </a:prstGeom>
          <a:solidFill>
            <a:srgbClr val="93C64E"/>
          </a:solidFill>
          <a:ln/>
        </p:spPr>
        <p:style>
          <a:lnRef idx="3">
            <a:schemeClr val="lt1"/>
          </a:lnRef>
          <a:fillRef idx="1">
            <a:schemeClr val="accent3"/>
          </a:fillRef>
          <a:effectRef idx="1">
            <a:schemeClr val="accent3"/>
          </a:effectRef>
          <a:fontRef idx="minor">
            <a:schemeClr val="lt1"/>
          </a:fontRef>
        </p:style>
        <p:txBody>
          <a:bodyPr/>
          <a:lstStyle/>
          <a:p>
            <a:pPr>
              <a:defRPr/>
            </a:pPr>
            <a:r>
              <a:rPr lang="en-US" sz="1400" b="1" u="sng" dirty="0" smtClean="0">
                <a:solidFill>
                  <a:prstClr val="white"/>
                </a:solidFill>
                <a:cs typeface="Arial" pitchFamily="34" charset="0"/>
              </a:rPr>
              <a:t>Note</a:t>
            </a:r>
            <a:endParaRPr lang="en-US" sz="1400" b="1" u="sng" dirty="0">
              <a:solidFill>
                <a:prstClr val="white"/>
              </a:solidFill>
              <a:cs typeface="Arial" pitchFamily="34" charset="0"/>
            </a:endParaRPr>
          </a:p>
          <a:p>
            <a:pPr>
              <a:defRPr/>
            </a:pPr>
            <a:r>
              <a:rPr lang="en-US" sz="1100" dirty="0">
                <a:solidFill>
                  <a:prstClr val="white"/>
                </a:solidFill>
                <a:cs typeface="Arial" pitchFamily="34" charset="0"/>
              </a:rPr>
              <a:t>P</a:t>
            </a:r>
            <a:r>
              <a:rPr lang="en-US" sz="1100" dirty="0" smtClean="0">
                <a:solidFill>
                  <a:prstClr val="white"/>
                </a:solidFill>
                <a:cs typeface="Arial" pitchFamily="34" charset="0"/>
              </a:rPr>
              <a:t>roposed date interval between milestone 3&amp;4 should be set up less than 2 months, like this case, one more milestone is suggested to add. However, when I check the CAR History, I found it is caused by implementation date extension.</a:t>
            </a:r>
            <a:endParaRPr lang="en-US" sz="1100" dirty="0">
              <a:solidFill>
                <a:prstClr val="white"/>
              </a:solidFill>
              <a:cs typeface="Arial" pitchFamily="34" charset="0"/>
            </a:endParaRPr>
          </a:p>
        </p:txBody>
      </p:sp>
      <p:cxnSp>
        <p:nvCxnSpPr>
          <p:cNvPr id="7" name="Straight Connector 6"/>
          <p:cNvCxnSpPr/>
          <p:nvPr/>
        </p:nvCxnSpPr>
        <p:spPr>
          <a:xfrm>
            <a:off x="6123008" y="4715761"/>
            <a:ext cx="6829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123008" y="4877808"/>
            <a:ext cx="682906"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ular Callout 12"/>
          <p:cNvSpPr/>
          <p:nvPr/>
        </p:nvSpPr>
        <p:spPr>
          <a:xfrm>
            <a:off x="833376" y="5588168"/>
            <a:ext cx="3264061" cy="1053932"/>
          </a:xfrm>
          <a:prstGeom prst="wedgeRectCallout">
            <a:avLst>
              <a:gd name="adj1" fmla="val 3906"/>
              <a:gd name="adj2" fmla="val -96717"/>
            </a:avLst>
          </a:prstGeom>
          <a:solidFill>
            <a:srgbClr val="FFC000"/>
          </a:solidFill>
          <a:ln/>
        </p:spPr>
        <p:style>
          <a:lnRef idx="3">
            <a:schemeClr val="lt1"/>
          </a:lnRef>
          <a:fillRef idx="1">
            <a:schemeClr val="accent3"/>
          </a:fillRef>
          <a:effectRef idx="1">
            <a:schemeClr val="accent3"/>
          </a:effectRef>
          <a:fontRef idx="minor">
            <a:schemeClr val="lt1"/>
          </a:fontRef>
        </p:style>
        <p:txBody>
          <a:bodyPr/>
          <a:lstStyle/>
          <a:p>
            <a:pPr algn="ctr">
              <a:defRPr/>
            </a:pPr>
            <a:r>
              <a:rPr lang="en-US" sz="1400" b="1" u="sng" dirty="0">
                <a:solidFill>
                  <a:prstClr val="white"/>
                </a:solidFill>
                <a:cs typeface="Arial" pitchFamily="34" charset="0"/>
              </a:rPr>
              <a:t>N</a:t>
            </a:r>
            <a:r>
              <a:rPr lang="en-US" sz="1400" b="1" u="sng" dirty="0" smtClean="0">
                <a:solidFill>
                  <a:prstClr val="white"/>
                </a:solidFill>
                <a:cs typeface="Arial" pitchFamily="34" charset="0"/>
              </a:rPr>
              <a:t>eed Improvement</a:t>
            </a:r>
            <a:endParaRPr lang="en-US" sz="1400" b="1" u="sng" dirty="0">
              <a:solidFill>
                <a:prstClr val="white"/>
              </a:solidFill>
              <a:cs typeface="Arial" pitchFamily="34" charset="0"/>
            </a:endParaRPr>
          </a:p>
          <a:p>
            <a:pPr algn="ctr">
              <a:defRPr/>
            </a:pPr>
            <a:r>
              <a:rPr lang="en-US" sz="1100" dirty="0" smtClean="0">
                <a:solidFill>
                  <a:prstClr val="white"/>
                </a:solidFill>
                <a:cs typeface="Arial" pitchFamily="34" charset="0"/>
              </a:rPr>
              <a:t>5 Milestones just address part of root cause and corrective action plan, no milestone for the revision of Factory Inspection Procedure, please see detailed milestones on next slides</a:t>
            </a:r>
            <a:endParaRPr lang="en-US" sz="1100" dirty="0">
              <a:solidFill>
                <a:prstClr val="white"/>
              </a:solidFill>
              <a:cs typeface="Arial" pitchFamily="34" charset="0"/>
            </a:endParaRPr>
          </a:p>
        </p:txBody>
      </p:sp>
    </p:spTree>
    <p:extLst>
      <p:ext uri="{BB962C8B-B14F-4D97-AF65-F5344CB8AC3E}">
        <p14:creationId xmlns:p14="http://schemas.microsoft.com/office/powerpoint/2010/main" val="498863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95363"/>
            <a:ext cx="9028253"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163915666 </a:t>
            </a:r>
            <a:r>
              <a:rPr lang="en-US" altLang="en-US" dirty="0">
                <a:latin typeface="Arial" pitchFamily="34" charset="0"/>
                <a:ea typeface="ＭＳ Ｐゴシック" pitchFamily="34" charset="-128"/>
                <a:cs typeface="Geneva"/>
              </a:rPr>
              <a:t>Milestone 5</a:t>
            </a:r>
            <a:br>
              <a:rPr lang="en-US" altLang="en-US" dirty="0">
                <a:latin typeface="Arial" pitchFamily="34" charset="0"/>
                <a:ea typeface="ＭＳ Ｐゴシック" pitchFamily="34" charset="-128"/>
                <a:cs typeface="Geneva"/>
              </a:rPr>
            </a:br>
            <a:r>
              <a:rPr lang="en-US" altLang="en-US" dirty="0">
                <a:latin typeface="Arial" pitchFamily="34" charset="0"/>
                <a:ea typeface="ＭＳ Ｐゴシック" pitchFamily="34" charset="-128"/>
                <a:cs typeface="Geneva"/>
              </a:rPr>
              <a:t>Owner’s </a:t>
            </a:r>
            <a:r>
              <a:rPr lang="en-US" altLang="en-US" dirty="0" smtClean="0">
                <a:latin typeface="Arial" pitchFamily="34" charset="0"/>
                <a:ea typeface="ＭＳ Ｐゴシック" pitchFamily="34" charset="-128"/>
                <a:cs typeface="Geneva"/>
              </a:rPr>
              <a:t>Verification</a:t>
            </a:r>
            <a:endParaRPr lang="en-US" dirty="0"/>
          </a:p>
        </p:txBody>
      </p:sp>
      <p:sp>
        <p:nvSpPr>
          <p:cNvPr id="3" name="Slide Number Placeholder 2"/>
          <p:cNvSpPr>
            <a:spLocks noGrp="1"/>
          </p:cNvSpPr>
          <p:nvPr>
            <p:ph type="sldNum" sz="quarter" idx="10"/>
          </p:nvPr>
        </p:nvSpPr>
        <p:spPr/>
        <p:txBody>
          <a:bodyPr/>
          <a:lstStyle/>
          <a:p>
            <a:pPr>
              <a:defRPr/>
            </a:pPr>
            <a:fld id="{2CE827D1-0DC7-4E80-908E-409F3F40B59F}" type="slidenum">
              <a:rPr lang="en-US" smtClean="0">
                <a:solidFill>
                  <a:srgbClr val="000000"/>
                </a:solidFill>
              </a:rPr>
              <a:pPr>
                <a:defRPr/>
              </a:pPr>
              <a:t>8</a:t>
            </a:fld>
            <a:endParaRPr lang="en-US">
              <a:solidFill>
                <a:srgbClr val="000000"/>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4" y="4933950"/>
            <a:ext cx="694372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ular Callout 8"/>
          <p:cNvSpPr/>
          <p:nvPr/>
        </p:nvSpPr>
        <p:spPr>
          <a:xfrm>
            <a:off x="5879938" y="2706072"/>
            <a:ext cx="3264061" cy="2004824"/>
          </a:xfrm>
          <a:prstGeom prst="wedgeRectCallout">
            <a:avLst>
              <a:gd name="adj1" fmla="val 2488"/>
              <a:gd name="adj2" fmla="val -67837"/>
            </a:avLst>
          </a:prstGeom>
          <a:solidFill>
            <a:srgbClr val="FFC000"/>
          </a:solidFill>
          <a:ln/>
        </p:spPr>
        <p:style>
          <a:lnRef idx="3">
            <a:schemeClr val="lt1"/>
          </a:lnRef>
          <a:fillRef idx="1">
            <a:schemeClr val="accent3"/>
          </a:fillRef>
          <a:effectRef idx="1">
            <a:schemeClr val="accent3"/>
          </a:effectRef>
          <a:fontRef idx="minor">
            <a:schemeClr val="lt1"/>
          </a:fontRef>
        </p:style>
        <p:txBody>
          <a:bodyPr/>
          <a:lstStyle/>
          <a:p>
            <a:pPr algn="ctr">
              <a:defRPr/>
            </a:pPr>
            <a:r>
              <a:rPr lang="en-US" sz="1400" b="1" u="sng" dirty="0">
                <a:solidFill>
                  <a:prstClr val="white"/>
                </a:solidFill>
                <a:cs typeface="Arial" pitchFamily="34" charset="0"/>
              </a:rPr>
              <a:t>N</a:t>
            </a:r>
            <a:r>
              <a:rPr lang="en-US" sz="1400" b="1" u="sng" dirty="0" smtClean="0">
                <a:solidFill>
                  <a:prstClr val="white"/>
                </a:solidFill>
                <a:cs typeface="Arial" pitchFamily="34" charset="0"/>
              </a:rPr>
              <a:t>eed Improvement</a:t>
            </a:r>
            <a:endParaRPr lang="en-US" sz="1400" b="1" u="sng" dirty="0">
              <a:solidFill>
                <a:prstClr val="white"/>
              </a:solidFill>
              <a:cs typeface="Arial" pitchFamily="34" charset="0"/>
            </a:endParaRPr>
          </a:p>
          <a:p>
            <a:pPr algn="ctr">
              <a:defRPr/>
            </a:pPr>
            <a:r>
              <a:rPr lang="en-US" sz="1100" dirty="0" smtClean="0">
                <a:solidFill>
                  <a:prstClr val="white"/>
                </a:solidFill>
                <a:cs typeface="Arial" pitchFamily="34" charset="0"/>
              </a:rPr>
              <a:t>All 5 Milestones just address part of root cause and corrective action plan, no milestone for the revision of Factory Inspection Procedure,  CAR Admin has identified the milestone expectation to reminder  CAR owner to provide the evidence of procedure modified according to  17065 requirements,  but CAR owner didn’t provide it.</a:t>
            </a:r>
          </a:p>
          <a:p>
            <a:pPr algn="ctr">
              <a:defRPr/>
            </a:pPr>
            <a:r>
              <a:rPr lang="en-US" sz="1100" dirty="0" smtClean="0">
                <a:solidFill>
                  <a:prstClr val="white"/>
                </a:solidFill>
                <a:cs typeface="Arial" pitchFamily="34" charset="0"/>
              </a:rPr>
              <a:t>CAR </a:t>
            </a:r>
            <a:r>
              <a:rPr lang="en-US" sz="1100" dirty="0">
                <a:solidFill>
                  <a:prstClr val="white"/>
                </a:solidFill>
                <a:cs typeface="Arial" pitchFamily="34" charset="0"/>
              </a:rPr>
              <a:t>owner’s </a:t>
            </a:r>
            <a:r>
              <a:rPr lang="en-US" sz="1100" dirty="0" smtClean="0">
                <a:solidFill>
                  <a:prstClr val="white"/>
                </a:solidFill>
                <a:cs typeface="Arial" pitchFamily="34" charset="0"/>
              </a:rPr>
              <a:t>verification not completed </a:t>
            </a:r>
            <a:r>
              <a:rPr lang="en-US" sz="1100" dirty="0">
                <a:solidFill>
                  <a:prstClr val="white"/>
                </a:solidFill>
                <a:cs typeface="Arial" pitchFamily="34" charset="0"/>
              </a:rPr>
              <a:t>per milestone expectations</a:t>
            </a:r>
          </a:p>
        </p:txBody>
      </p:sp>
      <p:cxnSp>
        <p:nvCxnSpPr>
          <p:cNvPr id="5" name="Straight Connector 4"/>
          <p:cNvCxnSpPr/>
          <p:nvPr/>
        </p:nvCxnSpPr>
        <p:spPr>
          <a:xfrm>
            <a:off x="4988689" y="2291787"/>
            <a:ext cx="3784921"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ular Callout 11"/>
          <p:cNvSpPr/>
          <p:nvPr/>
        </p:nvSpPr>
        <p:spPr>
          <a:xfrm>
            <a:off x="5879939" y="5039632"/>
            <a:ext cx="3264061" cy="932905"/>
          </a:xfrm>
          <a:prstGeom prst="wedgeRectCallout">
            <a:avLst>
              <a:gd name="adj1" fmla="val -71625"/>
              <a:gd name="adj2" fmla="val -10878"/>
            </a:avLst>
          </a:prstGeom>
          <a:solidFill>
            <a:srgbClr val="96C547"/>
          </a:solidFill>
          <a:ln/>
        </p:spPr>
        <p:style>
          <a:lnRef idx="3">
            <a:schemeClr val="lt1"/>
          </a:lnRef>
          <a:fillRef idx="1">
            <a:schemeClr val="accent3"/>
          </a:fillRef>
          <a:effectRef idx="1">
            <a:schemeClr val="accent3"/>
          </a:effectRef>
          <a:fontRef idx="minor">
            <a:schemeClr val="lt1"/>
          </a:fontRef>
        </p:style>
        <p:txBody>
          <a:bodyPr/>
          <a:lstStyle/>
          <a:p>
            <a:pPr>
              <a:defRPr/>
            </a:pPr>
            <a:r>
              <a:rPr lang="en-US" sz="1400" b="1" u="sng" dirty="0" smtClean="0">
                <a:solidFill>
                  <a:prstClr val="white"/>
                </a:solidFill>
                <a:cs typeface="Arial" pitchFamily="34" charset="0"/>
              </a:rPr>
              <a:t>Note</a:t>
            </a:r>
            <a:endParaRPr lang="en-US" sz="1400" b="1" u="sng" dirty="0">
              <a:solidFill>
                <a:prstClr val="white"/>
              </a:solidFill>
              <a:cs typeface="Arial" pitchFamily="34" charset="0"/>
            </a:endParaRPr>
          </a:p>
          <a:p>
            <a:pPr>
              <a:defRPr/>
            </a:pPr>
            <a:r>
              <a:rPr lang="en-US" sz="1100" dirty="0" smtClean="0">
                <a:solidFill>
                  <a:prstClr val="white"/>
                </a:solidFill>
                <a:cs typeface="Arial" pitchFamily="34" charset="0"/>
              </a:rPr>
              <a:t>The CAR stays at </a:t>
            </a:r>
            <a:r>
              <a:rPr lang="en-US" sz="1100" dirty="0">
                <a:solidFill>
                  <a:prstClr val="white"/>
                </a:solidFill>
                <a:cs typeface="Arial" pitchFamily="34" charset="0"/>
              </a:rPr>
              <a:t>its “Closed-Awaiting </a:t>
            </a:r>
            <a:r>
              <a:rPr lang="en-US" sz="1100" dirty="0" smtClean="0">
                <a:solidFill>
                  <a:prstClr val="white"/>
                </a:solidFill>
                <a:cs typeface="Arial" pitchFamily="34" charset="0"/>
              </a:rPr>
              <a:t>Verification” status, so it’s reasonable for the CAR admin not to complete the verification action. </a:t>
            </a:r>
            <a:endParaRPr lang="en-US" sz="1100" dirty="0">
              <a:solidFill>
                <a:prstClr val="white"/>
              </a:solidFill>
              <a:cs typeface="Arial" pitchFamily="34" charset="0"/>
            </a:endParaRPr>
          </a:p>
        </p:txBody>
      </p:sp>
    </p:spTree>
    <p:extLst>
      <p:ext uri="{BB962C8B-B14F-4D97-AF65-F5344CB8AC3E}">
        <p14:creationId xmlns:p14="http://schemas.microsoft.com/office/powerpoint/2010/main" val="719443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latin typeface="Arial" pitchFamily="34" charset="0"/>
                <a:ea typeface="ＭＳ Ｐゴシック" pitchFamily="34" charset="-128"/>
                <a:cs typeface="Geneva"/>
              </a:rPr>
              <a:t>CAR </a:t>
            </a:r>
            <a:r>
              <a:rPr lang="en-US" altLang="en-US" dirty="0">
                <a:latin typeface="Arial" pitchFamily="34" charset="0"/>
                <a:ea typeface="ＭＳ Ｐゴシック" pitchFamily="34" charset="-128"/>
                <a:cs typeface="Geneva"/>
              </a:rPr>
              <a:t>163915666 </a:t>
            </a:r>
            <a:r>
              <a:rPr lang="en-US" altLang="en-US" dirty="0" smtClean="0">
                <a:latin typeface="Arial" pitchFamily="34" charset="0"/>
                <a:ea typeface="ＭＳ Ｐゴシック" pitchFamily="34" charset="-128"/>
                <a:cs typeface="Geneva"/>
              </a:rPr>
              <a:t>– CBS Check</a:t>
            </a:r>
          </a:p>
        </p:txBody>
      </p:sp>
      <p:sp>
        <p:nvSpPr>
          <p:cNvPr id="18435"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000">
                <a:solidFill>
                  <a:schemeClr val="tx1"/>
                </a:solidFill>
                <a:latin typeface="Arial" pitchFamily="34" charset="0"/>
                <a:ea typeface="ＭＳ Ｐゴシック" pitchFamily="34" charset="-128"/>
                <a:cs typeface="Geneva"/>
              </a:defRPr>
            </a:lvl1pPr>
            <a:lvl2pPr marL="742950" indent="-285750" eaLnBrk="0" hangingPunct="0">
              <a:spcBef>
                <a:spcPts val="1200"/>
              </a:spcBef>
              <a:buFont typeface="Arial" pitchFamily="34" charset="0"/>
              <a:buChar char="•"/>
              <a:defRPr>
                <a:solidFill>
                  <a:schemeClr val="tx1"/>
                </a:solidFill>
                <a:latin typeface="Arial" pitchFamily="34" charset="0"/>
                <a:ea typeface="Arial Unicode MS" pitchFamily="34" charset="-122"/>
                <a:cs typeface="Arial Unicode MS" pitchFamily="34" charset="-122"/>
              </a:defRPr>
            </a:lvl2pPr>
            <a:lvl3pPr marL="11430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5pPr>
            <a:lvl6pPr marL="25146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6pPr>
            <a:lvl7pPr marL="29718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7pPr>
            <a:lvl8pPr marL="34290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8pPr>
            <a:lvl9pPr marL="38862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9pPr>
          </a:lstStyle>
          <a:p>
            <a:pPr eaLnBrk="1" hangingPunct="1">
              <a:spcBef>
                <a:spcPct val="0"/>
              </a:spcBef>
            </a:pPr>
            <a:fld id="{ACECA390-74A9-476C-A65E-A20B9A62B3AB}" type="slidenum">
              <a:rPr lang="en-US" altLang="en-US" sz="1000" smtClean="0">
                <a:solidFill>
                  <a:srgbClr val="000000"/>
                </a:solidFill>
              </a:rPr>
              <a:pPr eaLnBrk="1" hangingPunct="1">
                <a:spcBef>
                  <a:spcPct val="0"/>
                </a:spcBef>
              </a:pPr>
              <a:t>9</a:t>
            </a:fld>
            <a:endParaRPr lang="en-US" altLang="en-US" sz="1000" smtClean="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01861252"/>
              </p:ext>
            </p:extLst>
          </p:nvPr>
        </p:nvGraphicFramePr>
        <p:xfrm>
          <a:off x="692150" y="1149350"/>
          <a:ext cx="7759700" cy="4559302"/>
        </p:xfrm>
        <a:graphic>
          <a:graphicData uri="http://schemas.openxmlformats.org/drawingml/2006/table">
            <a:tbl>
              <a:tblPr/>
              <a:tblGrid>
                <a:gridCol w="3238500"/>
                <a:gridCol w="1130300"/>
                <a:gridCol w="1130300"/>
                <a:gridCol w="1130300"/>
                <a:gridCol w="1130300"/>
              </a:tblGrid>
              <a:tr h="222950">
                <a:tc>
                  <a:txBody>
                    <a:bodyPr/>
                    <a:lstStyle/>
                    <a:p>
                      <a:pPr algn="ctr" fontAlgn="b"/>
                      <a:r>
                        <a:rPr lang="en-US" sz="1400" b="0" i="0" u="none" strike="noStrike" dirty="0">
                          <a:solidFill>
                            <a:srgbClr val="000000"/>
                          </a:solidFill>
                          <a:effectLst/>
                          <a:latin typeface="Calibri"/>
                        </a:rPr>
                        <a:t>CBS Requirements</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Excellent</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Moderate</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Need Improve</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N/A</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874">
                <a:tc>
                  <a:txBody>
                    <a:bodyPr/>
                    <a:lstStyle/>
                    <a:p>
                      <a:pPr algn="l" fontAlgn="ctr"/>
                      <a:r>
                        <a:rPr lang="en-US" sz="1000" b="0" i="1" u="none" strike="noStrike" dirty="0">
                          <a:solidFill>
                            <a:srgbClr val="000000"/>
                          </a:solidFill>
                          <a:effectLst/>
                          <a:latin typeface="Times New Roman"/>
                        </a:rPr>
                        <a:t>(C) Extensions are within requirement (&lt;30 days, 3 or less)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algn="l" fontAlgn="ctr"/>
                      <a:r>
                        <a:rPr lang="en-US" sz="1000" b="0" i="1" u="none" strike="noStrike" dirty="0">
                          <a:solidFill>
                            <a:srgbClr val="000000"/>
                          </a:solidFill>
                          <a:effectLst/>
                          <a:latin typeface="Times New Roman"/>
                        </a:rPr>
                        <a:t>(T) Most appropriate ‘category’, ‘type’, ‘geography’ are selected</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Facilitates the handling of disputed CARs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(T) Acts on CARs within required timeframe</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14417">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Analysis shows clear path to root cause and scope; stakeholders identified</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21762">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Root cause statement is succinct, reasonable, complete (Shows ‘N/A’ for observations) </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19307">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Corrective actions fix the objective evidence and other problems found; address entire root cause and scope.  For observations, they do not go beyond fixing the objective evidence</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kumimoji="0" lang="en-US" sz="1400" b="0" i="0" u="none" strike="noStrike" kern="1200" cap="none" spc="0" normalizeH="0" baseline="0" noProof="0" dirty="0" smtClean="0">
                          <a:ln>
                            <a:noFill/>
                          </a:ln>
                          <a:solidFill>
                            <a:srgbClr val="000000"/>
                          </a:solidFill>
                          <a:effectLst/>
                          <a:uLnTx/>
                          <a:uFillTx/>
                          <a:latin typeface="Calibri"/>
                          <a:ea typeface="+mn-ea"/>
                          <a:cs typeface="+mn-cs"/>
                        </a:rPr>
                        <a:t>√</a:t>
                      </a: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Milestones address containment &amp; owner’s verification; completed per milestone expectations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Calibri"/>
                          <a:ea typeface="+mn-ea"/>
                          <a:cs typeface="+mn-cs"/>
                        </a:rPr>
                        <a:t>√</a:t>
                      </a: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Verification per requirements </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Calibri"/>
                          <a:ea typeface="+mn-ea"/>
                          <a:cs typeface="+mn-cs"/>
                        </a:rPr>
                        <a:t>√</a:t>
                      </a: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(L) Referenced communications are attached as needed</a:t>
                      </a:r>
                    </a:p>
                  </a:txBody>
                  <a:tcPr marL="857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L)  Evidence of communication for overdue/escalated CARs and other pertinent concerns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4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Trains other CAR Champions</a:t>
                      </a: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bl>
          </a:graphicData>
        </a:graphic>
      </p:graphicFrame>
    </p:spTree>
    <p:extLst>
      <p:ext uri="{BB962C8B-B14F-4D97-AF65-F5344CB8AC3E}">
        <p14:creationId xmlns:p14="http://schemas.microsoft.com/office/powerpoint/2010/main" val="2779902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Basic 2013</Template>
  <TotalTime>833</TotalTime>
  <Words>751</Words>
  <Application>Microsoft Office PowerPoint</Application>
  <PresentationFormat>On-screen Show (4:3)</PresentationFormat>
  <Paragraphs>75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ULTemplate</vt:lpstr>
      <vt:lpstr>PowerPoint Presentation</vt:lpstr>
      <vt:lpstr>PowerPoint Presentation</vt:lpstr>
      <vt:lpstr>PowerPoint Presentation</vt:lpstr>
      <vt:lpstr>CAR 163915666</vt:lpstr>
      <vt:lpstr>CAR 163915666</vt:lpstr>
      <vt:lpstr>CAR 163915666 Analysis</vt:lpstr>
      <vt:lpstr>CAR 163915666 Corrective Action</vt:lpstr>
      <vt:lpstr>CAR 163915666 Milestone 5 Owner’s Verification</vt:lpstr>
      <vt:lpstr>CAR 163915666 – CBS Check</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Champion Calibration Meeting CAR 133911508 Review</dc:title>
  <dc:creator>Lietz, Jeffery</dc:creator>
  <cp:lastModifiedBy>Cheryl Adams</cp:lastModifiedBy>
  <cp:revision>71</cp:revision>
  <dcterms:created xsi:type="dcterms:W3CDTF">2013-11-16T00:53:42Z</dcterms:created>
  <dcterms:modified xsi:type="dcterms:W3CDTF">2016-09-30T18:57:06Z</dcterms:modified>
</cp:coreProperties>
</file>