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15" r:id="rId3"/>
    <p:sldId id="329" r:id="rId4"/>
    <p:sldId id="302" r:id="rId5"/>
    <p:sldId id="303" r:id="rId6"/>
    <p:sldId id="307" r:id="rId7"/>
    <p:sldId id="308" r:id="rId8"/>
    <p:sldId id="309" r:id="rId9"/>
    <p:sldId id="314" r:id="rId10"/>
    <p:sldId id="310" r:id="rId11"/>
    <p:sldId id="311" r:id="rId12"/>
    <p:sldId id="312" r:id="rId13"/>
    <p:sldId id="313" r:id="rId14"/>
    <p:sldId id="330" r:id="rId15"/>
    <p:sldId id="331"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F18307"/>
    <a:srgbClr val="96C547"/>
    <a:srgbClr val="6EC1BC"/>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228" autoAdjust="0"/>
    <p:restoredTop sz="75408" autoAdjust="0"/>
  </p:normalViewPr>
  <p:slideViewPr>
    <p:cSldViewPr snapToGrid="0" snapToObjects="1" showGuides="1">
      <p:cViewPr>
        <p:scale>
          <a:sx n="82" d="100"/>
          <a:sy n="82" d="100"/>
        </p:scale>
        <p:origin x="-931" y="-36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9/26/2013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EIGHT (8) CBS attributes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rPr>
              <a:t>(CAR Champion, Areas of Responsibility:</a:t>
            </a:r>
            <a:r>
              <a:rPr lang="en-US" sz="1200" b="0" i="1" kern="1200" dirty="0" smtClean="0">
                <a:solidFill>
                  <a:schemeClr val="tx1"/>
                </a:solidFill>
                <a:effectLst/>
                <a:latin typeface="Arial"/>
                <a:ea typeface="Geneva" charset="-128"/>
                <a:cs typeface="Geneva" charset="0"/>
              </a:rPr>
              <a:t>  C – Customer; T – Technical; L – Colleague; P – Process</a:t>
            </a:r>
            <a:r>
              <a:rPr lang="en-US" sz="1200" b="0" kern="1200" dirty="0" smtClean="0">
                <a:solidFill>
                  <a:schemeClr val="tx1"/>
                </a:solidFill>
                <a:effectLst/>
                <a:latin typeface="Arial"/>
                <a:ea typeface="Geneva" charset="-128"/>
                <a:cs typeface="Geneva" charset="0"/>
              </a:rPr>
              <a:t>)</a:t>
            </a:r>
            <a:endParaRPr lang="en-US" b="0"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2</a:t>
            </a:fld>
            <a:endParaRPr lang="en-US" dirty="0"/>
          </a:p>
        </p:txBody>
      </p:sp>
    </p:spTree>
    <p:extLst>
      <p:ext uri="{BB962C8B-B14F-4D97-AF65-F5344CB8AC3E}">
        <p14:creationId xmlns:p14="http://schemas.microsoft.com/office/powerpoint/2010/main" val="2107964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Verification</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within 6 months of CAR closure or explanation provided;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Please be noted that this CAR hasn’t been closed yet.  It is still under a state of “Closed Awaiting Verification”, hence, the field of “Verification Evidence” is still kept empty.</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when both root cause identification and the related corrective action stated in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are questionable, the comment “</a:t>
            </a:r>
            <a:r>
              <a:rPr lang="en-US" sz="1200" i="1" u="sng" kern="1200" dirty="0" smtClean="0">
                <a:solidFill>
                  <a:schemeClr val="tx1"/>
                </a:solidFill>
                <a:effectLst/>
                <a:latin typeface="Arial"/>
                <a:ea typeface="Geneva" charset="-128"/>
                <a:cs typeface="Geneva" charset="0"/>
              </a:rPr>
              <a:t>The corrective action was effective</a:t>
            </a:r>
            <a:r>
              <a:rPr lang="en-US" sz="1200" kern="1200" dirty="0" smtClean="0">
                <a:solidFill>
                  <a:schemeClr val="tx1"/>
                </a:solidFill>
                <a:effectLst/>
                <a:latin typeface="Arial"/>
                <a:ea typeface="Geneva" charset="-128"/>
                <a:cs typeface="Geneva" charset="0"/>
              </a:rPr>
              <a:t>” stated in the field of “CAR Effectiveness Indicator” shows too generic and lack of logical consideration…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Extensions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within  requirements (&lt;30 days, 3 or less)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number of extensions is still meeting the requirement. </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Other than this, suggest sending e-mail in advance to remind CAR Owner separately to avoid CAR overdue and/or escalation.  Put the communication with CAR Owner into the CAR DB as evidence.</a:t>
            </a:r>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CAR# 133911678:</a:t>
            </a:r>
          </a:p>
          <a:p>
            <a:pPr marL="0" marR="0" indent="0" algn="l" defTabSz="914400" rtl="0" eaLnBrk="0" fontAlgn="base" latinLnBrk="0" hangingPunct="0">
              <a:lnSpc>
                <a:spcPct val="100000"/>
              </a:lnSpc>
              <a:spcBef>
                <a:spcPct val="30000"/>
              </a:spcBef>
              <a:spcAft>
                <a:spcPct val="0"/>
              </a:spcAft>
              <a:buClrTx/>
              <a:buSzTx/>
              <a:buFontTx/>
              <a:buNone/>
              <a:tabLst/>
              <a:defRPr/>
            </a:pPr>
            <a:r>
              <a:rPr lang="en-US" u="none" dirty="0" smtClean="0"/>
              <a:t>[</a:t>
            </a:r>
            <a:r>
              <a:rPr lang="en-US" i="1" u="none" dirty="0" smtClean="0"/>
              <a:t>CAR Review based on </a:t>
            </a:r>
            <a:r>
              <a:rPr lang="en-US" sz="1200" i="1" dirty="0" smtClean="0"/>
              <a:t>00-QA-S0006  - Corrective Action Request Process</a:t>
            </a:r>
            <a:r>
              <a:rPr lang="en-US" u="none" dirty="0" smtClean="0"/>
              <a:t>]</a:t>
            </a:r>
            <a:endParaRPr lang="en-US" u="sng"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session of “Non-Conformance”, </a:t>
            </a:r>
            <a:r>
              <a:rPr lang="en-US" sz="1200" dirty="0" smtClean="0">
                <a:solidFill>
                  <a:prstClr val="white"/>
                </a:solidFill>
                <a:cs typeface="Times New Roman"/>
              </a:rPr>
              <a:t>t</a:t>
            </a:r>
            <a:r>
              <a:rPr lang="en-US" sz="1200" dirty="0" smtClean="0">
                <a:solidFill>
                  <a:prstClr val="white"/>
                </a:solidFill>
                <a:ea typeface="Times New Roman"/>
                <a:cs typeface="Times New Roman"/>
              </a:rPr>
              <a:t>here are TWO (2) discrepancies: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prstClr val="white"/>
              </a:solidFill>
              <a:ea typeface="Times New Roman"/>
              <a:cs typeface="Times New Roman"/>
            </a:endParaRP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Failure conducting Management Review in the required time period, and</a:t>
            </a: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Missing input element in the Management Review process.  There should be two separate root cause analysis.</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4</a:t>
            </a:fld>
            <a:endParaRPr lang="en-US" dirty="0"/>
          </a:p>
        </p:txBody>
      </p:sp>
    </p:spTree>
    <p:extLst>
      <p:ext uri="{BB962C8B-B14F-4D97-AF65-F5344CB8AC3E}">
        <p14:creationId xmlns:p14="http://schemas.microsoft.com/office/powerpoint/2010/main" val="349846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Analysis</a:t>
            </a:r>
            <a:r>
              <a:rPr lang="en-US" sz="1200" i="1" kern="1200" dirty="0" smtClean="0">
                <a:solidFill>
                  <a:schemeClr val="tx1"/>
                </a:solidFill>
                <a:effectLst/>
                <a:latin typeface="Arial"/>
                <a:ea typeface="Geneva" charset="-128"/>
                <a:cs typeface="Geneva" charset="0"/>
              </a:rPr>
              <a:t> – clear path to root cause; stakeholders identified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There are TWO (2) discrepancies: a) Failure conducting Management Review in the required time period, and b) Missing input element in the Management Review process.  There should be two separate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The “5 WHYs” approach hasn’t been utilized well because it doesn’t seem that it is able to identify the possible causes.  For example, as mentioned in the “Analysis” field that “</a:t>
            </a:r>
            <a:r>
              <a:rPr lang="en-US" sz="1200" i="1" u="sng" kern="1200" dirty="0" smtClean="0">
                <a:solidFill>
                  <a:schemeClr val="tx1"/>
                </a:solidFill>
                <a:effectLst/>
                <a:latin typeface="Arial"/>
                <a:ea typeface="Geneva" charset="-128"/>
                <a:cs typeface="Geneva" charset="0"/>
              </a:rPr>
              <a:t>There was no general framework to set up an utilizable management review in that period. Thus the issue of the review has been postponed….</a:t>
            </a:r>
            <a:r>
              <a:rPr lang="en-US" sz="1200" kern="1200" dirty="0" smtClean="0">
                <a:solidFill>
                  <a:schemeClr val="tx1"/>
                </a:solidFill>
                <a:effectLst/>
                <a:latin typeface="Arial"/>
                <a:ea typeface="Geneva" charset="-128"/>
                <a:cs typeface="Geneva" charset="0"/>
              </a:rPr>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does a statement “</a:t>
            </a:r>
            <a:r>
              <a:rPr lang="en-US" sz="1200" i="1" u="sng" kern="1200" dirty="0" smtClean="0">
                <a:solidFill>
                  <a:schemeClr val="tx1"/>
                </a:solidFill>
                <a:effectLst/>
                <a:latin typeface="Arial"/>
                <a:ea typeface="Geneva" charset="-128"/>
                <a:cs typeface="Geneva" charset="0"/>
              </a:rPr>
              <a:t>… Thus the issue of the review has been postponed.</a:t>
            </a:r>
            <a:r>
              <a:rPr lang="en-US" sz="1200" kern="1200" dirty="0" smtClean="0">
                <a:solidFill>
                  <a:schemeClr val="tx1"/>
                </a:solidFill>
                <a:effectLst/>
                <a:latin typeface="Arial"/>
                <a:ea typeface="Geneva" charset="-128"/>
                <a:cs typeface="Geneva" charset="0"/>
              </a:rPr>
              <a:t>” mean that does the previous Management Review officially determine to be postponed?  If yes, is there any supporting evidence?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5</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Root Cause </a:t>
            </a:r>
            <a:r>
              <a:rPr lang="en-US" sz="1200" kern="1200" dirty="0" smtClean="0">
                <a:solidFill>
                  <a:schemeClr val="tx1"/>
                </a:solidFill>
                <a:effectLst/>
                <a:latin typeface="Arial"/>
                <a:ea typeface="Geneva" charset="-128"/>
                <a:cs typeface="Geneva" charset="0"/>
              </a:rPr>
              <a:t>– </a:t>
            </a:r>
            <a:r>
              <a:rPr lang="en-US" sz="1200" i="1" kern="1200" dirty="0" smtClean="0">
                <a:solidFill>
                  <a:schemeClr val="tx1"/>
                </a:solidFill>
                <a:effectLst/>
                <a:latin typeface="Arial"/>
                <a:ea typeface="Geneva" charset="-128"/>
                <a:cs typeface="Geneva" charset="0"/>
              </a:rPr>
              <a:t>is succinct; reasonable and complete based upon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Absence of the initiator in this case is not necessary resulting the failure of the quality process.  [Refer to back to the result of the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As mentioned above, there should be two separate root cause analysis.  Another root cause is not addressed and identified.</a:t>
            </a:r>
          </a:p>
          <a:p>
            <a:endParaRPr lang="en-US" sz="1200" b="1" kern="1200" dirty="0" smtClean="0">
              <a:solidFill>
                <a:schemeClr val="tx1"/>
              </a:solidFill>
              <a:effectLst/>
              <a:latin typeface="Arial"/>
              <a:ea typeface="Geneva" charset="-128"/>
              <a:cs typeface="Geneva" charset="0"/>
            </a:endParaRPr>
          </a:p>
          <a:p>
            <a:r>
              <a:rPr lang="en-US" sz="1200" b="1" kern="1200" dirty="0" smtClean="0">
                <a:solidFill>
                  <a:schemeClr val="tx1"/>
                </a:solidFill>
                <a:effectLst/>
                <a:latin typeface="Arial"/>
                <a:ea typeface="Geneva" charset="-128"/>
                <a:cs typeface="Geneva" charset="0"/>
              </a:rPr>
              <a:t>Scope</a:t>
            </a:r>
            <a:r>
              <a:rPr lang="en-US" sz="1200" i="1" kern="1200" dirty="0" smtClean="0">
                <a:solidFill>
                  <a:schemeClr val="tx1"/>
                </a:solidFill>
                <a:effectLst/>
                <a:latin typeface="Arial"/>
                <a:ea typeface="Geneva" charset="-128"/>
                <a:cs typeface="Geneva" charset="0"/>
              </a:rPr>
              <a:t> – tells how widespread the problem 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widespread of the discrepancy has not been addressed in this field.  e.g. How would it be affected by division, operation team, function, area/region, and the time period?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pPr/>
              <a:t>6</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Category </a:t>
            </a:r>
          </a:p>
          <a:p>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Sector/Industry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Type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r>
              <a:rPr lang="en-US" sz="1200" b="1" kern="1200" dirty="0" smtClean="0">
                <a:solidFill>
                  <a:schemeClr val="tx1"/>
                </a:solidFill>
                <a:effectLst/>
                <a:latin typeface="Arial"/>
                <a:ea typeface="Geneva" charset="-128"/>
                <a:cs typeface="Geneva" charset="0"/>
              </a:rPr>
              <a:t>Geography</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apparent from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clearly illustrated in the field of “Analysis” to support it to be “Regional”.</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7</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fix the objective evidence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If it only addresses the Containment to the “Root Cause” recorded above, I think it is sufficient…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reason of why failure conducting of previous Management Review is not addressed in the fields of “Root Cause” and “Correction Action Plan”.</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entire root cause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 it is sufficient to cover the containment action though, the corrective action managing the root cause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Again, there is no any corrective action related to address why “Recommendation for improvement” is not covered as input in the process of Management Review stated in the current DEWI Quality Manual.</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items identified in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cover the scope and geography</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9</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10</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have final milestone for owner’s verification of effectiveness;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Although CAR owner self-verification is added at the last milestone, it doesn’t cover the corrective action for the failure conducting previous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fact, would the next round of Management Review be able to conducted on-time, it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It is suggested that the verification should focus on whether the updated process and/or next round of Management Review is in place to avoid recurrence of such nonconformity.</a:t>
            </a:r>
          </a:p>
          <a:p>
            <a:endParaRPr lang="en-US" dirty="0" smtClean="0"/>
          </a:p>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per milestone expectations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It is acceptable as Containment Action for the supporting evidence covered in the 1</a:t>
            </a:r>
            <a:r>
              <a:rPr lang="en-US" sz="1200" kern="1200" baseline="30000" dirty="0" smtClean="0">
                <a:solidFill>
                  <a:schemeClr val="tx1"/>
                </a:solidFill>
                <a:effectLst/>
                <a:latin typeface="Arial"/>
                <a:ea typeface="Geneva" charset="-128"/>
                <a:cs typeface="Geneva" charset="0"/>
              </a:rPr>
              <a:t>st</a:t>
            </a:r>
            <a:r>
              <a:rPr lang="en-US" sz="1200" kern="1200" dirty="0" smtClean="0">
                <a:solidFill>
                  <a:schemeClr val="tx1"/>
                </a:solidFill>
                <a:effectLst/>
                <a:latin typeface="Arial"/>
                <a:ea typeface="Geneva" charset="-128"/>
                <a:cs typeface="Geneva" charset="0"/>
              </a:rPr>
              <a:t> milestone, i.e. Management Review Report for Year 2011 and Year 2012 [Suggest to inviting a person could read German for verification…].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evidence “</a:t>
            </a:r>
            <a:r>
              <a:rPr lang="en-US" sz="1200" i="1" u="sng" kern="1200" dirty="0" smtClean="0">
                <a:solidFill>
                  <a:schemeClr val="tx1"/>
                </a:solidFill>
                <a:effectLst/>
                <a:latin typeface="Arial"/>
                <a:ea typeface="Geneva" charset="-128"/>
                <a:cs typeface="Geneva" charset="0"/>
              </a:rPr>
              <a:t>Attachment of the management review 2013 in milestone one.  The effectiveness of the management review was reviewed by the EULA Region Quality Manager and found to be acceptable.</a:t>
            </a:r>
            <a:r>
              <a:rPr lang="en-US" sz="1200" kern="1200" dirty="0" smtClean="0">
                <a:solidFill>
                  <a:schemeClr val="tx1"/>
                </a:solidFill>
                <a:effectLst/>
                <a:latin typeface="Arial"/>
                <a:ea typeface="Geneva" charset="-128"/>
                <a:cs typeface="Geneva" charset="0"/>
              </a:rPr>
              <a:t>” stated in the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is irrelevant while the Management Review for Year 2013 has not been conducted yet.  Not sure how CAR Administrator accepts it.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for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it is suggested that a statement should be provided by CAR Owner to indicate that “Recommendation for improvement” is now covered as input in the process of Management Review for Year 2011 and 2012...</a:t>
            </a:r>
          </a:p>
          <a:p>
            <a:endParaRPr lang="en-US" sz="1200" kern="1200" dirty="0" smtClean="0">
              <a:solidFill>
                <a:schemeClr val="tx1"/>
              </a:solidFill>
              <a:effectLst/>
              <a:latin typeface="Arial"/>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11</a:t>
            </a:fld>
            <a:endParaRPr lang="en-US" dirty="0"/>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package" Target="../embeddings/Microsoft_Word_Document1.docx"/><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Funny </a:t>
            </a:r>
            <a:r>
              <a:rPr lang="fi-FI" dirty="0">
                <a:effectLst>
                  <a:outerShdw blurRad="38100" dist="38100" dir="2700000" algn="tl">
                    <a:srgbClr val="000000">
                      <a:alpha val="43137"/>
                    </a:srgbClr>
                  </a:outerShdw>
                </a:effectLst>
                <a:latin typeface="Arial" charset="0"/>
                <a:cs typeface="Arial" charset="0"/>
              </a:rPr>
              <a:t>Li, Tony </a:t>
            </a:r>
            <a:r>
              <a:rPr lang="fi-FI" dirty="0" smtClean="0">
                <a:effectLst>
                  <a:outerShdw blurRad="38100" dist="38100" dir="2700000" algn="tl">
                    <a:srgbClr val="000000">
                      <a:alpha val="43137"/>
                    </a:srgbClr>
                  </a:outerShdw>
                </a:effectLst>
                <a:latin typeface="Arial" charset="0"/>
                <a:cs typeface="Arial" charset="0"/>
              </a:rPr>
              <a:t>Hsu and Ronald Tse</a:t>
            </a: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September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(Milestones)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10</a:t>
            </a:fld>
            <a:endParaRPr lang="en-US" dirty="0">
              <a:solidFill>
                <a:srgbClr val="000000"/>
              </a:solidFill>
            </a:endParaRPr>
          </a:p>
        </p:txBody>
      </p:sp>
      <p:pic>
        <p:nvPicPr>
          <p:cNvPr id="5" name="Picture 4"/>
          <p:cNvPicPr/>
          <p:nvPr/>
        </p:nvPicPr>
        <p:blipFill>
          <a:blip r:embed="rId3"/>
          <a:stretch>
            <a:fillRect/>
          </a:stretch>
        </p:blipFill>
        <p:spPr>
          <a:xfrm>
            <a:off x="404086" y="1280476"/>
            <a:ext cx="4562475" cy="4297045"/>
          </a:xfrm>
          <a:prstGeom prst="rect">
            <a:avLst/>
          </a:prstGeom>
        </p:spPr>
      </p:pic>
      <p:sp>
        <p:nvSpPr>
          <p:cNvPr id="7" name="圆角矩形标注 4"/>
          <p:cNvSpPr/>
          <p:nvPr/>
        </p:nvSpPr>
        <p:spPr>
          <a:xfrm>
            <a:off x="5335930" y="881577"/>
            <a:ext cx="3691252" cy="2547421"/>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solely for containment is good </a:t>
            </a:r>
            <a:r>
              <a:rPr lang="en-US" sz="1400" dirty="0" smtClean="0">
                <a:solidFill>
                  <a:prstClr val="white"/>
                </a:solidFill>
                <a:ea typeface="Times New Roman"/>
                <a:cs typeface="Times New Roman"/>
              </a:rPr>
              <a:t>(</a:t>
            </a:r>
            <a:r>
              <a:rPr lang="en-US" sz="1400" dirty="0" smtClean="0"/>
              <a:t>i.e</a:t>
            </a:r>
            <a:r>
              <a:rPr lang="en-US" sz="1400" dirty="0"/>
              <a:t>. Management Review Report for Year 2011 and Year </a:t>
            </a:r>
            <a:r>
              <a:rPr lang="en-US" sz="1400" dirty="0" smtClean="0"/>
              <a:t>2012</a:t>
            </a:r>
            <a:r>
              <a:rPr lang="en-US" sz="1400" dirty="0" smtClean="0">
                <a:solidFill>
                  <a:prstClr val="white"/>
                </a:solidFill>
                <a:ea typeface="Times New Roman"/>
                <a:cs typeface="Times New Roman"/>
              </a:rPr>
              <a:t>).</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a:t>
            </a:r>
            <a:r>
              <a:rPr lang="en-US" sz="1400" dirty="0">
                <a:solidFill>
                  <a:prstClr val="white"/>
                </a:solidFill>
                <a:ea typeface="Times New Roman"/>
                <a:cs typeface="Times New Roman"/>
              </a:rPr>
              <a:t>Suggest to inviting a person could read German for verification whether “Recommendation for improvement” is now covered as input in the process of Management Review.]</a:t>
            </a:r>
          </a:p>
        </p:txBody>
      </p:sp>
      <p:sp>
        <p:nvSpPr>
          <p:cNvPr id="8" name="TextBox 7"/>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Good.  Containment and its supporting evidence are reviewed  appropriately.</a:t>
            </a:r>
          </a:p>
        </p:txBody>
      </p:sp>
    </p:spTree>
    <p:extLst>
      <p:ext uri="{BB962C8B-B14F-4D97-AF65-F5344CB8AC3E}">
        <p14:creationId xmlns:p14="http://schemas.microsoft.com/office/powerpoint/2010/main" val="243454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(Milestones)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11</a:t>
            </a:fld>
            <a:endParaRPr lang="en-US" dirty="0">
              <a:solidFill>
                <a:srgbClr val="000000"/>
              </a:solidFill>
            </a:endParaRPr>
          </a:p>
        </p:txBody>
      </p:sp>
      <p:pic>
        <p:nvPicPr>
          <p:cNvPr id="4" name="Picture 3"/>
          <p:cNvPicPr/>
          <p:nvPr/>
        </p:nvPicPr>
        <p:blipFill>
          <a:blip r:embed="rId3"/>
          <a:stretch>
            <a:fillRect/>
          </a:stretch>
        </p:blipFill>
        <p:spPr>
          <a:xfrm>
            <a:off x="380939" y="1336675"/>
            <a:ext cx="4562475" cy="4184650"/>
          </a:xfrm>
          <a:prstGeom prst="rect">
            <a:avLst/>
          </a:prstGeom>
        </p:spPr>
      </p:pic>
      <p:sp>
        <p:nvSpPr>
          <p:cNvPr id="5" name="圆角矩形标注 4"/>
          <p:cNvSpPr/>
          <p:nvPr/>
        </p:nvSpPr>
        <p:spPr>
          <a:xfrm>
            <a:off x="5382227" y="61460"/>
            <a:ext cx="3576578" cy="2322924"/>
          </a:xfrm>
          <a:prstGeom prst="wedgeRoundRectCallout">
            <a:avLst>
              <a:gd name="adj1" fmla="val -102917"/>
              <a:gd name="adj2" fmla="val 57016"/>
              <a:gd name="adj3" fmla="val 16667"/>
            </a:avLst>
          </a:prstGeom>
          <a:solidFill>
            <a:schemeClr val="accent5">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Although CAR owner self-verification is added at the last milestone, it doesn’t cover the corrective action for the failure conducting previous Management Review.</a:t>
            </a:r>
          </a:p>
          <a:p>
            <a:pPr>
              <a:spcBef>
                <a:spcPts val="0"/>
              </a:spcBef>
              <a:spcAft>
                <a:spcPts val="0"/>
              </a:spcAft>
            </a:pPr>
            <a:r>
              <a:rPr lang="en-US" sz="800" dirty="0">
                <a:solidFill>
                  <a:prstClr val="white"/>
                </a:solidFill>
                <a:ea typeface="Times New Roman"/>
                <a:cs typeface="Times New Roman"/>
              </a:rPr>
              <a:t> </a:t>
            </a:r>
            <a:endParaRPr lang="en-US" sz="6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In fact, would the next round of Management Review be able to conducted on-time, it has not been addressed.</a:t>
            </a:r>
          </a:p>
          <a:p>
            <a:pPr>
              <a:spcBef>
                <a:spcPts val="0"/>
              </a:spcBef>
              <a:spcAft>
                <a:spcPts val="0"/>
              </a:spcAft>
            </a:pPr>
            <a:endParaRPr lang="en-US" sz="1400" dirty="0">
              <a:solidFill>
                <a:prstClr val="white"/>
              </a:solidFill>
              <a:ea typeface="Times New Roman"/>
              <a:cs typeface="Times New Roman"/>
            </a:endParaRPr>
          </a:p>
        </p:txBody>
      </p:sp>
      <p:sp>
        <p:nvSpPr>
          <p:cNvPr id="7" name="圆角矩形标注 4"/>
          <p:cNvSpPr/>
          <p:nvPr/>
        </p:nvSpPr>
        <p:spPr>
          <a:xfrm>
            <a:off x="2905246" y="4260574"/>
            <a:ext cx="6053561" cy="1260751"/>
          </a:xfrm>
          <a:prstGeom prst="wedgeRoundRectCallout">
            <a:avLst>
              <a:gd name="adj1" fmla="val -63951"/>
              <a:gd name="adj2" fmla="val -140089"/>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r>
              <a:rPr lang="en-US" sz="1400" dirty="0" smtClean="0"/>
              <a:t>The </a:t>
            </a:r>
            <a:r>
              <a:rPr lang="en-US" sz="1400" dirty="0"/>
              <a:t>evidence “Attachment of the management review 2013 in milestone one.  The effectiveness of the management review was reviewed by the EULA Region Quality </a:t>
            </a:r>
            <a:r>
              <a:rPr lang="en-US" sz="1400" dirty="0" smtClean="0"/>
              <a:t>Manager (how, and evidence?) </a:t>
            </a:r>
            <a:r>
              <a:rPr lang="en-US" sz="1400" dirty="0"/>
              <a:t>and found to be acceptable.” stated in the 2nd milestone is irrelevant while the Management Review for Year 2013 has not been conducted yet.</a:t>
            </a:r>
          </a:p>
        </p:txBody>
      </p:sp>
      <p:sp>
        <p:nvSpPr>
          <p:cNvPr id="6" name="圆角矩形标注 4"/>
          <p:cNvSpPr/>
          <p:nvPr/>
        </p:nvSpPr>
        <p:spPr>
          <a:xfrm>
            <a:off x="5382228" y="2453761"/>
            <a:ext cx="3576578" cy="1747847"/>
          </a:xfrm>
          <a:prstGeom prst="wedgeRoundRectCallout">
            <a:avLst>
              <a:gd name="adj1" fmla="val -73133"/>
              <a:gd name="adj2" fmla="val -22097"/>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r>
              <a:rPr lang="en-US" sz="1400" dirty="0"/>
              <a:t>In addition, </a:t>
            </a:r>
            <a:r>
              <a:rPr lang="en-US" sz="1400" dirty="0" smtClean="0"/>
              <a:t>it </a:t>
            </a:r>
            <a:r>
              <a:rPr lang="en-US" sz="1400" dirty="0"/>
              <a:t>is suggested that a statement should be provided by CAR Owner to indicate that “Recommendation for improvement” is now covered as input in the process of Management Review for Year 2011 and </a:t>
            </a:r>
            <a:r>
              <a:rPr lang="en-US" sz="1400" dirty="0" smtClean="0"/>
              <a:t>2012 if it is really covered...</a:t>
            </a:r>
            <a:endParaRPr lang="en-US" sz="1400" dirty="0"/>
          </a:p>
        </p:txBody>
      </p:sp>
      <p:sp>
        <p:nvSpPr>
          <p:cNvPr id="8" name="TextBox 7"/>
          <p:cNvSpPr txBox="1"/>
          <p:nvPr/>
        </p:nvSpPr>
        <p:spPr>
          <a:xfrm>
            <a:off x="1005854" y="5628775"/>
            <a:ext cx="739736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To be improved by working with CAR Owner to determine suitable milestones and set up their expectation.</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To be improved by engaging with CAR Owner </a:t>
            </a:r>
            <a:r>
              <a:rPr lang="en-US" sz="1200" b="1" dirty="0" smtClean="0">
                <a:solidFill>
                  <a:srgbClr val="0000FF"/>
                </a:solidFill>
              </a:rPr>
              <a:t>to complete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a:t>
            </a:r>
            <a:r>
              <a:rPr lang="en-US" sz="1200" b="1" dirty="0">
                <a:solidFill>
                  <a:srgbClr val="0000FF"/>
                </a:solidFill>
              </a:rPr>
              <a:t>by declining </a:t>
            </a:r>
            <a:r>
              <a:rPr lang="en-US" sz="1200" b="1" dirty="0" smtClean="0">
                <a:solidFill>
                  <a:srgbClr val="0000FF"/>
                </a:solidFill>
              </a:rPr>
              <a:t>the insufficient milestone.</a:t>
            </a:r>
          </a:p>
        </p:txBody>
      </p:sp>
    </p:spTree>
    <p:extLst>
      <p:ext uri="{BB962C8B-B14F-4D97-AF65-F5344CB8AC3E}">
        <p14:creationId xmlns:p14="http://schemas.microsoft.com/office/powerpoint/2010/main" val="30419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12</a:t>
            </a:fld>
            <a:endParaRPr lang="en-US" dirty="0">
              <a:solidFill>
                <a:srgbClr val="000000"/>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6540740" y="2617254"/>
            <a:ext cx="2485559" cy="3332136"/>
          </a:xfrm>
          <a:prstGeom prst="wedgeRoundRectCallout">
            <a:avLst>
              <a:gd name="adj1" fmla="val -176314"/>
              <a:gd name="adj2" fmla="val 49640"/>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However, when both root cause identification and the related corrective action stated in 2nd milestone are questionable, the comment “The corrective action was effective” stated in the field of “CAR Effectiveness Indicator” shows too generic and lack of logical consideration</a:t>
            </a:r>
            <a:r>
              <a:rPr lang="en-US" sz="1400" dirty="0" smtClean="0">
                <a:solidFill>
                  <a:prstClr val="white"/>
                </a:solidFill>
                <a:ea typeface="Times New Roman"/>
                <a:cs typeface="Times New Roman"/>
              </a:rPr>
              <a:t>…  Not auditable.</a:t>
            </a:r>
            <a:endParaRPr lang="en-US" sz="1400" dirty="0">
              <a:solidFill>
                <a:prstClr val="white"/>
              </a:solidFill>
              <a:ea typeface="Times New Roman"/>
              <a:cs typeface="Times New Roman"/>
            </a:endParaRPr>
          </a:p>
        </p:txBody>
      </p:sp>
      <p:sp>
        <p:nvSpPr>
          <p:cNvPr id="10" name="圆角矩形标注 4"/>
          <p:cNvSpPr/>
          <p:nvPr/>
        </p:nvSpPr>
        <p:spPr>
          <a:xfrm>
            <a:off x="6534850" y="381928"/>
            <a:ext cx="2478831" cy="2095058"/>
          </a:xfrm>
          <a:prstGeom prst="wedgeRoundRectCallout">
            <a:avLst>
              <a:gd name="adj1" fmla="val -153762"/>
              <a:gd name="adj2" fmla="val -3076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t>Please be noted that this CAR hasn’t been closed yet.  It is still under a state of “Closed Awaiting Verification”, hence, the field of “Verification Evidence” is still kept empty.</a:t>
            </a:r>
            <a:endParaRPr lang="en-US" sz="1400" dirty="0">
              <a:solidFill>
                <a:prstClr val="white"/>
              </a:solidFill>
              <a:ea typeface="Times New Roman"/>
              <a:cs typeface="Times New Roman"/>
            </a:endParaRPr>
          </a:p>
        </p:txBody>
      </p:sp>
      <p:sp>
        <p:nvSpPr>
          <p:cNvPr id="9" name="TextBox 8"/>
          <p:cNvSpPr txBox="1"/>
          <p:nvPr/>
        </p:nvSpPr>
        <p:spPr>
          <a:xfrm>
            <a:off x="1005854" y="6126500"/>
            <a:ext cx="7397366" cy="72327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proactively working with CAR Owner to verify the effectiveness of the agreed CA Plan in the agreed time slots.</a:t>
            </a:r>
          </a:p>
          <a:p>
            <a:pPr marL="171450" indent="-171450">
              <a:spcBef>
                <a:spcPts val="600"/>
              </a:spcBef>
              <a:buFont typeface="Wingdings" pitchFamily="2" charset="2"/>
              <a:buChar char="§"/>
              <a:tabLst>
                <a:tab pos="57150" algn="l"/>
              </a:tabLst>
            </a:pPr>
            <a:r>
              <a:rPr lang="en-US" sz="1200" b="1" dirty="0" smtClean="0">
                <a:solidFill>
                  <a:srgbClr val="0000FF"/>
                </a:solidFill>
              </a:rPr>
              <a:t>[Integrity] (P, T) – To be improved by providing reasonable and sufficient verification indicator.</a:t>
            </a:r>
          </a:p>
        </p:txBody>
      </p:sp>
    </p:spTree>
    <p:extLst>
      <p:ext uri="{BB962C8B-B14F-4D97-AF65-F5344CB8AC3E}">
        <p14:creationId xmlns:p14="http://schemas.microsoft.com/office/powerpoint/2010/main" val="66824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(Extension)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13</a:t>
            </a:fld>
            <a:endParaRPr lang="en-US" dirty="0">
              <a:solidFill>
                <a:srgbClr val="000000"/>
              </a:solidFill>
            </a:endParaRPr>
          </a:p>
        </p:txBody>
      </p:sp>
      <p:pic>
        <p:nvPicPr>
          <p:cNvPr id="7" name="Picture 6"/>
          <p:cNvPicPr/>
          <p:nvPr/>
        </p:nvPicPr>
        <p:blipFill>
          <a:blip r:embed="rId3"/>
          <a:stretch>
            <a:fillRect/>
          </a:stretch>
        </p:blipFill>
        <p:spPr>
          <a:xfrm>
            <a:off x="536535" y="2318075"/>
            <a:ext cx="5524500" cy="2731135"/>
          </a:xfrm>
          <a:prstGeom prst="rect">
            <a:avLst/>
          </a:prstGeom>
        </p:spPr>
      </p:pic>
      <p:sp>
        <p:nvSpPr>
          <p:cNvPr id="8" name="圆角矩形标注 4"/>
          <p:cNvSpPr/>
          <p:nvPr/>
        </p:nvSpPr>
        <p:spPr>
          <a:xfrm>
            <a:off x="5335930" y="706050"/>
            <a:ext cx="3691252" cy="2349661"/>
          </a:xfrm>
          <a:prstGeom prst="wedgeRoundRectCallout">
            <a:avLst>
              <a:gd name="adj1" fmla="val -90842"/>
              <a:gd name="adj2" fmla="val 4864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t>The number of extensions is still meeting the requirement</a:t>
            </a:r>
            <a:r>
              <a:rPr lang="en-US" sz="1400" dirty="0" smtClean="0"/>
              <a:t>.</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Other </a:t>
            </a:r>
            <a:r>
              <a:rPr lang="en-US" sz="1400" dirty="0">
                <a:solidFill>
                  <a:prstClr val="white"/>
                </a:solidFill>
                <a:ea typeface="Times New Roman"/>
                <a:cs typeface="Times New Roman"/>
              </a:rPr>
              <a:t>than this, suggest sending e-mail in advance to remind CAR Owner separately to avoid CAR overdue and/or escalation.  Put the communication with CAR Owner into the CAR DB as evidence.</a:t>
            </a:r>
          </a:p>
        </p:txBody>
      </p:sp>
      <p:sp>
        <p:nvSpPr>
          <p:cNvPr id="6" name="TextBox 5"/>
          <p:cNvSpPr txBox="1"/>
          <p:nvPr/>
        </p:nvSpPr>
        <p:spPr>
          <a:xfrm>
            <a:off x="1005854" y="6126500"/>
            <a:ext cx="7397366" cy="72327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Collaboration] (C L) </a:t>
            </a:r>
            <a:r>
              <a:rPr lang="en-US" sz="1200" b="1" dirty="0" smtClean="0">
                <a:solidFill>
                  <a:srgbClr val="0000FF"/>
                </a:solidFill>
              </a:rPr>
              <a:t>– Good.  Sending separated e-mail reminder to alert CAR Owner that the CAR has been escalation due to implementation overdue.</a:t>
            </a:r>
          </a:p>
          <a:p>
            <a:pPr marL="171450" indent="-171450">
              <a:spcBef>
                <a:spcPts val="600"/>
              </a:spcBef>
              <a:buFont typeface="Wingdings" pitchFamily="2" charset="2"/>
              <a:buChar char="§"/>
              <a:tabLst>
                <a:tab pos="57150" algn="l"/>
              </a:tabLst>
            </a:pPr>
            <a:r>
              <a:rPr lang="en-US" sz="1200" b="1" dirty="0">
                <a:solidFill>
                  <a:srgbClr val="0000FF"/>
                </a:solidFill>
              </a:rPr>
              <a:t>[Integrity] (C, T) – Good.  No extension is over 30 days or more than 3 times</a:t>
            </a:r>
            <a:r>
              <a:rPr lang="en-US" sz="1200" b="1" dirty="0" smtClean="0">
                <a:solidFill>
                  <a:srgbClr val="0000FF"/>
                </a:solidFill>
              </a:rPr>
              <a:t>.</a:t>
            </a:r>
            <a:endParaRPr lang="en-US" sz="1200" b="1" dirty="0">
              <a:solidFill>
                <a:srgbClr val="0000FF"/>
              </a:solidFill>
            </a:endParaRPr>
          </a:p>
        </p:txBody>
      </p:sp>
    </p:spTree>
    <p:extLst>
      <p:ext uri="{BB962C8B-B14F-4D97-AF65-F5344CB8AC3E}">
        <p14:creationId xmlns:p14="http://schemas.microsoft.com/office/powerpoint/2010/main" val="364285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Sept 27, 2013</a:t>
            </a:r>
          </a:p>
          <a:p>
            <a:r>
              <a:rPr lang="en-US" dirty="0" smtClean="0"/>
              <a:t>Mark Lavine, Mel Fehrenbacher</a:t>
            </a:r>
            <a:endParaRPr lang="en-US" dirty="0"/>
          </a:p>
        </p:txBody>
      </p:sp>
      <p:sp>
        <p:nvSpPr>
          <p:cNvPr id="2" name="Title 1"/>
          <p:cNvSpPr>
            <a:spLocks noGrp="1"/>
          </p:cNvSpPr>
          <p:nvPr>
            <p:ph type="ctrTitle"/>
          </p:nvPr>
        </p:nvSpPr>
        <p:spPr/>
        <p:txBody>
          <a:bodyPr/>
          <a:lstStyle/>
          <a:p>
            <a:r>
              <a:rPr lang="en-US" dirty="0" smtClean="0"/>
              <a:t>CAR Review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87778"/>
            <a:ext cx="2774095" cy="214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655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8229600" cy="1143000"/>
          </a:xfrm>
        </p:spPr>
        <p:txBody>
          <a:bodyPr/>
          <a:lstStyle/>
          <a:p>
            <a:r>
              <a:rPr lang="en-US" dirty="0" smtClean="0"/>
              <a:t>CAR 133911678</a:t>
            </a:r>
            <a:endParaRPr lang="en-US" dirty="0"/>
          </a:p>
        </p:txBody>
      </p:sp>
      <p:sp>
        <p:nvSpPr>
          <p:cNvPr id="3" name="Content Placeholder 2"/>
          <p:cNvSpPr>
            <a:spLocks noGrp="1"/>
          </p:cNvSpPr>
          <p:nvPr>
            <p:ph sz="quarter" idx="1"/>
          </p:nvPr>
        </p:nvSpPr>
        <p:spPr>
          <a:xfrm>
            <a:off x="457200" y="1676400"/>
            <a:ext cx="8229600" cy="5181600"/>
          </a:xfrm>
        </p:spPr>
        <p:txBody>
          <a:bodyPr>
            <a:normAutofit/>
          </a:bodyPr>
          <a:lstStyle/>
          <a:p>
            <a:r>
              <a:rPr lang="en-US" dirty="0" smtClean="0"/>
              <a:t>Well written finding, clear, referenced requirement.</a:t>
            </a:r>
          </a:p>
          <a:p>
            <a:r>
              <a:rPr lang="en-US" dirty="0" smtClean="0"/>
              <a:t>Analysis is thin</a:t>
            </a:r>
          </a:p>
          <a:p>
            <a:r>
              <a:rPr lang="en-US" dirty="0" smtClean="0"/>
              <a:t>Second milestone should have had “Response </a:t>
            </a:r>
            <a:r>
              <a:rPr lang="en-US" dirty="0"/>
              <a:t>accepted based on review by the EULA Regional QA </a:t>
            </a:r>
            <a:r>
              <a:rPr lang="en-US" dirty="0" err="1" smtClean="0"/>
              <a:t>Mgr</a:t>
            </a:r>
            <a:r>
              <a:rPr lang="en-US" dirty="0" smtClean="0"/>
              <a:t>”</a:t>
            </a:r>
          </a:p>
          <a:p>
            <a:r>
              <a:rPr lang="en-US" dirty="0" smtClean="0"/>
              <a:t>Isolated instance? If so what evidence to demonstrate this? Additional samples.</a:t>
            </a:r>
          </a:p>
          <a:p>
            <a:r>
              <a:rPr lang="en-US" dirty="0" smtClean="0"/>
              <a:t>Is there opportunity to prevent recurrence even though this is unusual situation?</a:t>
            </a:r>
          </a:p>
          <a:p>
            <a:r>
              <a:rPr lang="en-US" dirty="0" smtClean="0"/>
              <a:t>Competitiveness requires speed, change. It challenges us to maintain integrity in a competitive environment</a:t>
            </a:r>
          </a:p>
          <a:p>
            <a:endParaRPr lang="en-US" dirty="0"/>
          </a:p>
        </p:txBody>
      </p:sp>
    </p:spTree>
    <p:extLst>
      <p:ext uri="{BB962C8B-B14F-4D97-AF65-F5344CB8AC3E}">
        <p14:creationId xmlns:p14="http://schemas.microsoft.com/office/powerpoint/2010/main" val="3454987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06725" y="228338"/>
            <a:ext cx="8229600" cy="558739"/>
          </a:xfrm>
        </p:spPr>
        <p:txBody>
          <a:bodyPr/>
          <a:lstStyle/>
          <a:p>
            <a:pPr marL="0" indent="0" eaLnBrk="1" hangingPunct="1">
              <a:lnSpc>
                <a:spcPct val="90000"/>
              </a:lnSpc>
            </a:pPr>
            <a:r>
              <a:rPr lang="en-US" dirty="0" smtClean="0"/>
              <a:t>CAR Champion Critical Behaviors for Success</a:t>
            </a:r>
            <a:endParaRPr lang="en-US" dirty="0"/>
          </a:p>
        </p:txBody>
      </p:sp>
      <p:sp>
        <p:nvSpPr>
          <p:cNvPr id="3" name="Slide Number Placeholder 2"/>
          <p:cNvSpPr>
            <a:spLocks noGrp="1"/>
          </p:cNvSpPr>
          <p:nvPr>
            <p:ph type="sldNum" sz="quarter" idx="10"/>
          </p:nvPr>
        </p:nvSpPr>
        <p:spPr/>
        <p:txBody>
          <a:bodyPr/>
          <a:lstStyle/>
          <a:p>
            <a:fld id="{B339ADFA-C87E-481A-8806-3564168020FD}" type="slidenum">
              <a:rPr lang="en-US" smtClean="0"/>
              <a:t>2</a:t>
            </a:fld>
            <a:endParaRPr lang="en-US" dirty="0"/>
          </a:p>
        </p:txBody>
      </p:sp>
      <p:sp>
        <p:nvSpPr>
          <p:cNvPr id="4" name="Content Placeholder 3"/>
          <p:cNvSpPr>
            <a:spLocks noGrp="1"/>
          </p:cNvSpPr>
          <p:nvPr>
            <p:ph idx="1"/>
          </p:nvPr>
        </p:nvSpPr>
        <p:spPr>
          <a:xfrm>
            <a:off x="457200" y="914400"/>
            <a:ext cx="4161099" cy="5211763"/>
          </a:xfrm>
        </p:spPr>
        <p:txBody>
          <a:bodyPr/>
          <a:lstStyle/>
          <a:p>
            <a:pPr>
              <a:buFont typeface="Wingdings" pitchFamily="2" charset="2"/>
              <a:buChar char="q"/>
            </a:pPr>
            <a:r>
              <a:rPr lang="en-US" dirty="0"/>
              <a:t>Alignment with Critical Behaviors for Success and UL </a:t>
            </a:r>
            <a:r>
              <a:rPr lang="en-US" dirty="0" smtClean="0"/>
              <a:t>Values</a:t>
            </a:r>
          </a:p>
          <a:p>
            <a:pPr>
              <a:buFont typeface="Wingdings" pitchFamily="2" charset="2"/>
              <a:buChar char="q"/>
            </a:pPr>
            <a:r>
              <a:rPr lang="en-US" dirty="0" smtClean="0"/>
              <a:t>CAR </a:t>
            </a:r>
            <a:r>
              <a:rPr lang="en-US" dirty="0"/>
              <a:t>Champion, Areas of </a:t>
            </a:r>
            <a:r>
              <a:rPr lang="en-US" dirty="0" smtClean="0"/>
              <a:t>Responsibility:</a:t>
            </a:r>
          </a:p>
          <a:p>
            <a:pPr marL="566738" indent="0"/>
            <a:r>
              <a:rPr lang="en-US" dirty="0" smtClean="0">
                <a:solidFill>
                  <a:srgbClr val="000099"/>
                </a:solidFill>
              </a:rPr>
              <a:t>C </a:t>
            </a:r>
            <a:r>
              <a:rPr lang="en-US" dirty="0">
                <a:solidFill>
                  <a:srgbClr val="000099"/>
                </a:solidFill>
              </a:rPr>
              <a:t>– Customer; T – Technical; L – Colleague; P – </a:t>
            </a:r>
            <a:r>
              <a:rPr lang="en-US" dirty="0" smtClean="0">
                <a:solidFill>
                  <a:srgbClr val="000099"/>
                </a:solidFill>
              </a:rPr>
              <a:t>Process.</a:t>
            </a:r>
            <a:endParaRPr lang="en-US" dirty="0">
              <a:solidFill>
                <a:srgbClr val="000099"/>
              </a:solidFill>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925" y="833087"/>
            <a:ext cx="5635625"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48" y="3367374"/>
            <a:ext cx="4276847" cy="2176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727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Study for CAR# 123911678</a:t>
            </a:r>
            <a:endParaRPr lang="en-US" dirty="0"/>
          </a:p>
        </p:txBody>
      </p:sp>
    </p:spTree>
    <p:extLst>
      <p:ext uri="{BB962C8B-B14F-4D97-AF65-F5344CB8AC3E}">
        <p14:creationId xmlns:p14="http://schemas.microsoft.com/office/powerpoint/2010/main" val="303450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133911678</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4</a:t>
            </a:fld>
            <a:endParaRPr lang="en-US" dirty="0">
              <a:solidFill>
                <a:srgbClr val="000000"/>
              </a:solidFill>
            </a:endParaRPr>
          </a:p>
        </p:txBody>
      </p:sp>
      <p:sp>
        <p:nvSpPr>
          <p:cNvPr id="4" name="Rounded Rectangle 3"/>
          <p:cNvSpPr/>
          <p:nvPr/>
        </p:nvSpPr>
        <p:spPr>
          <a:xfrm>
            <a:off x="7709336" y="240913"/>
            <a:ext cx="1072055" cy="988307"/>
          </a:xfrm>
          <a:prstGeom prst="roundRect">
            <a:avLst/>
          </a:prstGeom>
          <a:solidFill>
            <a:schemeClr val="accent6">
              <a:lumMod val="60000"/>
              <a:lumOff val="40000"/>
            </a:schemeClr>
          </a:solidFill>
          <a:ln w="57150"/>
          <a:effectLst>
            <a:outerShdw blurRad="50800" dist="762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950" y="668759"/>
            <a:ext cx="5648325" cy="618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3694758852"/>
              </p:ext>
            </p:extLst>
          </p:nvPr>
        </p:nvGraphicFramePr>
        <p:xfrm>
          <a:off x="7788163" y="349303"/>
          <a:ext cx="914400" cy="771525"/>
        </p:xfrm>
        <a:graphic>
          <a:graphicData uri="http://schemas.openxmlformats.org/presentationml/2006/ole">
            <mc:AlternateContent xmlns:mc="http://schemas.openxmlformats.org/markup-compatibility/2006">
              <mc:Choice xmlns:v="urn:schemas-microsoft-com:vml" Requires="v">
                <p:oleObj spid="_x0000_s106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7788163" y="349303"/>
                        <a:ext cx="914400" cy="771525"/>
                      </a:xfrm>
                      <a:prstGeom prst="rect">
                        <a:avLst/>
                      </a:prstGeom>
                    </p:spPr>
                  </p:pic>
                </p:oleObj>
              </mc:Fallback>
            </mc:AlternateContent>
          </a:graphicData>
        </a:graphic>
      </p:graphicFrame>
      <p:sp>
        <p:nvSpPr>
          <p:cNvPr id="8" name="圆角矩形标注 4"/>
          <p:cNvSpPr/>
          <p:nvPr/>
        </p:nvSpPr>
        <p:spPr>
          <a:xfrm>
            <a:off x="6534850" y="1632028"/>
            <a:ext cx="2478831" cy="2569580"/>
          </a:xfrm>
          <a:prstGeom prst="wedgeRoundRectCallout">
            <a:avLst>
              <a:gd name="adj1" fmla="val -70179"/>
              <a:gd name="adj2" fmla="val 4722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There are TWO (2) discrepancies: a) Failure conducting Management Review in the required time period, and b) Missing input element in the Management Review process.  There should be two separate root cause analysis.</a:t>
            </a:r>
          </a:p>
        </p:txBody>
      </p:sp>
      <p:sp>
        <p:nvSpPr>
          <p:cNvPr id="9" name="Oval Callout 8"/>
          <p:cNvSpPr/>
          <p:nvPr/>
        </p:nvSpPr>
        <p:spPr>
          <a:xfrm>
            <a:off x="6523275" y="4848293"/>
            <a:ext cx="2490406" cy="1216851"/>
          </a:xfrm>
          <a:prstGeom prst="wedgeEllipseCallout">
            <a:avLst>
              <a:gd name="adj1" fmla="val -64352"/>
              <a:gd name="adj2" fmla="val -18589"/>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Moderate </a:t>
            </a:r>
            <a:r>
              <a:rPr lang="en-US" dirty="0"/>
              <a:t>I</a:t>
            </a:r>
            <a:r>
              <a:rPr lang="en-US" dirty="0" smtClean="0"/>
              <a:t>nstruction </a:t>
            </a:r>
            <a:r>
              <a:rPr lang="en-US" dirty="0"/>
              <a:t>P</a:t>
            </a:r>
            <a:r>
              <a:rPr lang="en-US" dirty="0" smtClean="0"/>
              <a:t>rovided</a:t>
            </a:r>
            <a:endParaRPr lang="en-US" dirty="0"/>
          </a:p>
        </p:txBody>
      </p:sp>
    </p:spTree>
    <p:extLst>
      <p:ext uri="{BB962C8B-B14F-4D97-AF65-F5344CB8AC3E}">
        <p14:creationId xmlns:p14="http://schemas.microsoft.com/office/powerpoint/2010/main" val="21509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004" y="2395571"/>
            <a:ext cx="5313954" cy="34033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标注 4"/>
          <p:cNvSpPr/>
          <p:nvPr/>
        </p:nvSpPr>
        <p:spPr>
          <a:xfrm>
            <a:off x="6540740" y="3994746"/>
            <a:ext cx="2485559" cy="1618974"/>
          </a:xfrm>
          <a:prstGeom prst="wedgeRoundRectCallout">
            <a:avLst>
              <a:gd name="adj1" fmla="val -64086"/>
              <a:gd name="adj2" fmla="val -173659"/>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DEWI </a:t>
            </a:r>
            <a:r>
              <a:rPr lang="en-US" sz="1400" dirty="0" smtClean="0">
                <a:solidFill>
                  <a:prstClr val="white"/>
                </a:solidFill>
                <a:ea typeface="Times New Roman"/>
                <a:cs typeface="Times New Roman"/>
              </a:rPr>
              <a:t>is merged </a:t>
            </a:r>
            <a:r>
              <a:rPr lang="en-US" sz="1400" dirty="0">
                <a:solidFill>
                  <a:prstClr val="white"/>
                </a:solidFill>
                <a:ea typeface="Times New Roman"/>
                <a:cs typeface="Times New Roman"/>
              </a:rPr>
              <a:t>on 2012-06-04, how about </a:t>
            </a:r>
            <a:r>
              <a:rPr lang="en-US" sz="1400" dirty="0" smtClean="0">
                <a:solidFill>
                  <a:prstClr val="white"/>
                </a:solidFill>
                <a:ea typeface="Times New Roman"/>
                <a:cs typeface="Times New Roman"/>
              </a:rPr>
              <a:t>year 2011</a:t>
            </a:r>
            <a:r>
              <a:rPr lang="en-US" sz="1400" dirty="0">
                <a:solidFill>
                  <a:prstClr val="white"/>
                </a:solidFill>
                <a:ea typeface="Times New Roman"/>
                <a:cs typeface="Times New Roman"/>
              </a:rPr>
              <a:t>?</a:t>
            </a:r>
          </a:p>
          <a:p>
            <a:pPr>
              <a:spcBef>
                <a:spcPts val="0"/>
              </a:spcBef>
              <a:spcAft>
                <a:spcPts val="0"/>
              </a:spcAft>
            </a:pPr>
            <a:endParaRPr lang="en-US" sz="9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No linkage from Analysis to Root Cause “qualified driver</a:t>
            </a:r>
            <a:r>
              <a:rPr lang="en-US" sz="1400" dirty="0" smtClean="0">
                <a:solidFill>
                  <a:prstClr val="white"/>
                </a:solidFill>
                <a:ea typeface="Times New Roman"/>
                <a:cs typeface="Times New Roman"/>
              </a:rPr>
              <a:t>”??</a:t>
            </a:r>
            <a:endParaRPr lang="en-US" sz="1400" dirty="0">
              <a:solidFill>
                <a:prstClr val="white"/>
              </a:solidFill>
              <a:ea typeface="Times New Roman"/>
              <a:cs typeface="Times New Roman"/>
            </a:endParaRPr>
          </a:p>
        </p:txBody>
      </p:sp>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(Analysis)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5</a:t>
            </a:fld>
            <a:endParaRPr lang="en-US" dirty="0">
              <a:solidFill>
                <a:srgbClr val="000000"/>
              </a:solidFill>
            </a:endParaRPr>
          </a:p>
        </p:txBody>
      </p:sp>
      <p:sp>
        <p:nvSpPr>
          <p:cNvPr id="6" name="圆角矩形标注 4"/>
          <p:cNvSpPr/>
          <p:nvPr/>
        </p:nvSpPr>
        <p:spPr>
          <a:xfrm>
            <a:off x="6516547" y="315309"/>
            <a:ext cx="2485559" cy="3461627"/>
          </a:xfrm>
          <a:prstGeom prst="wedgeRoundRectCallout">
            <a:avLst>
              <a:gd name="adj1" fmla="val -71072"/>
              <a:gd name="adj2" fmla="val -22350"/>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“5 WHYs” approach hasn’t been utilized well because it doesn’t seem that it is able to identify the possible causes</a:t>
            </a:r>
            <a:r>
              <a:rPr lang="en-US" sz="1400" dirty="0" smtClean="0">
                <a:solidFill>
                  <a:prstClr val="white"/>
                </a:solidFill>
                <a:ea typeface="Times New Roman"/>
                <a:cs typeface="Times New Roman"/>
              </a:rPr>
              <a:t>.</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And there is no analysis related to illustrate why “Recommendation for improvement” is not covered as input in the process of Management Review stated in the current DEWI Quality Manual</a:t>
            </a:r>
            <a:r>
              <a:rPr lang="en-US" sz="1400" dirty="0" smtClean="0">
                <a:solidFill>
                  <a:prstClr val="white"/>
                </a:solidFill>
                <a:ea typeface="Times New Roman"/>
                <a:cs typeface="Times New Roman"/>
              </a:rPr>
              <a:t>.</a:t>
            </a:r>
          </a:p>
          <a:p>
            <a:pPr>
              <a:spcBef>
                <a:spcPts val="0"/>
              </a:spcBef>
              <a:spcAft>
                <a:spcPts val="0"/>
              </a:spcAft>
            </a:pPr>
            <a:endParaRPr lang="en-US" sz="1400" dirty="0">
              <a:solidFill>
                <a:prstClr val="white"/>
              </a:solidFill>
              <a:ea typeface="Times New Roman"/>
              <a:cs typeface="Times New Roman"/>
            </a:endParaRPr>
          </a:p>
        </p:txBody>
      </p:sp>
      <p:sp>
        <p:nvSpPr>
          <p:cNvPr id="9" name="TextBox 8"/>
          <p:cNvSpPr txBox="1"/>
          <p:nvPr/>
        </p:nvSpPr>
        <p:spPr>
          <a:xfrm>
            <a:off x="1005854" y="5825550"/>
            <a:ext cx="7397366" cy="98488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get deeper analysis.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To be </a:t>
            </a:r>
            <a:r>
              <a:rPr lang="en-US" sz="1200" b="1" dirty="0">
                <a:solidFill>
                  <a:srgbClr val="0000FF"/>
                </a:solidFill>
              </a:rPr>
              <a:t>improved by engaging with CAR Owner to get </a:t>
            </a:r>
            <a:r>
              <a:rPr lang="en-US" sz="1200" b="1" dirty="0" smtClean="0">
                <a:solidFill>
                  <a:srgbClr val="0000FF"/>
                </a:solidFill>
              </a:rPr>
              <a:t>a clear path of analysis</a:t>
            </a:r>
            <a:r>
              <a:rPr lang="en-US" sz="1200" b="1" dirty="0">
                <a:solidFill>
                  <a:srgbClr val="0000FF"/>
                </a:solidFill>
              </a:rPr>
              <a:t>.</a:t>
            </a:r>
            <a:endParaRPr lang="en-US" sz="1200" b="1" dirty="0" smtClean="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by declining the insufficient analysis results.</a:t>
            </a:r>
          </a:p>
        </p:txBody>
      </p:sp>
    </p:spTree>
    <p:extLst>
      <p:ext uri="{BB962C8B-B14F-4D97-AF65-F5344CB8AC3E}">
        <p14:creationId xmlns:p14="http://schemas.microsoft.com/office/powerpoint/2010/main" val="45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a:t>
            </a:r>
            <a:r>
              <a:rPr lang="en-US" sz="2000" dirty="0" smtClean="0"/>
              <a:t>Root Cause &amp; Scope</a:t>
            </a:r>
            <a:r>
              <a:rPr lang="en-US" dirty="0" smtClean="0"/>
              <a: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6</a:t>
            </a:fld>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6018836" y="3962137"/>
            <a:ext cx="2983270" cy="1547412"/>
          </a:xfrm>
          <a:prstGeom prst="wedgeRoundRectCallout">
            <a:avLst>
              <a:gd name="adj1" fmla="val -79315"/>
              <a:gd name="adj2" fmla="val -141680"/>
              <a:gd name="adj3" fmla="val 16667"/>
            </a:avLst>
          </a:prstGeom>
          <a:solidFill>
            <a:schemeClr val="accent5">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widespread of the discrepancy has not been addressed in this field.  e.g. How would it be affected by division, operation team, function, area/region, and the time period?</a:t>
            </a:r>
          </a:p>
        </p:txBody>
      </p:sp>
      <p:sp>
        <p:nvSpPr>
          <p:cNvPr id="10" name="TextBox 9"/>
          <p:cNvSpPr txBox="1"/>
          <p:nvPr/>
        </p:nvSpPr>
        <p:spPr>
          <a:xfrm>
            <a:off x="1005854" y="5663500"/>
            <a:ext cx="739736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get succinct and reasonable root cause statement.</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a:t>
            </a:r>
            <a:r>
              <a:rPr lang="en-US" sz="1200" b="1" dirty="0" smtClean="0">
                <a:solidFill>
                  <a:srgbClr val="0000FF"/>
                </a:solidFill>
              </a:rPr>
              <a:t>by </a:t>
            </a:r>
            <a:r>
              <a:rPr lang="en-US" sz="1200" b="1" dirty="0">
                <a:solidFill>
                  <a:srgbClr val="0000FF"/>
                </a:solidFill>
              </a:rPr>
              <a:t>engaging with CAR Owner to get succinct and reasonable root cause statement.</a:t>
            </a:r>
          </a:p>
          <a:p>
            <a:pPr marL="171450" indent="-171450">
              <a:spcBef>
                <a:spcPts val="600"/>
              </a:spcBef>
              <a:buFont typeface="Wingdings" pitchFamily="2" charset="2"/>
              <a:buChar char="§"/>
              <a:tabLst>
                <a:tab pos="57150" algn="l"/>
              </a:tabLst>
            </a:pPr>
            <a:r>
              <a:rPr lang="en-US" sz="1200" b="1" dirty="0" smtClean="0">
                <a:solidFill>
                  <a:srgbClr val="0000FF"/>
                </a:solidFill>
              </a:rPr>
              <a:t>[Integrity] (P) – To be improved of determination </a:t>
            </a:r>
            <a:r>
              <a:rPr lang="en-US" sz="1200" b="1" dirty="0">
                <a:solidFill>
                  <a:srgbClr val="0000FF"/>
                </a:solidFill>
              </a:rPr>
              <a:t>by declining </a:t>
            </a:r>
            <a:r>
              <a:rPr lang="en-US" sz="1200" b="1" dirty="0" smtClean="0">
                <a:solidFill>
                  <a:srgbClr val="0000FF"/>
                </a:solidFill>
              </a:rPr>
              <a:t>the incomplete root cause.</a:t>
            </a:r>
          </a:p>
        </p:txBody>
      </p:sp>
      <p:sp>
        <p:nvSpPr>
          <p:cNvPr id="7" name="圆角矩形标注 4"/>
          <p:cNvSpPr/>
          <p:nvPr/>
        </p:nvSpPr>
        <p:spPr>
          <a:xfrm>
            <a:off x="6540740" y="151845"/>
            <a:ext cx="2485559" cy="3659816"/>
          </a:xfrm>
          <a:prstGeom prst="wedgeRoundRectCallout">
            <a:avLst>
              <a:gd name="adj1" fmla="val -70606"/>
              <a:gd name="adj2" fmla="val 2684"/>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r>
              <a:rPr lang="en-US" sz="1400" dirty="0" smtClean="0">
                <a:solidFill>
                  <a:prstClr val="white"/>
                </a:solidFill>
                <a:ea typeface="Times New Roman"/>
                <a:cs typeface="Times New Roman"/>
              </a:rPr>
              <a:t>.</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Another root cause is not addressed and identified</a:t>
            </a:r>
            <a:r>
              <a:rPr lang="en-US" sz="1400" dirty="0" smtClean="0">
                <a:solidFill>
                  <a:prstClr val="white"/>
                </a:solidFill>
                <a:ea typeface="Times New Roman"/>
                <a:cs typeface="Times New Roman"/>
              </a:rPr>
              <a:t>.</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344578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a:t>
            </a:r>
            <a:r>
              <a:rPr lang="en-US" sz="1700" dirty="0" smtClean="0"/>
              <a:t>Category, Sector/Industry, Type &amp; Geography</a:t>
            </a:r>
            <a:r>
              <a:rPr lang="en-US" dirty="0" smtClean="0"/>
              <a: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a:t>
            </a:fld>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534850" y="1655178"/>
            <a:ext cx="2478831" cy="439847"/>
          </a:xfrm>
          <a:prstGeom prst="wedgeRoundRectCallout">
            <a:avLst>
              <a:gd name="adj1" fmla="val -202323"/>
              <a:gd name="adj2" fmla="val 252528"/>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Satisfaction</a:t>
            </a:r>
            <a:endParaRPr lang="en-US" sz="1400" dirty="0">
              <a:solidFill>
                <a:prstClr val="white"/>
              </a:solidFill>
              <a:ea typeface="Times New Roman"/>
              <a:cs typeface="Times New Roman"/>
            </a:endParaRPr>
          </a:p>
        </p:txBody>
      </p:sp>
      <p:sp>
        <p:nvSpPr>
          <p:cNvPr id="6" name="圆角矩形标注 4"/>
          <p:cNvSpPr/>
          <p:nvPr/>
        </p:nvSpPr>
        <p:spPr>
          <a:xfrm>
            <a:off x="6534849" y="4203586"/>
            <a:ext cx="2478831" cy="439847"/>
          </a:xfrm>
          <a:prstGeom prst="wedgeRoundRectCallout">
            <a:avLst>
              <a:gd name="adj1" fmla="val -178976"/>
              <a:gd name="adj2" fmla="val -26588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Satisfaction</a:t>
            </a:r>
            <a:endParaRPr lang="en-US" sz="1400" dirty="0">
              <a:solidFill>
                <a:prstClr val="white"/>
              </a:solidFill>
              <a:ea typeface="Times New Roman"/>
              <a:cs typeface="Times New Roman"/>
            </a:endParaRPr>
          </a:p>
        </p:txBody>
      </p:sp>
      <p:sp>
        <p:nvSpPr>
          <p:cNvPr id="7" name="圆角矩形标注 4"/>
          <p:cNvSpPr/>
          <p:nvPr/>
        </p:nvSpPr>
        <p:spPr>
          <a:xfrm>
            <a:off x="6548350" y="881578"/>
            <a:ext cx="2478831" cy="439847"/>
          </a:xfrm>
          <a:prstGeom prst="wedgeRoundRectCallout">
            <a:avLst>
              <a:gd name="adj1" fmla="val -197653"/>
              <a:gd name="adj2" fmla="val 3446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Satisfaction</a:t>
            </a:r>
            <a:endParaRPr lang="en-US" sz="1400" dirty="0">
              <a:solidFill>
                <a:prstClr val="white"/>
              </a:solidFill>
              <a:ea typeface="Times New Roman"/>
              <a:cs typeface="Times New Roman"/>
            </a:endParaRPr>
          </a:p>
        </p:txBody>
      </p:sp>
      <p:sp>
        <p:nvSpPr>
          <p:cNvPr id="8" name="圆角矩形标注 4"/>
          <p:cNvSpPr/>
          <p:nvPr/>
        </p:nvSpPr>
        <p:spPr>
          <a:xfrm>
            <a:off x="6536775" y="2731624"/>
            <a:ext cx="2478831" cy="1045311"/>
          </a:xfrm>
          <a:prstGeom prst="wedgeRoundRectCallout">
            <a:avLst>
              <a:gd name="adj1" fmla="val -97728"/>
              <a:gd name="adj2" fmla="val -24624"/>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Not </a:t>
            </a:r>
            <a:r>
              <a:rPr lang="en-US" sz="1400" dirty="0">
                <a:solidFill>
                  <a:prstClr val="white"/>
                </a:solidFill>
                <a:ea typeface="Times New Roman"/>
                <a:cs typeface="Times New Roman"/>
              </a:rPr>
              <a:t>clearly illustrated in the field of “Analysis” to support it to </a:t>
            </a:r>
            <a:r>
              <a:rPr lang="en-US" sz="1400" dirty="0" smtClean="0">
                <a:solidFill>
                  <a:prstClr val="white"/>
                </a:solidFill>
                <a:ea typeface="Times New Roman"/>
                <a:cs typeface="Times New Roman"/>
              </a:rPr>
              <a:t>be identified as </a:t>
            </a:r>
            <a:r>
              <a:rPr lang="en-US" sz="1400" dirty="0">
                <a:solidFill>
                  <a:prstClr val="white"/>
                </a:solidFill>
                <a:ea typeface="Times New Roman"/>
                <a:cs typeface="Times New Roman"/>
              </a:rPr>
              <a:t>“Regional</a:t>
            </a:r>
            <a:r>
              <a:rPr lang="en-US" sz="1400" dirty="0" smtClean="0">
                <a:solidFill>
                  <a:prstClr val="white"/>
                </a:solidFill>
                <a:ea typeface="Times New Roman"/>
                <a:cs typeface="Times New Roman"/>
              </a:rPr>
              <a:t>”.</a:t>
            </a:r>
            <a:endParaRPr lang="en-US" sz="1400" dirty="0">
              <a:solidFill>
                <a:prstClr val="white"/>
              </a:solidFill>
              <a:ea typeface="Times New Roman"/>
              <a:cs typeface="Times New Roman"/>
            </a:endParaRPr>
          </a:p>
        </p:txBody>
      </p:sp>
      <p:sp>
        <p:nvSpPr>
          <p:cNvPr id="9" name="TextBox 8"/>
          <p:cNvSpPr txBox="1"/>
          <p:nvPr/>
        </p:nvSpPr>
        <p:spPr>
          <a:xfrm>
            <a:off x="1005854" y="6126500"/>
            <a:ext cx="7397366" cy="72327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engaging with CAR Owner to clarify the rationale of geography selection.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T</a:t>
            </a:r>
            <a:r>
              <a:rPr lang="en-US" sz="1200" b="1" dirty="0" smtClean="0">
                <a:solidFill>
                  <a:srgbClr val="0000FF"/>
                </a:solidFill>
              </a:rPr>
              <a:t>) </a:t>
            </a:r>
            <a:r>
              <a:rPr lang="en-US" sz="1200" b="1" dirty="0">
                <a:solidFill>
                  <a:srgbClr val="0000FF"/>
                </a:solidFill>
              </a:rPr>
              <a:t>– </a:t>
            </a:r>
            <a:r>
              <a:rPr lang="en-US" sz="1200" b="1" dirty="0" smtClean="0">
                <a:solidFill>
                  <a:srgbClr val="0000FF"/>
                </a:solidFill>
              </a:rPr>
              <a:t>Good.  Appropriate “Category”, “Sector/Industry” and “type” are selected.</a:t>
            </a:r>
          </a:p>
        </p:txBody>
      </p:sp>
    </p:spTree>
    <p:extLst>
      <p:ext uri="{BB962C8B-B14F-4D97-AF65-F5344CB8AC3E}">
        <p14:creationId xmlns:p14="http://schemas.microsoft.com/office/powerpoint/2010/main" val="75230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(Corrective Action)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a:t>
            </a:fld>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50" y="695871"/>
            <a:ext cx="5467350" cy="6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540740" y="12946"/>
            <a:ext cx="2485559" cy="2718680"/>
          </a:xfrm>
          <a:prstGeom prst="wedgeRoundRectCallout">
            <a:avLst>
              <a:gd name="adj1" fmla="val -157222"/>
              <a:gd name="adj2" fmla="val 75112"/>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If it only addresses the Containment to the “Root Cause” recorded above, </a:t>
            </a:r>
            <a:r>
              <a:rPr lang="en-US" sz="1400" dirty="0" smtClean="0">
                <a:solidFill>
                  <a:prstClr val="white"/>
                </a:solidFill>
                <a:ea typeface="Times New Roman"/>
                <a:cs typeface="Times New Roman"/>
              </a:rPr>
              <a:t>it </a:t>
            </a:r>
            <a:r>
              <a:rPr lang="en-US" sz="1400" dirty="0">
                <a:solidFill>
                  <a:prstClr val="white"/>
                </a:solidFill>
                <a:ea typeface="Times New Roman"/>
                <a:cs typeface="Times New Roman"/>
              </a:rPr>
              <a:t>is sufficient…</a:t>
            </a:r>
          </a:p>
          <a:p>
            <a:pPr>
              <a:spcBef>
                <a:spcPts val="0"/>
              </a:spcBef>
              <a:spcAft>
                <a:spcPts val="0"/>
              </a:spcAft>
            </a:pPr>
            <a:endParaRPr lang="en-US" sz="600" dirty="0">
              <a:solidFill>
                <a:prstClr val="white"/>
              </a:solidFill>
              <a:ea typeface="Times New Roman"/>
              <a:cs typeface="Times New Roman"/>
            </a:endParaRPr>
          </a:p>
          <a:p>
            <a:pPr>
              <a:spcBef>
                <a:spcPts val="0"/>
              </a:spcBef>
              <a:spcAft>
                <a:spcPts val="0"/>
              </a:spcAft>
            </a:pPr>
            <a:r>
              <a:rPr lang="en-US" sz="1400" dirty="0">
                <a:solidFill>
                  <a:prstClr val="white"/>
                </a:solidFill>
                <a:ea typeface="Times New Roman"/>
                <a:cs typeface="Times New Roman"/>
              </a:rPr>
              <a:t>However, the reason of why failure conducting of previous Management Review is not addressed in the fields of “Root Cause” and “Correction Action Plan”.</a:t>
            </a:r>
          </a:p>
          <a:p>
            <a:pPr>
              <a:spcBef>
                <a:spcPts val="0"/>
              </a:spcBef>
              <a:spcAft>
                <a:spcPts val="0"/>
              </a:spcAft>
            </a:pPr>
            <a:endParaRPr lang="en-US" sz="1400" dirty="0">
              <a:solidFill>
                <a:prstClr val="white"/>
              </a:solidFill>
              <a:ea typeface="Times New Roman"/>
              <a:cs typeface="Times New Roman"/>
            </a:endParaRPr>
          </a:p>
        </p:txBody>
      </p:sp>
      <p:sp>
        <p:nvSpPr>
          <p:cNvPr id="6" name="圆角矩形标注 4"/>
          <p:cNvSpPr/>
          <p:nvPr/>
        </p:nvSpPr>
        <p:spPr>
          <a:xfrm>
            <a:off x="6076709" y="2835788"/>
            <a:ext cx="2949591" cy="2708482"/>
          </a:xfrm>
          <a:prstGeom prst="wedgeRoundRectCallout">
            <a:avLst>
              <a:gd name="adj1" fmla="val -120751"/>
              <a:gd name="adj2" fmla="val -20351"/>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The </a:t>
            </a:r>
            <a:r>
              <a:rPr lang="en-US" sz="1400" dirty="0">
                <a:solidFill>
                  <a:prstClr val="white"/>
                </a:solidFill>
                <a:ea typeface="Times New Roman"/>
                <a:cs typeface="Times New Roman"/>
              </a:rPr>
              <a:t>corrective action managing the root cause has not been addressed.</a:t>
            </a:r>
          </a:p>
          <a:p>
            <a:pPr>
              <a:spcBef>
                <a:spcPts val="0"/>
              </a:spcBef>
              <a:spcAft>
                <a:spcPts val="0"/>
              </a:spcAft>
            </a:pPr>
            <a:endParaRPr lang="en-US" sz="9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Again</a:t>
            </a:r>
            <a:r>
              <a:rPr lang="en-US" sz="1400" dirty="0">
                <a:solidFill>
                  <a:prstClr val="white"/>
                </a:solidFill>
                <a:ea typeface="Times New Roman"/>
                <a:cs typeface="Times New Roman"/>
              </a:rPr>
              <a:t>, there is no any corrective action related to address why “Recommendation for improvement” is not covered as input in the process of Management Review stated in the current DEWI Quality Manual.</a:t>
            </a:r>
          </a:p>
          <a:p>
            <a:pPr>
              <a:spcBef>
                <a:spcPts val="0"/>
              </a:spcBef>
              <a:spcAft>
                <a:spcPts val="0"/>
              </a:spcAft>
            </a:pPr>
            <a:endParaRPr lang="en-US" sz="1400" dirty="0">
              <a:solidFill>
                <a:prstClr val="white"/>
              </a:solidFill>
              <a:ea typeface="Times New Roman"/>
              <a:cs typeface="Times New Roman"/>
            </a:endParaRPr>
          </a:p>
        </p:txBody>
      </p:sp>
      <p:sp>
        <p:nvSpPr>
          <p:cNvPr id="7" name="TextBox 6"/>
          <p:cNvSpPr txBox="1"/>
          <p:nvPr/>
        </p:nvSpPr>
        <p:spPr>
          <a:xfrm>
            <a:off x="1005854" y="5651925"/>
            <a:ext cx="7397366"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working with CAR Owner to get the reasonable CA Plan that is able to fix the root cause.</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by engaging with CAR Owner to fix the objective evidence and other problems </a:t>
            </a:r>
            <a:r>
              <a:rPr lang="en-US" sz="1200" b="1" dirty="0" smtClean="0">
                <a:solidFill>
                  <a:srgbClr val="0000FF"/>
                </a:solidFill>
              </a:rPr>
              <a:t>found.</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P</a:t>
            </a:r>
            <a:r>
              <a:rPr lang="en-US" sz="1200" b="1" dirty="0" smtClean="0">
                <a:solidFill>
                  <a:srgbClr val="0000FF"/>
                </a:solidFill>
              </a:rPr>
              <a:t>) – To be improved of determination </a:t>
            </a:r>
            <a:r>
              <a:rPr lang="en-US" sz="1200" b="1" dirty="0">
                <a:solidFill>
                  <a:srgbClr val="0000FF"/>
                </a:solidFill>
              </a:rPr>
              <a:t>by declining </a:t>
            </a:r>
            <a:r>
              <a:rPr lang="en-US" sz="1200" b="1" dirty="0" smtClean="0">
                <a:solidFill>
                  <a:srgbClr val="0000FF"/>
                </a:solidFill>
              </a:rPr>
              <a:t>the insufficient CA Plan.</a:t>
            </a:r>
          </a:p>
        </p:txBody>
      </p:sp>
    </p:spTree>
    <p:extLst>
      <p:ext uri="{BB962C8B-B14F-4D97-AF65-F5344CB8AC3E}">
        <p14:creationId xmlns:p14="http://schemas.microsoft.com/office/powerpoint/2010/main" val="75230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133911678 (CAR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9</a:t>
            </a:fld>
            <a:endParaRPr lang="en-US" dirty="0">
              <a:solidFill>
                <a:srgbClr val="000000"/>
              </a:solidFill>
            </a:endParaRPr>
          </a:p>
        </p:txBody>
      </p:sp>
      <p:pic>
        <p:nvPicPr>
          <p:cNvPr id="7" name="Picture 6"/>
          <p:cNvPicPr/>
          <p:nvPr/>
        </p:nvPicPr>
        <p:blipFill>
          <a:blip r:embed="rId3"/>
          <a:stretch>
            <a:fillRect/>
          </a:stretch>
        </p:blipFill>
        <p:spPr>
          <a:xfrm>
            <a:off x="870995" y="717615"/>
            <a:ext cx="5943600" cy="5967095"/>
          </a:xfrm>
          <a:prstGeom prst="rect">
            <a:avLst/>
          </a:prstGeom>
        </p:spPr>
      </p:pic>
      <p:sp>
        <p:nvSpPr>
          <p:cNvPr id="5" name="圆角矩形标注 4"/>
          <p:cNvSpPr/>
          <p:nvPr/>
        </p:nvSpPr>
        <p:spPr>
          <a:xfrm>
            <a:off x="7037408" y="1436991"/>
            <a:ext cx="1875098" cy="1005268"/>
          </a:xfrm>
          <a:prstGeom prst="wedgeRoundRectCallout">
            <a:avLst>
              <a:gd name="adj1" fmla="val -47321"/>
              <a:gd name="adj2" fmla="val -15768"/>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2000" dirty="0" smtClean="0">
                <a:solidFill>
                  <a:prstClr val="white"/>
                </a:solidFill>
                <a:ea typeface="Times New Roman"/>
                <a:cs typeface="Times New Roman"/>
              </a:rPr>
              <a:t>Good and </a:t>
            </a:r>
            <a:r>
              <a:rPr lang="en-US" sz="2000" dirty="0">
                <a:solidFill>
                  <a:prstClr val="white"/>
                </a:solidFill>
                <a:ea typeface="Times New Roman"/>
                <a:cs typeface="Times New Roman"/>
              </a:rPr>
              <a:t>N</a:t>
            </a:r>
            <a:r>
              <a:rPr lang="en-US" sz="2000" dirty="0" smtClean="0">
                <a:solidFill>
                  <a:prstClr val="white"/>
                </a:solidFill>
                <a:ea typeface="Times New Roman"/>
                <a:cs typeface="Times New Roman"/>
              </a:rPr>
              <a:t>o Abnormality</a:t>
            </a:r>
            <a:endParaRPr lang="en-US" sz="2000" dirty="0">
              <a:solidFill>
                <a:prstClr val="white"/>
              </a:solidFill>
              <a:ea typeface="Times New Roman"/>
              <a:cs typeface="Times New Roman"/>
            </a:endParaRPr>
          </a:p>
          <a:p>
            <a:pPr>
              <a:spcBef>
                <a:spcPts val="0"/>
              </a:spcBef>
              <a:spcAft>
                <a:spcPts val="0"/>
              </a:spcAft>
            </a:pPr>
            <a:endParaRPr lang="en-US" sz="2000" dirty="0">
              <a:solidFill>
                <a:prstClr val="white"/>
              </a:solidFill>
              <a:ea typeface="Times New Roman"/>
              <a:cs typeface="Times New Roman"/>
            </a:endParaRPr>
          </a:p>
        </p:txBody>
      </p:sp>
      <p:sp>
        <p:nvSpPr>
          <p:cNvPr id="6" name="TextBox 5"/>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Good.  CAR Owner, CAR Escalation Path and Optional Recipients are set appropriately.</a:t>
            </a:r>
          </a:p>
        </p:txBody>
      </p:sp>
    </p:spTree>
    <p:extLst>
      <p:ext uri="{BB962C8B-B14F-4D97-AF65-F5344CB8AC3E}">
        <p14:creationId xmlns:p14="http://schemas.microsoft.com/office/powerpoint/2010/main" val="263933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TotalTime>
  <Words>1795</Words>
  <Application>Microsoft Office PowerPoint</Application>
  <PresentationFormat>On-screen Show (4:3)</PresentationFormat>
  <Paragraphs>207</Paragraphs>
  <Slides>15</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ULTemplate</vt:lpstr>
      <vt:lpstr>Document</vt:lpstr>
      <vt:lpstr>CAR Calibration Meeting CAR Review</vt:lpstr>
      <vt:lpstr>CAR Champion Critical Behaviors for Success</vt:lpstr>
      <vt:lpstr>Study for CAR# 123911678</vt:lpstr>
      <vt:lpstr>CAR# 133911678</vt:lpstr>
      <vt:lpstr>CAR# 133911678 (Analysis)</vt:lpstr>
      <vt:lpstr>CAR# 133911678 (Root Cause &amp; Scope)</vt:lpstr>
      <vt:lpstr>CAR# 133911678 (Category, Sector/Industry, Type &amp; Geography)</vt:lpstr>
      <vt:lpstr>CAR# 133911678 (Corrective Action)</vt:lpstr>
      <vt:lpstr>CAR# 133911678 (CAR Admin Review)</vt:lpstr>
      <vt:lpstr>CAR# 133911678 (Milestones)</vt:lpstr>
      <vt:lpstr>CAR# 133911678 (Milestones)</vt:lpstr>
      <vt:lpstr>CAR# 133911678 (Verification)</vt:lpstr>
      <vt:lpstr>CAR# 133911678 (Extension)</vt:lpstr>
      <vt:lpstr>CAR Review</vt:lpstr>
      <vt:lpstr>CAR 133911678</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155</cp:revision>
  <dcterms:created xsi:type="dcterms:W3CDTF">2010-12-21T03:48:07Z</dcterms:created>
  <dcterms:modified xsi:type="dcterms:W3CDTF">2013-09-26T14:52:35Z</dcterms:modified>
</cp:coreProperties>
</file>