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88" r:id="rId4"/>
    <p:sldId id="291" r:id="rId5"/>
    <p:sldId id="292" r:id="rId6"/>
    <p:sldId id="293" r:id="rId7"/>
    <p:sldId id="290" r:id="rId8"/>
    <p:sldId id="294" r:id="rId9"/>
    <p:sldId id="287" r:id="rId10"/>
    <p:sldId id="289" r:id="rId11"/>
    <p:sldId id="286" r:id="rId12"/>
    <p:sldId id="295" r:id="rId13"/>
    <p:sldId id="296" r:id="rId14"/>
    <p:sldId id="297" r:id="rId15"/>
    <p:sldId id="298" r:id="rId16"/>
    <p:sldId id="299" r:id="rId17"/>
    <p:sldId id="300" r:id="rId18"/>
    <p:sldId id="301" r:id="rId19"/>
    <p:sldId id="302" r:id="rId20"/>
    <p:sldId id="303" r:id="rId21"/>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etz, Jeffery" initials="LJ" lastIdx="0" clrIdx="0">
    <p:extLst>
      <p:ext uri="{19B8F6BF-5375-455C-9EA6-DF929625EA0E}">
        <p15:presenceInfo xmlns:p15="http://schemas.microsoft.com/office/powerpoint/2012/main" xmlns="" userId="S-1-5-21-3638089868-3081175115-313297729-200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7000" autoAdjust="0"/>
  </p:normalViewPr>
  <p:slideViewPr>
    <p:cSldViewPr>
      <p:cViewPr>
        <p:scale>
          <a:sx n="83" d="100"/>
          <a:sy n="83" d="100"/>
        </p:scale>
        <p:origin x="-763" y="-67"/>
      </p:cViewPr>
      <p:guideLst>
        <p:guide orient="horz" pos="2160"/>
        <p:guide pos="2880"/>
      </p:guideLst>
    </p:cSldViewPr>
  </p:slideViewPr>
  <p:notesTextViewPr>
    <p:cViewPr>
      <p:scale>
        <a:sx n="1" d="1"/>
        <a:sy n="1" d="1"/>
      </p:scale>
      <p:origin x="0" y="0"/>
    </p:cViewPr>
  </p:notesTextViewPr>
  <p:sorterViewPr>
    <p:cViewPr>
      <p:scale>
        <a:sx n="100" d="100"/>
        <a:sy n="100" d="100"/>
      </p:scale>
      <p:origin x="0" y="3826"/>
    </p:cViewPr>
  </p:sorterViewPr>
  <p:notesViewPr>
    <p:cSldViewPr>
      <p:cViewPr varScale="1">
        <p:scale>
          <a:sx n="75" d="100"/>
          <a:sy n="75" d="100"/>
        </p:scale>
        <p:origin x="-2942" y="-7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ax="3840" units="cm"/>
          <inkml:channel name="Y" type="integer" min="-80" max="1080" units="cm"/>
          <inkml:channel name="T" type="integer" max="2.14748E9" units="dev"/>
        </inkml:traceFormat>
        <inkml:channelProperties>
          <inkml:channelProperty channel="X" name="resolution" value="150" units="1/cm"/>
          <inkml:channelProperty channel="Y" name="resolution" value="80.55556" units="1/cm"/>
          <inkml:channelProperty channel="T" name="resolution" value="1" units="1/dev"/>
        </inkml:channelProperties>
      </inkml:inkSource>
      <inkml:timestamp xml:id="ts0" timeString="2014-09-05T18:55:09.396"/>
    </inkml:context>
    <inkml:brush xml:id="br0">
      <inkml:brushProperty name="width" value="0.1" units="cm"/>
      <inkml:brushProperty name="height" value="0.1" units="cm"/>
      <inkml:brushProperty name="fitToCurve" value="1"/>
    </inkml:brush>
  </inkml:definitions>
  <inkml:traceGroup>
    <inkml:annotationXML>
      <emma:emma xmlns:emma="http://www.w3.org/2003/04/emma" version="1.0">
        <emma:interpretation id="{244FEAF4-5CEC-4BA6-A431-A9F61CB68211}" emma:medium="tactile" emma:mode="ink">
          <msink:context xmlns:msink="http://schemas.microsoft.com/ink/2010/main" type="inkDrawing" rotatedBoundingBox="12992,3698 21267,3734 21261,5137 12986,5101" hotPoints="20215,3060 20468,4284 13528,5716 13275,4492" semanticType="enclosure" shapeName="Rectangle"/>
        </emma:interpretation>
      </emma:emma>
    </inkml:annotationXML>
    <inkml:trace contextRef="#ctx0" brushRef="#br0">2091 1309 0,'-48'-24'219,"-1"48"-204,-47-24 1,47 24-1,1-24 64,24 0-33,-49 0-30,49 0 15,0 0 1,-1 24 155,-71-24-171,23 24-1,49-24 1,0 0 46,-49 0-30,49 0-17,-49 0 1,25 0 0,0 0-1,23 0 1,1 0 31,-72 0-32,-1 0 1,0 0 0,49 0-1,-1 0 1,1 0-1,24 0 1,-1 0 31,-47 0-16,-1 0-15,-48 0-1,73 0 1,24 0 0,-49-48 46,73 24-31,-24-25-15,-49-23 0,25-25-1,48 49 1,0-1 0,-24 1-1,0 24 63,24-25-62,0 25 15,0 0 0,0-24-15,0-1 0,0 1 77,0-1-61,0 25-17,0-48 1,24 47 15,-24 1 32,0 0-48,24 0 1,0 0 15,0-1 47,1 1-46,-1-24-17,0 48 16,0 0 16,25-24-31,-25 24 15,24-24 47,-24-1-15,1 1 46,-1 24-46,0-24-48,0 24 32,0-24-16,1 24 1,-1 0-17,0 0 1,73 0 0,-25-24-1,-48 24 1,1 0 187,23 0-172,-24 0-15,0 0-1,49 0 1,0 0 0,-25 0-1,-24 0 17,0 0 30,25 0-15,72 0 31,24 24-62,-73-24-1,-47 0 1,23 24 0,-24-24 62,0 0-63,0 0 1,1 0 0,23 0 15,0 0-16,-23 0 1,23 0 15,0 0 16,73 0-31,0 0-1,-72 0 1,-25 0 78,0-24-79,0 24 1,25 0 0,-1 0 15,0 0-15,-23 0-1,23 0 1,-24 0-1,49 0 1,-1 0 0,-48 0-1,25 0 63,-25 0-62,0 0 0,49 0-1,-49 0 1,0 0 78,25 0-79,23 0 1,1 0 0,-49 0-1,24 0 1,-24 0 31,73 0-32,24 0 1,0 0 0,-48 0-1,-1 0 1,-48 0 78,73 0-79,48 0 1,-72 0-1,-25-24 79,-48-1-78,49 25-1,-1 0 1,0 0 0,49-24-1,-24 24 1,-1-24 0,-47 24-1,23 0 63,0-24-62,73 24 0,-24 0-1,-73 0 1,25 0 109,-25 0-110,0-24 1,0-1 0,25 25-1,-25 0 1,48 0 31,49 0-32,0 0 1,0 0 0,-24 0-1,-73 0 1,0 0 62,1 0-47,71 0-15,1 0 0,0 25-1,-49-25 1,25 0-1,-49 0 1,24 24 0,-23-24-1,-1 0 63,0 0-62,48 0 0,-47 0-1,71 0 1,-71 0 0,23 0 62,-24 0-63,25 0 1,-1 0 0,0 0-1,49 0 1,-24 48-1,-49-48 1,0 24 0,24-24-1,1 25 48,23-25-48,74 72 1,-50-72 0,1 24-1,-73-24 1,0 0 78,25 25-63,-49-1-15,97 0-1,-1 24 1,1 1-1,-24-1 1,-49-48 0,24 24 62,1 0-63,47 25 1,-23 23 0,-25-47 15,-23-1 0,-1 0 47,24 24-62,-24-23 0,0-1-1,1 0 1,-1 24-1,-24 1 1,0-25 31,0 24 0,0-24-16,0 1 16,0-1 0,-24 24-16,24-24-15,-49-24 31,25 0-32,0 0 1,0 0 15,-49 25-15,49-25 15,-24 0 0,23 0-15,1 0-1,-48 0 17,47 0-1,1 0-15,-24 0-1,24 0 1,-1 0-1,1 0 1,0 0 0,0 0-1,-24 0 1,23 0 15,1 0-15,0 0 31,0 0-32,-25 0 1,-23 0 0,-49-25-1,0 1 1,24 24-1,73 0 1,0 0 0,0 0 15,-1 0 0,1 0-15,-73 0-1,25 0 1,-25 0 0,73 0-1,-24 0 1,-1 0 0,25 0 30,0 0-30,-49 0 0,49 0-1,-24 0 1,23 0 0,1 0-1,0 0 235,-73 0-234,-48 0-1,-48 0 1,144 0 0,1 0-1,24 0 1,-1 0 62,-47 0-62,-49 0-1,0 0 1,48 0 0,1 0-1,-1 0 1,25 0-1,-49 0 1,0 0 0,49 0-1,-49 0 1,-24 0 0,25 0-1,47 0 1,-48 0-1,25 0 1,-25 0 0,49 0-1,-1 0 17,25 0-17,0 0 1,-49 0-1,25 0 17,0 0-17,-25 0 1,0 0 0,-23 0-1,47 0 1,1 0-1,24 0 17,0 0-1,-25 0-15,1 0-1,-1 0 1,1 0-1,24 0 1,-25 0 47,25 0-48,0 0 1,-73 0-1,73 0 1,-73 0 0,1 0-1,71 0 1,-23 0 0,24 0 15,0 0 63,-49 0-79,49 0 1,-49 0-1,25 0 1,-25 0 109,25 0-109,0 0-1,23 0 1,1 0 78,0 0-79,0 0 17,0 24-17,-1 1 63,1-25-46,24 24-17,-48 0 1,24-24-1,-1 24 17,25 0 77,-24 1-78,24-1-15,0 0 0,0 0 30</inkml:trace>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vl1pPr>
          </a:lstStyle>
          <a:p>
            <a:fld id="{F760AAC1-E286-415E-883C-FA03F3B2C571}" type="datetimeFigureOut">
              <a:rPr lang="en-US" smtClean="0"/>
              <a:t>9/18/2014</a:t>
            </a:fld>
            <a:endParaRPr lang="en-US"/>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vl1pPr>
          </a:lstStyle>
          <a:p>
            <a:fld id="{0610F071-0E37-4E22-AD79-36A170E96B4D}" type="slidenum">
              <a:rPr lang="en-US" smtClean="0"/>
              <a:t>‹#›</a:t>
            </a:fld>
            <a:endParaRPr lang="en-US"/>
          </a:p>
        </p:txBody>
      </p:sp>
    </p:spTree>
    <p:extLst>
      <p:ext uri="{BB962C8B-B14F-4D97-AF65-F5344CB8AC3E}">
        <p14:creationId xmlns:p14="http://schemas.microsoft.com/office/powerpoint/2010/main" val="3779003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10F071-0E37-4E22-AD79-36A170E96B4D}" type="slidenum">
              <a:rPr lang="en-US" smtClean="0"/>
              <a:t>1</a:t>
            </a:fld>
            <a:endParaRPr lang="en-US"/>
          </a:p>
        </p:txBody>
      </p:sp>
    </p:spTree>
    <p:extLst>
      <p:ext uri="{BB962C8B-B14F-4D97-AF65-F5344CB8AC3E}">
        <p14:creationId xmlns:p14="http://schemas.microsoft.com/office/powerpoint/2010/main" val="1739986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10F071-0E37-4E22-AD79-36A170E96B4D}" type="slidenum">
              <a:rPr lang="en-US" smtClean="0"/>
              <a:t>2</a:t>
            </a:fld>
            <a:endParaRPr lang="en-US"/>
          </a:p>
        </p:txBody>
      </p:sp>
    </p:spTree>
    <p:extLst>
      <p:ext uri="{BB962C8B-B14F-4D97-AF65-F5344CB8AC3E}">
        <p14:creationId xmlns:p14="http://schemas.microsoft.com/office/powerpoint/2010/main" val="1646820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10F071-0E37-4E22-AD79-36A170E96B4D}" type="slidenum">
              <a:rPr lang="en-US" smtClean="0"/>
              <a:t>11</a:t>
            </a:fld>
            <a:endParaRPr lang="en-US"/>
          </a:p>
        </p:txBody>
      </p:sp>
    </p:spTree>
    <p:extLst>
      <p:ext uri="{BB962C8B-B14F-4D97-AF65-F5344CB8AC3E}">
        <p14:creationId xmlns:p14="http://schemas.microsoft.com/office/powerpoint/2010/main" val="33653531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Red">
    <p:bg>
      <p:bgPr>
        <a:solidFill>
          <a:schemeClr val="accent1"/>
        </a:solidFill>
        <a:effectLst/>
      </p:bgPr>
    </p:bg>
    <p:spTree>
      <p:nvGrpSpPr>
        <p:cNvPr id="1" name=""/>
        <p:cNvGrpSpPr/>
        <p:nvPr/>
      </p:nvGrpSpPr>
      <p:grpSpPr>
        <a:xfrm>
          <a:off x="0" y="0"/>
          <a:ext cx="0" cy="0"/>
          <a:chOff x="0" y="0"/>
          <a:chExt cx="0" cy="0"/>
        </a:xfrm>
      </p:grpSpPr>
      <p:pic>
        <p:nvPicPr>
          <p:cNvPr id="4" name="Picture 6" descr="UL_Enterprise_wht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invGray">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000">
                <a:solidFill>
                  <a:schemeClr val="bg1"/>
                </a:solidFill>
              </a:rPr>
              <a:t>UL and the UL logo are trademarks of UL LLC © 2013</a:t>
            </a:r>
          </a:p>
        </p:txBody>
      </p:sp>
      <p:sp>
        <p:nvSpPr>
          <p:cNvPr id="2" name="Title 1"/>
          <p:cNvSpPr>
            <a:spLocks noGrp="1"/>
          </p:cNvSpPr>
          <p:nvPr>
            <p:ph type="ctrTitle"/>
          </p:nvPr>
        </p:nvSpPr>
        <p:spPr>
          <a:xfrm>
            <a:off x="457199" y="2534248"/>
            <a:ext cx="5548579" cy="1399032"/>
          </a:xfrm>
        </p:spPr>
        <p:txBody>
          <a:bodyPr/>
          <a:lstStyle>
            <a:lvl1pPr algn="l">
              <a:defRPr sz="3000" b="1">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3961120"/>
            <a:ext cx="5548579" cy="1773936"/>
          </a:xfrm>
        </p:spPr>
        <p:txBody>
          <a:bodyPr>
            <a:normAutofit/>
          </a:bodyPr>
          <a:lstStyle>
            <a:lvl1pPr marL="0" indent="0" algn="l">
              <a:buNone/>
              <a:defRPr sz="1600" b="1">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254309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losing Slide">
    <p:bg>
      <p:bgPr>
        <a:solidFill>
          <a:schemeClr val="accent1"/>
        </a:solidFill>
        <a:effectLst/>
      </p:bgPr>
    </p:bg>
    <p:spTree>
      <p:nvGrpSpPr>
        <p:cNvPr id="1" name=""/>
        <p:cNvGrpSpPr/>
        <p:nvPr/>
      </p:nvGrpSpPr>
      <p:grpSpPr>
        <a:xfrm>
          <a:off x="0" y="0"/>
          <a:ext cx="0" cy="0"/>
          <a:chOff x="0" y="0"/>
          <a:chExt cx="0" cy="0"/>
        </a:xfrm>
      </p:grpSpPr>
      <p:pic>
        <p:nvPicPr>
          <p:cNvPr id="3" name="Picture 4" descr="ul_logo.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81938" y="482600"/>
            <a:ext cx="804862"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850472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White ">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auto">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000"/>
              <a:t>UL and the UL logo are trademarks of UL LLC © 2013</a:t>
            </a:r>
          </a:p>
        </p:txBody>
      </p:sp>
      <p:sp>
        <p:nvSpPr>
          <p:cNvPr id="2" name="Title 1"/>
          <p:cNvSpPr>
            <a:spLocks noGrp="1"/>
          </p:cNvSpPr>
          <p:nvPr>
            <p:ph type="ctrTitle"/>
          </p:nvPr>
        </p:nvSpPr>
        <p:spPr>
          <a:xfrm>
            <a:off x="457199" y="2532888"/>
            <a:ext cx="5570525" cy="1399032"/>
          </a:xfrm>
        </p:spPr>
        <p:txBody>
          <a:bodyPr/>
          <a:lstStyle>
            <a:lvl1pPr algn="l">
              <a:defRPr sz="3000" b="1">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3959352"/>
            <a:ext cx="5570525" cy="1773936"/>
          </a:xfrm>
        </p:spPr>
        <p:txBody>
          <a:bodyPr>
            <a:normAutofit/>
          </a:bodyPr>
          <a:lstStyle>
            <a:lvl1pPr marL="0" indent="0" algn="l">
              <a:buNone/>
              <a:defRPr sz="1600" b="1">
                <a:solidFill>
                  <a:schemeClr val="accent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638428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fld id="{EAF3F487-376D-44F7-852B-4E89B0F94A8B}" type="slidenum">
              <a:rPr lang="en-US" smtClean="0"/>
              <a:t>‹#›</a:t>
            </a:fld>
            <a:endParaRPr lang="en-US"/>
          </a:p>
        </p:txBody>
      </p:sp>
    </p:spTree>
    <p:extLst>
      <p:ext uri="{BB962C8B-B14F-4D97-AF65-F5344CB8AC3E}">
        <p14:creationId xmlns:p14="http://schemas.microsoft.com/office/powerpoint/2010/main" val="3500566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fld id="{EAF3F487-376D-44F7-852B-4E89B0F94A8B}" type="slidenum">
              <a:rPr lang="en-US" smtClean="0"/>
              <a:t>‹#›</a:t>
            </a:fld>
            <a:endParaRPr lang="en-US"/>
          </a:p>
        </p:txBody>
      </p:sp>
    </p:spTree>
    <p:extLst>
      <p:ext uri="{BB962C8B-B14F-4D97-AF65-F5344CB8AC3E}">
        <p14:creationId xmlns:p14="http://schemas.microsoft.com/office/powerpoint/2010/main" val="3924993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79"/>
          <a:stretch>
            <a:fillRect/>
          </a:stretch>
        </p:blipFill>
        <p:spPr bwMode="auto">
          <a:xfrm>
            <a:off x="7132638" y="274638"/>
            <a:ext cx="1646237"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561246"/>
            <a:ext cx="5943600" cy="1143000"/>
          </a:xfrm>
        </p:spPr>
        <p:txBody>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457200" y="2743200"/>
            <a:ext cx="8229600" cy="3416299"/>
          </a:xfrm>
        </p:spPr>
        <p:txBody>
          <a:bodyPr>
            <a:normAutofit/>
          </a:bodyPr>
          <a:lstStyle>
            <a:lvl1pPr>
              <a:defRPr sz="1600" b="1">
                <a:solidFill>
                  <a:schemeClr val="accent1"/>
                </a:solidFill>
                <a:latin typeface="Arial" pitchFamily="34" charset="0"/>
                <a:cs typeface="Arial" pitchFamily="34" charset="0"/>
              </a:defRPr>
            </a:lvl1pPr>
            <a:lvl2pPr marL="0" indent="0">
              <a:buFontTx/>
              <a:buNone/>
              <a:defRPr sz="1600" b="0">
                <a:solidFill>
                  <a:schemeClr val="accent1"/>
                </a:solidFill>
                <a:latin typeface="Arial" pitchFamily="34" charset="0"/>
                <a:cs typeface="Arial" pitchFamily="34" charset="0"/>
              </a:defRPr>
            </a:lvl2pPr>
            <a:lvl3pPr marL="0" indent="0">
              <a:buFontTx/>
              <a:buNone/>
              <a:defRPr sz="1600" b="0">
                <a:solidFill>
                  <a:schemeClr val="accent1"/>
                </a:solidFill>
                <a:latin typeface="Arial" pitchFamily="34" charset="0"/>
                <a:cs typeface="Arial" pitchFamily="34" charset="0"/>
              </a:defRPr>
            </a:lvl3pPr>
            <a:lvl4pPr marL="0" indent="0">
              <a:buFontTx/>
              <a:buNone/>
              <a:defRPr sz="1600" b="0">
                <a:solidFill>
                  <a:schemeClr val="accent1"/>
                </a:solidFill>
                <a:latin typeface="Arial" pitchFamily="34" charset="0"/>
                <a:cs typeface="Arial" pitchFamily="34" charset="0"/>
              </a:defRPr>
            </a:lvl4pPr>
            <a:lvl5pPr marL="0" indent="0">
              <a:buFontTx/>
              <a:buNone/>
              <a:defRPr sz="1600" b="0">
                <a:solidFill>
                  <a:schemeClr val="accent1"/>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0"/>
          </p:nvPr>
        </p:nvSpPr>
        <p:spPr/>
        <p:txBody>
          <a:bodyPr/>
          <a:lstStyle>
            <a:lvl1pPr>
              <a:defRPr/>
            </a:lvl1pPr>
          </a:lstStyle>
          <a:p>
            <a:fld id="{EAF3F487-376D-44F7-852B-4E89B0F94A8B}" type="slidenum">
              <a:rPr lang="en-US" smtClean="0"/>
              <a:t>‹#›</a:t>
            </a:fld>
            <a:endParaRPr lang="en-US"/>
          </a:p>
        </p:txBody>
      </p:sp>
    </p:spTree>
    <p:extLst>
      <p:ext uri="{BB962C8B-B14F-4D97-AF65-F5344CB8AC3E}">
        <p14:creationId xmlns:p14="http://schemas.microsoft.com/office/powerpoint/2010/main" val="1600981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C3003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charset="0"/>
              <a:cs typeface="Arial" charset="0"/>
            </a:endParaRPr>
          </a:p>
        </p:txBody>
      </p:sp>
      <p:pic>
        <p:nvPicPr>
          <p:cNvPr id="4" name="Picture 6" descr="ul_pattern.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44542800"/>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lvl1pPr>
              <a:lnSpc>
                <a:spcPct val="100000"/>
              </a:lnSpc>
              <a:spcBef>
                <a:spcPts val="1200"/>
              </a:spcBef>
              <a:defRPr sz="1800"/>
            </a:lvl1pPr>
            <a:lvl2pPr>
              <a:lnSpc>
                <a:spcPct val="100000"/>
              </a:lnSpc>
              <a:spcBef>
                <a:spcPts val="1200"/>
              </a:spcBef>
              <a:buFont typeface="Arial" pitchFamily="34" charset="0"/>
              <a:buChar char="•"/>
              <a:defRPr sz="1600"/>
            </a:lvl2pPr>
            <a:lvl3pPr>
              <a:lnSpc>
                <a:spcPct val="100000"/>
              </a:lnSpc>
              <a:spcBef>
                <a:spcPts val="1200"/>
              </a:spcBef>
              <a:buFont typeface="Arial" pitchFamily="34" charset="0"/>
              <a:buChar char="−"/>
              <a:defRPr sz="1400"/>
            </a:lvl3pPr>
            <a:lvl4pPr>
              <a:lnSpc>
                <a:spcPct val="100000"/>
              </a:lnSpc>
              <a:spcBef>
                <a:spcPts val="1200"/>
              </a:spcBef>
              <a:buFont typeface="Arial" pitchFamily="34" charset="0"/>
              <a:buChar char="−"/>
              <a:defRPr sz="1400"/>
            </a:lvl4pPr>
            <a:lvl5pPr>
              <a:lnSpc>
                <a:spcPct val="100000"/>
              </a:lnSpc>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spcBef>
                <a:spcPts val="1200"/>
              </a:spcBef>
              <a:defRPr sz="1800"/>
            </a:lvl1pPr>
            <a:lvl2pPr>
              <a:spcBef>
                <a:spcPts val="1200"/>
              </a:spcBef>
              <a:buFont typeface="Arial" pitchFamily="34" charset="0"/>
              <a:buChar char="•"/>
              <a:defRPr sz="1600"/>
            </a:lvl2pPr>
            <a:lvl3pPr>
              <a:spcBef>
                <a:spcPts val="1200"/>
              </a:spcBef>
              <a:buFont typeface="Arial" pitchFamily="34" charset="0"/>
              <a:buChar char="‒"/>
              <a:defRPr sz="1400"/>
            </a:lvl3pPr>
            <a:lvl4pPr>
              <a:spcBef>
                <a:spcPts val="1200"/>
              </a:spcBef>
              <a:buFont typeface="Arial" pitchFamily="34" charset="0"/>
              <a:buChar char="‒"/>
              <a:defRPr sz="1400"/>
            </a:lvl4pPr>
            <a:lvl5pPr>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fld id="{EAF3F487-376D-44F7-852B-4E89B0F94A8B}" type="slidenum">
              <a:rPr lang="en-US" smtClean="0"/>
              <a:t>‹#›</a:t>
            </a:fld>
            <a:endParaRPr lang="en-US"/>
          </a:p>
        </p:txBody>
      </p:sp>
    </p:spTree>
    <p:extLst>
      <p:ext uri="{BB962C8B-B14F-4D97-AF65-F5344CB8AC3E}">
        <p14:creationId xmlns:p14="http://schemas.microsoft.com/office/powerpoint/2010/main" val="3713254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fld id="{EAF3F487-376D-44F7-852B-4E89B0F94A8B}" type="slidenum">
              <a:rPr lang="en-US" smtClean="0"/>
              <a:t>‹#›</a:t>
            </a:fld>
            <a:endParaRPr lang="en-US"/>
          </a:p>
        </p:txBody>
      </p:sp>
    </p:spTree>
    <p:extLst>
      <p:ext uri="{BB962C8B-B14F-4D97-AF65-F5344CB8AC3E}">
        <p14:creationId xmlns:p14="http://schemas.microsoft.com/office/powerpoint/2010/main" val="2115479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3"/>
          <p:cNvSpPr>
            <a:spLocks noGrp="1"/>
          </p:cNvSpPr>
          <p:nvPr>
            <p:ph type="sldNum" sz="quarter" idx="10"/>
          </p:nvPr>
        </p:nvSpPr>
        <p:spPr/>
        <p:txBody>
          <a:bodyPr/>
          <a:lstStyle>
            <a:lvl1pPr>
              <a:defRPr/>
            </a:lvl1pPr>
          </a:lstStyle>
          <a:p>
            <a:fld id="{EAF3F487-376D-44F7-852B-4E89B0F94A8B}" type="slidenum">
              <a:rPr lang="en-US" smtClean="0"/>
              <a:t>‹#›</a:t>
            </a:fld>
            <a:endParaRPr lang="en-US"/>
          </a:p>
        </p:txBody>
      </p:sp>
    </p:spTree>
    <p:extLst>
      <p:ext uri="{BB962C8B-B14F-4D97-AF65-F5344CB8AC3E}">
        <p14:creationId xmlns:p14="http://schemas.microsoft.com/office/powerpoint/2010/main" val="404990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8045450" y="6276975"/>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lvl1pPr>
          </a:lstStyle>
          <a:p>
            <a:fld id="{EAF3F487-376D-44F7-852B-4E89B0F94A8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457200" rtl="0" eaLnBrk="1" fontAlgn="base" hangingPunct="1">
        <a:spcBef>
          <a:spcPct val="0"/>
        </a:spcBef>
        <a:spcAft>
          <a:spcPct val="0"/>
        </a:spcAft>
        <a:defRPr sz="2800" b="1" kern="1200">
          <a:solidFill>
            <a:schemeClr val="accent1"/>
          </a:solidFill>
          <a:latin typeface="Arial"/>
          <a:ea typeface="ＭＳ Ｐゴシック" charset="0"/>
          <a:cs typeface="Geneva" charset="0"/>
        </a:defRPr>
      </a:lvl1pPr>
      <a:lvl2pPr algn="l" defTabSz="457200" rtl="0" eaLnBrk="1" fontAlgn="base" hangingPunct="1">
        <a:spcBef>
          <a:spcPct val="0"/>
        </a:spcBef>
        <a:spcAft>
          <a:spcPct val="0"/>
        </a:spcAft>
        <a:defRPr sz="2800" b="1">
          <a:solidFill>
            <a:schemeClr val="accent1"/>
          </a:solidFill>
          <a:latin typeface="Arial" charset="0"/>
          <a:ea typeface="ＭＳ Ｐゴシック" charset="0"/>
          <a:cs typeface="Geneva" charset="0"/>
        </a:defRPr>
      </a:lvl2pPr>
      <a:lvl3pPr algn="l" defTabSz="457200" rtl="0" eaLnBrk="1" fontAlgn="base" hangingPunct="1">
        <a:spcBef>
          <a:spcPct val="0"/>
        </a:spcBef>
        <a:spcAft>
          <a:spcPct val="0"/>
        </a:spcAft>
        <a:defRPr sz="2800" b="1">
          <a:solidFill>
            <a:schemeClr val="accent1"/>
          </a:solidFill>
          <a:latin typeface="Arial" charset="0"/>
          <a:ea typeface="ＭＳ Ｐゴシック" charset="0"/>
          <a:cs typeface="Geneva" charset="0"/>
        </a:defRPr>
      </a:lvl3pPr>
      <a:lvl4pPr algn="l" defTabSz="457200" rtl="0" eaLnBrk="1" fontAlgn="base" hangingPunct="1">
        <a:spcBef>
          <a:spcPct val="0"/>
        </a:spcBef>
        <a:spcAft>
          <a:spcPct val="0"/>
        </a:spcAft>
        <a:defRPr sz="2800" b="1">
          <a:solidFill>
            <a:schemeClr val="accent1"/>
          </a:solidFill>
          <a:latin typeface="Arial" charset="0"/>
          <a:ea typeface="ＭＳ Ｐゴシック" charset="0"/>
          <a:cs typeface="Geneva" charset="0"/>
        </a:defRPr>
      </a:lvl4pPr>
      <a:lvl5pPr algn="l" defTabSz="457200" rtl="0" eaLnBrk="1" fontAlgn="base" hangingPunct="1">
        <a:spcBef>
          <a:spcPct val="0"/>
        </a:spcBef>
        <a:spcAft>
          <a:spcPct val="0"/>
        </a:spcAft>
        <a:defRPr sz="2800" b="1">
          <a:solidFill>
            <a:schemeClr val="accent1"/>
          </a:solidFill>
          <a:latin typeface="Arial" charset="0"/>
          <a:ea typeface="ＭＳ Ｐゴシック" charset="0"/>
          <a:cs typeface="Geneva" charset="0"/>
        </a:defRPr>
      </a:lvl5pPr>
      <a:lvl6pPr marL="457200" algn="l" defTabSz="457200" rtl="0" eaLnBrk="1" fontAlgn="base" hangingPunct="1">
        <a:spcBef>
          <a:spcPct val="0"/>
        </a:spcBef>
        <a:spcAft>
          <a:spcPct val="0"/>
        </a:spcAft>
        <a:defRPr sz="2800" b="1">
          <a:solidFill>
            <a:schemeClr val="accent1"/>
          </a:solidFill>
          <a:latin typeface="Helvetica" charset="0"/>
        </a:defRPr>
      </a:lvl6pPr>
      <a:lvl7pPr marL="914400" algn="l" defTabSz="457200" rtl="0" eaLnBrk="1" fontAlgn="base" hangingPunct="1">
        <a:spcBef>
          <a:spcPct val="0"/>
        </a:spcBef>
        <a:spcAft>
          <a:spcPct val="0"/>
        </a:spcAft>
        <a:defRPr sz="2800" b="1">
          <a:solidFill>
            <a:schemeClr val="accent1"/>
          </a:solidFill>
          <a:latin typeface="Helvetica" charset="0"/>
        </a:defRPr>
      </a:lvl7pPr>
      <a:lvl8pPr marL="1371600" algn="l" defTabSz="457200" rtl="0" eaLnBrk="1" fontAlgn="base" hangingPunct="1">
        <a:spcBef>
          <a:spcPct val="0"/>
        </a:spcBef>
        <a:spcAft>
          <a:spcPct val="0"/>
        </a:spcAft>
        <a:defRPr sz="2800" b="1">
          <a:solidFill>
            <a:schemeClr val="accent1"/>
          </a:solidFill>
          <a:latin typeface="Helvetica" charset="0"/>
        </a:defRPr>
      </a:lvl8pPr>
      <a:lvl9pPr marL="1828800" algn="l" defTabSz="457200" rtl="0" eaLnBrk="1" fontAlgn="base" hangingPunct="1">
        <a:spcBef>
          <a:spcPct val="0"/>
        </a:spcBef>
        <a:spcAft>
          <a:spcPct val="0"/>
        </a:spcAft>
        <a:defRPr sz="2800" b="1">
          <a:solidFill>
            <a:schemeClr val="accent1"/>
          </a:solidFill>
          <a:latin typeface="Helvetica" charset="0"/>
        </a:defRPr>
      </a:lvl9pPr>
    </p:titleStyle>
    <p:bodyStyle>
      <a:lvl1pPr marL="342900" indent="-342900" algn="l" defTabSz="457200" rtl="0" eaLnBrk="1" fontAlgn="base" hangingPunct="1">
        <a:spcBef>
          <a:spcPct val="20000"/>
        </a:spcBef>
        <a:spcAft>
          <a:spcPct val="0"/>
        </a:spcAft>
        <a:defRPr sz="2000" kern="1200">
          <a:solidFill>
            <a:schemeClr val="tx1"/>
          </a:solidFill>
          <a:latin typeface="Arial"/>
          <a:ea typeface="ＭＳ Ｐゴシック" charset="0"/>
          <a:cs typeface="Geneva" charset="0"/>
        </a:defRPr>
      </a:lvl1pPr>
      <a:lvl2pPr marL="344488" indent="-171450" algn="l" defTabSz="457200" rtl="0" eaLnBrk="1" fontAlgn="base" hangingPunct="1">
        <a:spcBef>
          <a:spcPts val="1200"/>
        </a:spcBef>
        <a:spcAft>
          <a:spcPct val="0"/>
        </a:spcAft>
        <a:buFont typeface="Arial" pitchFamily="34" charset="0"/>
        <a:buChar char="•"/>
        <a:defRPr kern="1200">
          <a:solidFill>
            <a:schemeClr val="tx1"/>
          </a:solidFill>
          <a:latin typeface="Arial"/>
          <a:ea typeface="Arial Unicode MS" pitchFamily="34" charset="-128"/>
          <a:cs typeface="Arial Unicode MS" pitchFamily="34" charset="-128"/>
        </a:defRPr>
      </a:lvl2pPr>
      <a:lvl3pPr marL="569913" indent="-225425" algn="l" defTabSz="457200" rtl="0" eaLnBrk="1" fontAlgn="base" hangingPunct="1">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1" fontAlgn="base" hangingPunct="1">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1" fontAlgn="base" hangingPunct="1">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8.WMF"/><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9.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emf"/></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400" dirty="0" smtClean="0"/>
              <a:t>CAR Champion Calibration Meeting</a:t>
            </a:r>
            <a:r>
              <a:rPr lang="en-US" dirty="0" smtClean="0"/>
              <a:t/>
            </a:r>
            <a:br>
              <a:rPr lang="en-US" dirty="0" smtClean="0"/>
            </a:br>
            <a:r>
              <a:rPr lang="en-US" sz="2400" dirty="0" smtClean="0"/>
              <a:t>CAR Review</a:t>
            </a:r>
            <a:endParaRPr lang="en-US" sz="2400" dirty="0"/>
          </a:p>
        </p:txBody>
      </p:sp>
      <p:sp>
        <p:nvSpPr>
          <p:cNvPr id="3" name="Subtitle 2"/>
          <p:cNvSpPr>
            <a:spLocks noGrp="1"/>
          </p:cNvSpPr>
          <p:nvPr>
            <p:ph type="subTitle" idx="1"/>
          </p:nvPr>
        </p:nvSpPr>
        <p:spPr>
          <a:xfrm>
            <a:off x="457199" y="3961120"/>
            <a:ext cx="8229601" cy="1773936"/>
          </a:xfrm>
        </p:spPr>
        <p:txBody>
          <a:bodyPr>
            <a:normAutofit fontScale="92500" lnSpcReduction="20000"/>
          </a:bodyPr>
          <a:lstStyle/>
          <a:p>
            <a:endParaRPr lang="en-US" dirty="0"/>
          </a:p>
          <a:p>
            <a:r>
              <a:rPr lang="en-US" dirty="0" smtClean="0"/>
              <a:t>Team “B”</a:t>
            </a:r>
          </a:p>
          <a:p>
            <a:pPr marL="285750" indent="-285750">
              <a:buFont typeface="Arial" panose="020B0604020202020204" pitchFamily="34" charset="0"/>
              <a:buChar char="•"/>
            </a:pPr>
            <a:r>
              <a:rPr lang="en-US" dirty="0" smtClean="0"/>
              <a:t>Tovia Bat-Leah (CAR </a:t>
            </a:r>
            <a:r>
              <a:rPr lang="en-US" dirty="0"/>
              <a:t>143913123 </a:t>
            </a:r>
            <a:r>
              <a:rPr lang="en-US" dirty="0" smtClean="0"/>
              <a:t>Finding)</a:t>
            </a:r>
          </a:p>
          <a:p>
            <a:pPr marL="285750" indent="-285750">
              <a:buFont typeface="Arial" panose="020B0604020202020204" pitchFamily="34" charset="0"/>
              <a:buChar char="•"/>
            </a:pPr>
            <a:r>
              <a:rPr lang="en-US" dirty="0" smtClean="0"/>
              <a:t>Jeff Lietz  (CAR 143912892 Finding)</a:t>
            </a:r>
          </a:p>
          <a:p>
            <a:pPr marL="285750" indent="-285750">
              <a:buFont typeface="Arial" panose="020B0604020202020204" pitchFamily="34" charset="0"/>
              <a:buChar char="•"/>
            </a:pPr>
            <a:r>
              <a:rPr lang="en-US" dirty="0" smtClean="0"/>
              <a:t>Kathy Lindstrom (CAR 143913435 Observation)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Jeff Lietz (</a:t>
            </a:r>
            <a:r>
              <a:rPr lang="en-US" dirty="0"/>
              <a:t>CAR 143913094 </a:t>
            </a:r>
            <a:r>
              <a:rPr lang="en-US" dirty="0" smtClean="0"/>
              <a:t>Exemplary</a:t>
            </a:r>
            <a:r>
              <a:rPr lang="en-US" dirty="0"/>
              <a:t>)</a:t>
            </a:r>
            <a:endParaRPr lang="en-US" dirty="0" smtClean="0"/>
          </a:p>
        </p:txBody>
      </p:sp>
    </p:spTree>
    <p:extLst>
      <p:ext uri="{BB962C8B-B14F-4D97-AF65-F5344CB8AC3E}">
        <p14:creationId xmlns:p14="http://schemas.microsoft.com/office/powerpoint/2010/main" val="19956285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Verified Effective? </a:t>
            </a:r>
            <a:endParaRPr lang="en-US" dirty="0"/>
          </a:p>
        </p:txBody>
      </p:sp>
      <p:sp>
        <p:nvSpPr>
          <p:cNvPr id="3" name="Content Placeholder 2"/>
          <p:cNvSpPr>
            <a:spLocks noGrp="1"/>
          </p:cNvSpPr>
          <p:nvPr>
            <p:ph idx="1"/>
          </p:nvPr>
        </p:nvSpPr>
        <p:spPr>
          <a:xfrm>
            <a:off x="457200" y="838200"/>
            <a:ext cx="8382000" cy="5287963"/>
          </a:xfrm>
        </p:spPr>
        <p:txBody>
          <a:bodyPr/>
          <a:lstStyle/>
          <a:p>
            <a:r>
              <a:rPr lang="en-US" sz="1400" dirty="0" smtClean="0"/>
              <a:t>       SOP </a:t>
            </a:r>
            <a:r>
              <a:rPr lang="en-US" sz="1400" dirty="0"/>
              <a:t>03-LO-W0037 references ASTM F903-2010 which states that if a sample fails, </a:t>
            </a:r>
            <a:r>
              <a:rPr lang="en-US" sz="1400" b="1" i="1" u="sng" dirty="0"/>
              <a:t>the test must </a:t>
            </a:r>
            <a:r>
              <a:rPr lang="en-US" sz="1400" b="1" i="1" u="sng" dirty="0" smtClean="0"/>
              <a:t>be terminated</a:t>
            </a:r>
            <a:r>
              <a:rPr lang="en-US" sz="1400" b="1" i="1" u="sng" dirty="0"/>
              <a:t>.</a:t>
            </a:r>
            <a:r>
              <a:rPr lang="en-US" sz="1400" dirty="0"/>
              <a:t>  It appears our revision </a:t>
            </a:r>
            <a:r>
              <a:rPr lang="en-US" sz="1400" dirty="0" smtClean="0"/>
              <a:t>conflicts with the </a:t>
            </a:r>
            <a:r>
              <a:rPr lang="en-US" sz="1400" dirty="0"/>
              <a:t>requirement outlined in the ASTM </a:t>
            </a:r>
            <a:r>
              <a:rPr lang="en-US" sz="1400" dirty="0" smtClean="0"/>
              <a:t>Standard.  </a:t>
            </a:r>
            <a:r>
              <a:rPr lang="en-US" sz="1400" dirty="0"/>
              <a:t>(See Below)</a:t>
            </a:r>
          </a:p>
          <a:p>
            <a:pPr>
              <a:buAutoNum type="arabicParenBoth"/>
            </a:pPr>
            <a:endParaRPr lang="en-US" sz="1400" dirty="0"/>
          </a:p>
          <a:p>
            <a:pPr marL="0" indent="0"/>
            <a:r>
              <a:rPr lang="en-US" sz="1400" dirty="0" smtClean="0"/>
              <a:t>    </a:t>
            </a:r>
          </a:p>
          <a:p>
            <a:pPr marL="0" indent="0"/>
            <a:r>
              <a:rPr lang="en-US" sz="1400" dirty="0"/>
              <a:t> </a:t>
            </a:r>
            <a:r>
              <a:rPr lang="en-US" sz="1400" dirty="0" smtClean="0"/>
              <a:t>                   03-LO-W0037:</a:t>
            </a:r>
          </a:p>
          <a:p>
            <a:pPr>
              <a:buAutoNum type="arabicParenBoth"/>
            </a:pPr>
            <a:endParaRPr lang="en-US" sz="1400" dirty="0" smtClean="0"/>
          </a:p>
          <a:p>
            <a:pPr>
              <a:buAutoNum type="arabicParenBoth"/>
            </a:pPr>
            <a:endParaRPr lang="en-US" sz="1400" dirty="0"/>
          </a:p>
          <a:p>
            <a:pPr>
              <a:buAutoNum type="arabicParenBoth"/>
            </a:pPr>
            <a:endParaRPr lang="en-US" sz="1400" dirty="0" smtClean="0"/>
          </a:p>
          <a:p>
            <a:pPr>
              <a:buAutoNum type="arabicParenBoth"/>
            </a:pPr>
            <a:endParaRPr lang="en-US" sz="1400" dirty="0"/>
          </a:p>
          <a:p>
            <a:pPr>
              <a:buAutoNum type="arabicParenBoth"/>
            </a:pPr>
            <a:endParaRPr lang="en-US" sz="1400" dirty="0" smtClean="0"/>
          </a:p>
          <a:p>
            <a:pPr>
              <a:buAutoNum type="arabicParenBoth"/>
            </a:pPr>
            <a:endParaRPr lang="en-US" sz="1400" dirty="0"/>
          </a:p>
          <a:p>
            <a:pPr>
              <a:buAutoNum type="arabicParenBoth"/>
            </a:pPr>
            <a:endParaRPr lang="en-US" sz="1400" dirty="0" smtClean="0"/>
          </a:p>
          <a:p>
            <a:pPr>
              <a:buAutoNum type="arabicParenBoth"/>
            </a:pPr>
            <a:endParaRPr lang="en-US" sz="1400" dirty="0"/>
          </a:p>
          <a:p>
            <a:pPr>
              <a:buAutoNum type="arabicParenBoth"/>
            </a:pPr>
            <a:endParaRPr lang="en-US" sz="1400" dirty="0" smtClean="0"/>
          </a:p>
          <a:p>
            <a:pPr>
              <a:buAutoNum type="arabicParenBoth"/>
            </a:pPr>
            <a:endParaRPr lang="en-US" sz="1400" dirty="0" smtClean="0"/>
          </a:p>
          <a:p>
            <a:pPr marL="0" indent="0"/>
            <a:endParaRPr lang="en-US" sz="1400" dirty="0" smtClean="0"/>
          </a:p>
          <a:p>
            <a:pPr marL="0" indent="0"/>
            <a:endParaRPr lang="en-US" sz="1400" dirty="0"/>
          </a:p>
          <a:p>
            <a:pPr marL="0" indent="0"/>
            <a:endParaRPr lang="en-US" sz="1400" dirty="0" smtClean="0"/>
          </a:p>
          <a:p>
            <a:pPr marL="0" indent="0"/>
            <a:endParaRPr lang="en-US" sz="1400" dirty="0"/>
          </a:p>
          <a:p>
            <a:pPr marL="0" indent="0"/>
            <a:endParaRPr lang="en-US" sz="1400" dirty="0" smtClean="0"/>
          </a:p>
          <a:p>
            <a:pPr marL="0" indent="0"/>
            <a:endParaRPr lang="en-US" sz="1400" dirty="0"/>
          </a:p>
          <a:p>
            <a:pPr marL="0" indent="0"/>
            <a:endParaRPr lang="en-US" sz="1400" dirty="0" smtClean="0"/>
          </a:p>
          <a:p>
            <a:pPr marL="0" indent="0"/>
            <a:endParaRPr lang="en-US" sz="1400" dirty="0"/>
          </a:p>
          <a:p>
            <a:pPr marL="0" indent="0"/>
            <a:endParaRPr lang="en-US" sz="1400" dirty="0" smtClean="0"/>
          </a:p>
          <a:p>
            <a:pPr marL="0" indent="0"/>
            <a:endParaRPr lang="en-US" sz="1400" dirty="0"/>
          </a:p>
          <a:p>
            <a:pPr marL="0" indent="0"/>
            <a:endParaRPr lang="en-US" sz="1400" dirty="0" smtClean="0"/>
          </a:p>
          <a:p>
            <a:pPr marL="0" indent="0"/>
            <a:endParaRPr lang="en-US" sz="1400" dirty="0"/>
          </a:p>
          <a:p>
            <a:pPr marL="0" indent="0"/>
            <a:endParaRPr lang="en-US" sz="1400" dirty="0" smtClean="0"/>
          </a:p>
          <a:p>
            <a:pPr marL="0" indent="0"/>
            <a:endParaRPr lang="en-US" sz="1400" dirty="0"/>
          </a:p>
          <a:p>
            <a:pPr marL="0" indent="0"/>
            <a:endParaRPr lang="en-US" sz="1400" dirty="0" smtClean="0"/>
          </a:p>
          <a:p>
            <a:pPr marL="0" indent="0"/>
            <a:endParaRPr lang="en-US" sz="1400" dirty="0"/>
          </a:p>
        </p:txBody>
      </p:sp>
      <p:pic>
        <p:nvPicPr>
          <p:cNvPr id="4" name="Picture 3"/>
          <p:cNvPicPr>
            <a:picLocks noChangeAspect="1"/>
          </p:cNvPicPr>
          <p:nvPr/>
        </p:nvPicPr>
        <p:blipFill>
          <a:blip r:embed="rId2"/>
          <a:stretch>
            <a:fillRect/>
          </a:stretch>
        </p:blipFill>
        <p:spPr>
          <a:xfrm>
            <a:off x="858884" y="2514600"/>
            <a:ext cx="2514600" cy="3413760"/>
          </a:xfrm>
          <a:prstGeom prst="rect">
            <a:avLst/>
          </a:prstGeom>
        </p:spPr>
      </p:pic>
      <p:pic>
        <p:nvPicPr>
          <p:cNvPr id="5" name="Picture 4"/>
          <p:cNvPicPr/>
          <p:nvPr/>
        </p:nvPicPr>
        <p:blipFill>
          <a:blip r:embed="rId3"/>
          <a:stretch>
            <a:fillRect/>
          </a:stretch>
        </p:blipFill>
        <p:spPr>
          <a:xfrm>
            <a:off x="3429000" y="2715451"/>
            <a:ext cx="5562600" cy="469406"/>
          </a:xfrm>
          <a:prstGeom prst="rect">
            <a:avLst/>
          </a:prstGeom>
        </p:spPr>
      </p:pic>
      <p:sp>
        <p:nvSpPr>
          <p:cNvPr id="10" name="TextBox 9"/>
          <p:cNvSpPr txBox="1"/>
          <p:nvPr/>
        </p:nvSpPr>
        <p:spPr>
          <a:xfrm>
            <a:off x="4543697" y="3296829"/>
            <a:ext cx="3886200" cy="1815882"/>
          </a:xfrm>
          <a:prstGeom prst="rect">
            <a:avLst/>
          </a:prstGeom>
          <a:noFill/>
        </p:spPr>
        <p:txBody>
          <a:bodyPr wrap="square" rtlCol="0">
            <a:spAutoFit/>
          </a:bodyPr>
          <a:lstStyle/>
          <a:p>
            <a:r>
              <a:rPr lang="en-US" sz="1600" dirty="0">
                <a:latin typeface="Calibri" panose="020F0502020204030204" pitchFamily="34" charset="0"/>
                <a:ea typeface="Calibri" panose="020F0502020204030204" pitchFamily="34" charset="0"/>
                <a:cs typeface="Times New Roman" panose="02020603050405020304" pitchFamily="18" charset="0"/>
              </a:rPr>
              <a:t>9.9 Observe the specimen. The specimen fails if a droplet of liquid appears or a characteristic discoloration (see 9.2) indicating the presence of the chemical appears on the viewing side of the specimen, or both. If this occurs, </a:t>
            </a:r>
            <a:r>
              <a:rPr lang="en-US" sz="1600" dirty="0">
                <a:highlight>
                  <a:srgbClr val="FFFF00"/>
                </a:highlight>
                <a:latin typeface="Calibri" panose="020F0502020204030204" pitchFamily="34" charset="0"/>
                <a:ea typeface="Calibri" panose="020F0502020204030204" pitchFamily="34" charset="0"/>
                <a:cs typeface="Times New Roman" panose="02020603050405020304" pitchFamily="18" charset="0"/>
              </a:rPr>
              <a:t>record the failure, and terminate the test.</a:t>
            </a:r>
            <a:endParaRPr lang="en-US" sz="1600" dirty="0" smtClean="0">
              <a:latin typeface="Arial" pitchFamily="34" charset="0"/>
              <a:cs typeface="Arial" pitchFamily="34" charset="0"/>
            </a:endParaRPr>
          </a:p>
        </p:txBody>
      </p:sp>
      <p:sp>
        <p:nvSpPr>
          <p:cNvPr id="12" name="TextBox 11"/>
          <p:cNvSpPr txBox="1"/>
          <p:nvPr/>
        </p:nvSpPr>
        <p:spPr>
          <a:xfrm>
            <a:off x="5334000" y="2014619"/>
            <a:ext cx="3352800" cy="338554"/>
          </a:xfrm>
          <a:prstGeom prst="rect">
            <a:avLst/>
          </a:prstGeom>
          <a:noFill/>
        </p:spPr>
        <p:txBody>
          <a:bodyPr wrap="square" rtlCol="0">
            <a:spAutoFit/>
          </a:bodyPr>
          <a:lstStyle/>
          <a:p>
            <a:r>
              <a:rPr lang="en-US" sz="1600" dirty="0" smtClean="0">
                <a:latin typeface="Calibri" panose="020F0502020204030204" pitchFamily="34" charset="0"/>
                <a:ea typeface="Calibri" panose="020F0502020204030204" pitchFamily="34" charset="0"/>
                <a:cs typeface="Times New Roman" panose="02020603050405020304" pitchFamily="18" charset="0"/>
              </a:rPr>
              <a:t>ASTM F 903-2010:</a:t>
            </a:r>
            <a:endParaRPr lang="en-US" sz="1600" dirty="0" smtClean="0">
              <a:latin typeface="Arial" pitchFamily="34" charset="0"/>
              <a:cs typeface="Arial" pitchFamily="34" charset="0"/>
            </a:endParaRPr>
          </a:p>
        </p:txBody>
      </p:sp>
    </p:spTree>
    <p:extLst>
      <p:ext uri="{BB962C8B-B14F-4D97-AF65-F5344CB8AC3E}">
        <p14:creationId xmlns:p14="http://schemas.microsoft.com/office/powerpoint/2010/main" val="12828575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3657600" y="4800600"/>
            <a:ext cx="5242560" cy="1781256"/>
          </a:xfrm>
          <a:prstGeom prst="rect">
            <a:avLst/>
          </a:prstGeom>
        </p:spPr>
      </p:pic>
      <p:sp>
        <p:nvSpPr>
          <p:cNvPr id="4" name="Title 3"/>
          <p:cNvSpPr>
            <a:spLocks noGrp="1"/>
          </p:cNvSpPr>
          <p:nvPr>
            <p:ph type="title"/>
          </p:nvPr>
        </p:nvSpPr>
        <p:spPr>
          <a:xfrm>
            <a:off x="420415" y="154891"/>
            <a:ext cx="8229600" cy="1143000"/>
          </a:xfrm>
        </p:spPr>
        <p:txBody>
          <a:bodyPr/>
          <a:lstStyle/>
          <a:p>
            <a:r>
              <a:rPr lang="en-US" dirty="0" smtClean="0"/>
              <a:t>CBS Score Card</a:t>
            </a:r>
            <a:endParaRPr lang="en-US" dirty="0"/>
          </a:p>
        </p:txBody>
      </p:sp>
      <p:pic>
        <p:nvPicPr>
          <p:cNvPr id="3" name="Picture 2"/>
          <p:cNvPicPr>
            <a:picLocks noChangeAspect="1"/>
          </p:cNvPicPr>
          <p:nvPr/>
        </p:nvPicPr>
        <p:blipFill>
          <a:blip r:embed="rId4"/>
          <a:stretch>
            <a:fillRect/>
          </a:stretch>
        </p:blipFill>
        <p:spPr>
          <a:xfrm>
            <a:off x="3657598" y="2370878"/>
            <a:ext cx="5214257" cy="2358510"/>
          </a:xfrm>
          <a:prstGeom prst="rect">
            <a:avLst/>
          </a:prstGeom>
        </p:spPr>
      </p:pic>
      <p:pic>
        <p:nvPicPr>
          <p:cNvPr id="2" name="Picture 1"/>
          <p:cNvPicPr>
            <a:picLocks noChangeAspect="1"/>
          </p:cNvPicPr>
          <p:nvPr/>
        </p:nvPicPr>
        <p:blipFill>
          <a:blip r:embed="rId5"/>
          <a:stretch>
            <a:fillRect/>
          </a:stretch>
        </p:blipFill>
        <p:spPr>
          <a:xfrm>
            <a:off x="3657599" y="367960"/>
            <a:ext cx="5214257" cy="1931707"/>
          </a:xfrm>
          <a:prstGeom prst="rect">
            <a:avLst/>
          </a:prstGeom>
        </p:spPr>
      </p:pic>
      <p:pic>
        <p:nvPicPr>
          <p:cNvPr id="6" name="Picture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895600" y="3151429"/>
            <a:ext cx="1843430" cy="1294790"/>
          </a:xfrm>
          <a:prstGeom prst="rect">
            <a:avLst/>
          </a:prstGeom>
        </p:spPr>
      </p:pic>
      <p:sp>
        <p:nvSpPr>
          <p:cNvPr id="7" name="TextBox 6"/>
          <p:cNvSpPr txBox="1"/>
          <p:nvPr/>
        </p:nvSpPr>
        <p:spPr>
          <a:xfrm>
            <a:off x="304800" y="2343478"/>
            <a:ext cx="3200400" cy="830997"/>
          </a:xfrm>
          <a:prstGeom prst="rect">
            <a:avLst/>
          </a:prstGeom>
          <a:noFill/>
        </p:spPr>
        <p:txBody>
          <a:bodyPr wrap="square" rtlCol="0">
            <a:spAutoFit/>
          </a:bodyPr>
          <a:lstStyle/>
          <a:p>
            <a:r>
              <a:rPr lang="en-US" sz="1600" b="1" dirty="0" smtClean="0">
                <a:latin typeface="Arial" pitchFamily="34" charset="0"/>
                <a:cs typeface="Arial" pitchFamily="34" charset="0"/>
              </a:rPr>
              <a:t>Analysis/RC/CA Misalignment</a:t>
            </a:r>
          </a:p>
          <a:p>
            <a:pPr marL="342900" indent="-342900">
              <a:buAutoNum type="arabicPeriod"/>
            </a:pPr>
            <a:endParaRPr lang="en-US" sz="1600" b="1" dirty="0" smtClean="0">
              <a:latin typeface="Arial" pitchFamily="34" charset="0"/>
              <a:cs typeface="Arial" pitchFamily="34" charset="0"/>
            </a:endParaRPr>
          </a:p>
          <a:p>
            <a:r>
              <a:rPr lang="en-US" sz="1600" b="1" dirty="0" smtClean="0">
                <a:latin typeface="Arial" pitchFamily="34" charset="0"/>
                <a:cs typeface="Arial" pitchFamily="34" charset="0"/>
              </a:rPr>
              <a:t>Effectiveness Questionable</a:t>
            </a:r>
          </a:p>
        </p:txBody>
      </p:sp>
    </p:spTree>
    <p:extLst>
      <p:ext uri="{BB962C8B-B14F-4D97-AF65-F5344CB8AC3E}">
        <p14:creationId xmlns:p14="http://schemas.microsoft.com/office/powerpoint/2010/main" val="42677912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1F99FC8-1AD9-A248-9538-C702B6A6DC5F}" type="slidenum">
              <a:rPr lang="en-US" smtClean="0"/>
              <a:pPr>
                <a:defRPr/>
              </a:pPr>
              <a:t>12</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 y="1214176"/>
            <a:ext cx="7239000" cy="344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87079" y="4836111"/>
            <a:ext cx="8516679" cy="923330"/>
          </a:xfrm>
          <a:prstGeom prst="rect">
            <a:avLst/>
          </a:prstGeom>
          <a:noFill/>
        </p:spPr>
        <p:txBody>
          <a:bodyPr wrap="square" rtlCol="0">
            <a:spAutoFit/>
          </a:bodyPr>
          <a:lstStyle/>
          <a:p>
            <a:r>
              <a:rPr kumimoji="1" lang="en-US" altLang="ja-JP" dirty="0" smtClean="0">
                <a:latin typeface="Arial" pitchFamily="34" charset="0"/>
                <a:cs typeface="Arial" pitchFamily="34" charset="0"/>
              </a:rPr>
              <a:t>The issue is that UL didn’t inform the test failure to the customer. However, The analysis says that there is no need to inform the incident as the test was OK by having second try with same material.</a:t>
            </a:r>
            <a:endParaRPr kumimoji="1" lang="ja-JP" altLang="en-US" dirty="0" err="1" smtClean="0">
              <a:latin typeface="Arial" pitchFamily="34" charset="0"/>
              <a:cs typeface="Arial" pitchFamily="34" charset="0"/>
            </a:endParaRPr>
          </a:p>
        </p:txBody>
      </p:sp>
    </p:spTree>
    <p:extLst>
      <p:ext uri="{BB962C8B-B14F-4D97-AF65-F5344CB8AC3E}">
        <p14:creationId xmlns:p14="http://schemas.microsoft.com/office/powerpoint/2010/main" val="33403554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1F99FC8-1AD9-A248-9538-C702B6A6DC5F}" type="slidenum">
              <a:rPr lang="en-US" smtClean="0"/>
              <a:pPr>
                <a:defRPr/>
              </a:pPr>
              <a:t>13</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947738"/>
            <a:ext cx="7058025" cy="496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269708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1F99FC8-1AD9-A248-9538-C702B6A6DC5F}" type="slidenum">
              <a:rPr lang="en-US" smtClean="0"/>
              <a:pPr>
                <a:defRPr/>
              </a:pPr>
              <a:t>14</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2038" y="1052513"/>
            <a:ext cx="7019925"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ular Callout 2"/>
          <p:cNvSpPr/>
          <p:nvPr/>
        </p:nvSpPr>
        <p:spPr>
          <a:xfrm>
            <a:off x="7295153" y="3564566"/>
            <a:ext cx="1573619" cy="781493"/>
          </a:xfrm>
          <a:prstGeom prst="wedgeRectCallout">
            <a:avLst>
              <a:gd name="adj1" fmla="val -81549"/>
              <a:gd name="adj2" fmla="val -68112"/>
            </a:avLst>
          </a:prstGeom>
          <a:solidFill>
            <a:schemeClr val="bg1">
              <a:lumMod val="8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solidFill>
                  <a:schemeClr val="tx1"/>
                </a:solidFill>
                <a:latin typeface="Arial" pitchFamily="34" charset="0"/>
                <a:cs typeface="Arial" pitchFamily="34" charset="0"/>
              </a:rPr>
              <a:t>Root cause is too long.</a:t>
            </a:r>
            <a:endParaRPr kumimoji="1" lang="ja-JP" altLang="en-US" dirty="0" err="1" smtClean="0">
              <a:solidFill>
                <a:schemeClr val="tx1"/>
              </a:solidFill>
              <a:latin typeface="Arial" pitchFamily="34" charset="0"/>
              <a:cs typeface="Arial" pitchFamily="34" charset="0"/>
            </a:endParaRPr>
          </a:p>
        </p:txBody>
      </p:sp>
      <p:sp>
        <p:nvSpPr>
          <p:cNvPr id="5" name="Rectangular Callout 4"/>
          <p:cNvSpPr/>
          <p:nvPr/>
        </p:nvSpPr>
        <p:spPr>
          <a:xfrm>
            <a:off x="99236" y="3564566"/>
            <a:ext cx="5461592" cy="2272820"/>
          </a:xfrm>
          <a:prstGeom prst="wedgeRectCallout">
            <a:avLst>
              <a:gd name="adj1" fmla="val -2987"/>
              <a:gd name="adj2" fmla="val -103251"/>
            </a:avLst>
          </a:prstGeom>
          <a:solidFill>
            <a:schemeClr val="bg1">
              <a:lumMod val="8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kumimoji="1" lang="en-US" altLang="ja-JP" dirty="0" smtClean="0">
              <a:solidFill>
                <a:schemeClr val="tx1"/>
              </a:solidFill>
              <a:latin typeface="Arial" pitchFamily="34" charset="0"/>
              <a:cs typeface="Arial" pitchFamily="34" charset="0"/>
            </a:endParaRPr>
          </a:p>
          <a:p>
            <a:pPr marL="285750" indent="-285750">
              <a:buFontTx/>
              <a:buChar char="-"/>
            </a:pPr>
            <a:r>
              <a:rPr kumimoji="1" lang="en-US" altLang="ja-JP" dirty="0" smtClean="0">
                <a:solidFill>
                  <a:schemeClr val="tx1"/>
                </a:solidFill>
                <a:latin typeface="Arial" pitchFamily="34" charset="0"/>
                <a:cs typeface="Arial" pitchFamily="34" charset="0"/>
              </a:rPr>
              <a:t>There is no SOP or standard specified.</a:t>
            </a:r>
          </a:p>
          <a:p>
            <a:pPr marL="285750" indent="-285750">
              <a:buFontTx/>
              <a:buChar char="-"/>
            </a:pPr>
            <a:r>
              <a:rPr kumimoji="1" lang="en-US" altLang="ja-JP" dirty="0" smtClean="0">
                <a:solidFill>
                  <a:schemeClr val="tx1"/>
                </a:solidFill>
                <a:latin typeface="Arial" pitchFamily="34" charset="0"/>
                <a:cs typeface="Arial" pitchFamily="34" charset="0"/>
              </a:rPr>
              <a:t>There is no staked holders identified</a:t>
            </a:r>
            <a:r>
              <a:rPr kumimoji="1" lang="en-US" altLang="ja-JP" dirty="0" smtClean="0">
                <a:solidFill>
                  <a:schemeClr val="tx1"/>
                </a:solidFill>
                <a:latin typeface="Arial" pitchFamily="34" charset="0"/>
                <a:cs typeface="Arial" pitchFamily="34" charset="0"/>
              </a:rPr>
              <a:t>.</a:t>
            </a:r>
          </a:p>
          <a:p>
            <a:pPr marL="285750" indent="-285750">
              <a:buFontTx/>
              <a:buChar char="-"/>
            </a:pPr>
            <a:r>
              <a:rPr kumimoji="1" lang="en-US" altLang="ja-JP" dirty="0" smtClean="0">
                <a:solidFill>
                  <a:schemeClr val="tx1"/>
                </a:solidFill>
                <a:latin typeface="Arial" pitchFamily="34" charset="0"/>
                <a:cs typeface="Arial" pitchFamily="34" charset="0"/>
              </a:rPr>
              <a:t>The scope is not a true scope</a:t>
            </a:r>
            <a:endParaRPr kumimoji="1" lang="en-US" altLang="ja-JP" dirty="0" smtClean="0">
              <a:solidFill>
                <a:schemeClr val="tx1"/>
              </a:solidFill>
              <a:latin typeface="Arial" pitchFamily="34" charset="0"/>
              <a:cs typeface="Arial" pitchFamily="34" charset="0"/>
            </a:endParaRPr>
          </a:p>
          <a:p>
            <a:endParaRPr kumimoji="1" lang="en-US" altLang="ja-JP" dirty="0">
              <a:solidFill>
                <a:schemeClr val="tx1"/>
              </a:solidFill>
              <a:latin typeface="Arial" pitchFamily="34" charset="0"/>
              <a:cs typeface="Arial" pitchFamily="34" charset="0"/>
            </a:endParaRPr>
          </a:p>
          <a:p>
            <a:r>
              <a:rPr kumimoji="1" lang="en-US" altLang="ja-JP" dirty="0" smtClean="0">
                <a:solidFill>
                  <a:schemeClr val="tx1"/>
                </a:solidFill>
                <a:latin typeface="Arial" pitchFamily="34" charset="0"/>
                <a:cs typeface="Arial" pitchFamily="34" charset="0"/>
              </a:rPr>
              <a:t>It seems that same test conducted and the result was “Pass”. So, the handler proceed the project without notifying to the customer. Is this really finding???</a:t>
            </a:r>
            <a:endParaRPr kumimoji="1" lang="ja-JP" altLang="en-US" dirty="0" err="1" smtClean="0">
              <a:solidFill>
                <a:schemeClr val="tx1"/>
              </a:solidFill>
              <a:latin typeface="Arial" pitchFamily="34" charset="0"/>
              <a:cs typeface="Arial" pitchFamily="34" charset="0"/>
            </a:endParaRPr>
          </a:p>
        </p:txBody>
      </p:sp>
      <p:sp>
        <p:nvSpPr>
          <p:cNvPr id="6" name="TextBox 5"/>
          <p:cNvSpPr txBox="1"/>
          <p:nvPr/>
        </p:nvSpPr>
        <p:spPr>
          <a:xfrm>
            <a:off x="531493" y="5876865"/>
            <a:ext cx="7783304" cy="800219"/>
          </a:xfrm>
          <a:prstGeom prst="rect">
            <a:avLst/>
          </a:prstGeom>
          <a:solidFill>
            <a:srgbClr val="FFFF00"/>
          </a:solidFill>
          <a:effectLst>
            <a:outerShdw blurRad="50800" dist="76200" dir="2700000" algn="tl" rotWithShape="0">
              <a:prstClr val="black">
                <a:alpha val="40000"/>
              </a:prstClr>
            </a:outerShdw>
          </a:effectLst>
        </p:spPr>
        <p:txBody>
          <a:bodyPr wrap="square" rtlCol="0">
            <a:spAutoFit/>
          </a:bodyPr>
          <a:lstStyle/>
          <a:p>
            <a:pPr marL="171450" indent="-171450">
              <a:spcBef>
                <a:spcPts val="600"/>
              </a:spcBef>
              <a:buFont typeface="Wingdings" pitchFamily="2" charset="2"/>
              <a:buChar char="§"/>
              <a:tabLst>
                <a:tab pos="57150" algn="l"/>
              </a:tabLst>
            </a:pPr>
            <a:r>
              <a:rPr lang="en-US" sz="1200" b="1" dirty="0">
                <a:solidFill>
                  <a:srgbClr val="0000FF"/>
                </a:solidFill>
              </a:rPr>
              <a:t>(T) Most appropriate ‘category’, ‘type’, ‘geography’ are selected – </a:t>
            </a:r>
            <a:r>
              <a:rPr lang="en-US" sz="1200" b="1" dirty="0" smtClean="0">
                <a:solidFill>
                  <a:srgbClr val="0000FF"/>
                </a:solidFill>
              </a:rPr>
              <a:t>OK</a:t>
            </a:r>
          </a:p>
          <a:p>
            <a:pPr marL="171450" indent="-171450">
              <a:spcBef>
                <a:spcPts val="600"/>
              </a:spcBef>
              <a:buFont typeface="Wingdings" pitchFamily="2" charset="2"/>
              <a:buChar char="§"/>
              <a:tabLst>
                <a:tab pos="57150" algn="l"/>
              </a:tabLst>
            </a:pPr>
            <a:r>
              <a:rPr lang="en-US" sz="1200" b="1" dirty="0">
                <a:solidFill>
                  <a:srgbClr val="0000FF"/>
                </a:solidFill>
              </a:rPr>
              <a:t>(C) Analysis shows clear path to root cause and scope; stakeholders identified – </a:t>
            </a:r>
            <a:r>
              <a:rPr lang="en-US" sz="1200" b="1" dirty="0" smtClean="0">
                <a:solidFill>
                  <a:srgbClr val="0000FF"/>
                </a:solidFill>
              </a:rPr>
              <a:t>No</a:t>
            </a:r>
          </a:p>
          <a:p>
            <a:pPr marL="171450" indent="-171450">
              <a:spcBef>
                <a:spcPts val="600"/>
              </a:spcBef>
              <a:buFont typeface="Wingdings" pitchFamily="2" charset="2"/>
              <a:buChar char="§"/>
              <a:tabLst>
                <a:tab pos="57150" algn="l"/>
              </a:tabLst>
            </a:pPr>
            <a:r>
              <a:rPr lang="en-US" sz="1200" b="1" dirty="0">
                <a:solidFill>
                  <a:srgbClr val="0000FF"/>
                </a:solidFill>
              </a:rPr>
              <a:t>(C) Root cause statement is succinct, reasonable, complete (Shows ‘N/A’ for observations</a:t>
            </a:r>
            <a:r>
              <a:rPr lang="en-US" sz="1200" b="1" dirty="0" smtClean="0">
                <a:solidFill>
                  <a:srgbClr val="0000FF"/>
                </a:solidFill>
              </a:rPr>
              <a:t>) – No   </a:t>
            </a:r>
          </a:p>
        </p:txBody>
      </p:sp>
    </p:spTree>
    <p:extLst>
      <p:ext uri="{BB962C8B-B14F-4D97-AF65-F5344CB8AC3E}">
        <p14:creationId xmlns:p14="http://schemas.microsoft.com/office/powerpoint/2010/main" val="3291672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1F99FC8-1AD9-A248-9538-C702B6A6DC5F}" type="slidenum">
              <a:rPr lang="en-US" smtClean="0"/>
              <a:pPr>
                <a:defRPr/>
              </a:pPr>
              <a:t>15</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0138" y="952500"/>
            <a:ext cx="6943725"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ular Callout 2"/>
          <p:cNvSpPr/>
          <p:nvPr/>
        </p:nvSpPr>
        <p:spPr>
          <a:xfrm>
            <a:off x="2977116" y="2040121"/>
            <a:ext cx="4306186" cy="736305"/>
          </a:xfrm>
          <a:prstGeom prst="wedgeRectCallout">
            <a:avLst>
              <a:gd name="adj1" fmla="val -33919"/>
              <a:gd name="adj2" fmla="val -81153"/>
            </a:avLst>
          </a:prstGeom>
          <a:ln/>
        </p:spPr>
        <p:style>
          <a:lnRef idx="2">
            <a:schemeClr val="dk1"/>
          </a:lnRef>
          <a:fillRef idx="1">
            <a:schemeClr val="lt1"/>
          </a:fillRef>
          <a:effectRef idx="0">
            <a:schemeClr val="dk1"/>
          </a:effectRef>
          <a:fontRef idx="minor">
            <a:schemeClr val="dk1"/>
          </a:fontRef>
        </p:style>
        <p:txBody>
          <a:bodyPr rtlCol="0" anchor="ctr"/>
          <a:lstStyle/>
          <a:p>
            <a:pPr marL="285750" indent="-285750">
              <a:buFontTx/>
              <a:buChar char="-"/>
            </a:pPr>
            <a:r>
              <a:rPr kumimoji="1" lang="en-US" altLang="ja-JP" dirty="0" smtClean="0">
                <a:latin typeface="Arial" pitchFamily="34" charset="0"/>
                <a:cs typeface="Arial" pitchFamily="34" charset="0"/>
              </a:rPr>
              <a:t>Containment was not conducted.</a:t>
            </a:r>
          </a:p>
          <a:p>
            <a:pPr marL="285750" indent="-285750">
              <a:buFontTx/>
              <a:buChar char="-"/>
            </a:pPr>
            <a:endParaRPr kumimoji="1" lang="ja-JP" altLang="en-US" dirty="0" err="1" smtClean="0">
              <a:latin typeface="Arial" pitchFamily="34" charset="0"/>
              <a:cs typeface="Arial" pitchFamily="34" charset="0"/>
            </a:endParaRPr>
          </a:p>
        </p:txBody>
      </p:sp>
      <p:sp>
        <p:nvSpPr>
          <p:cNvPr id="5" name="TextBox 4"/>
          <p:cNvSpPr txBox="1"/>
          <p:nvPr/>
        </p:nvSpPr>
        <p:spPr>
          <a:xfrm>
            <a:off x="828430" y="5934734"/>
            <a:ext cx="7783304" cy="723275"/>
          </a:xfrm>
          <a:prstGeom prst="rect">
            <a:avLst/>
          </a:prstGeom>
          <a:solidFill>
            <a:srgbClr val="FFFF00"/>
          </a:solidFill>
          <a:effectLst>
            <a:outerShdw blurRad="50800" dist="76200" dir="2700000" algn="tl" rotWithShape="0">
              <a:prstClr val="black">
                <a:alpha val="40000"/>
              </a:prstClr>
            </a:outerShdw>
          </a:effectLst>
        </p:spPr>
        <p:txBody>
          <a:bodyPr wrap="square" rtlCol="0">
            <a:spAutoFit/>
          </a:bodyPr>
          <a:lstStyle/>
          <a:p>
            <a:pPr marL="171450" indent="-171450">
              <a:spcBef>
                <a:spcPts val="600"/>
              </a:spcBef>
              <a:buFont typeface="Wingdings" pitchFamily="2" charset="2"/>
              <a:buChar char="§"/>
              <a:tabLst>
                <a:tab pos="57150" algn="l"/>
              </a:tabLst>
            </a:pPr>
            <a:r>
              <a:rPr lang="en-US" sz="1200" b="1" dirty="0">
                <a:solidFill>
                  <a:srgbClr val="0000FF"/>
                </a:solidFill>
              </a:rPr>
              <a:t>(C) Corrective actions fix the objective evidence and other problems found; address entire root cause and scope. </a:t>
            </a:r>
            <a:r>
              <a:rPr lang="en-US" sz="1200" b="1" dirty="0" smtClean="0">
                <a:solidFill>
                  <a:srgbClr val="0000FF"/>
                </a:solidFill>
              </a:rPr>
              <a:t> - There may be better way to resolve this CAR.</a:t>
            </a:r>
          </a:p>
          <a:p>
            <a:pPr marL="171450" indent="-171450">
              <a:spcBef>
                <a:spcPts val="600"/>
              </a:spcBef>
              <a:buFont typeface="Wingdings" pitchFamily="2" charset="2"/>
              <a:buChar char="§"/>
              <a:tabLst>
                <a:tab pos="57150" algn="l"/>
              </a:tabLst>
            </a:pPr>
            <a:r>
              <a:rPr lang="en-US" sz="1200" b="1" dirty="0" smtClean="0">
                <a:solidFill>
                  <a:srgbClr val="0000FF"/>
                </a:solidFill>
              </a:rPr>
              <a:t>(</a:t>
            </a:r>
            <a:r>
              <a:rPr lang="en-US" sz="1200" b="1" dirty="0">
                <a:solidFill>
                  <a:srgbClr val="0000FF"/>
                </a:solidFill>
              </a:rPr>
              <a:t>C) Milestones address containment &amp; owner’s </a:t>
            </a:r>
            <a:r>
              <a:rPr lang="en-US" sz="1200" b="1" dirty="0" smtClean="0">
                <a:solidFill>
                  <a:srgbClr val="0000FF"/>
                </a:solidFill>
              </a:rPr>
              <a:t>verification</a:t>
            </a:r>
            <a:r>
              <a:rPr lang="en-US" sz="1200" b="1" dirty="0">
                <a:solidFill>
                  <a:srgbClr val="0000FF"/>
                </a:solidFill>
              </a:rPr>
              <a:t> </a:t>
            </a:r>
            <a:r>
              <a:rPr lang="en-US" sz="1200" b="1" dirty="0" smtClean="0">
                <a:solidFill>
                  <a:srgbClr val="0000FF"/>
                </a:solidFill>
              </a:rPr>
              <a:t>– No</a:t>
            </a:r>
          </a:p>
        </p:txBody>
      </p:sp>
    </p:spTree>
    <p:extLst>
      <p:ext uri="{BB962C8B-B14F-4D97-AF65-F5344CB8AC3E}">
        <p14:creationId xmlns:p14="http://schemas.microsoft.com/office/powerpoint/2010/main" val="2518961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1F99FC8-1AD9-A248-9538-C702B6A6DC5F}" type="slidenum">
              <a:rPr lang="en-US" smtClean="0"/>
              <a:pPr>
                <a:defRPr/>
              </a:pPr>
              <a:t>16</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5350" y="621230"/>
            <a:ext cx="7353300" cy="355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052624" y="4410256"/>
            <a:ext cx="699282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dirty="0" smtClean="0">
                <a:latin typeface="Arial" pitchFamily="34" charset="0"/>
                <a:cs typeface="Arial" pitchFamily="34" charset="0"/>
              </a:rPr>
              <a:t>This should have been considered in analysis stage.</a:t>
            </a:r>
          </a:p>
        </p:txBody>
      </p:sp>
      <p:sp>
        <p:nvSpPr>
          <p:cNvPr id="6" name="TextBox 5"/>
          <p:cNvSpPr txBox="1"/>
          <p:nvPr/>
        </p:nvSpPr>
        <p:spPr>
          <a:xfrm>
            <a:off x="828430" y="5934734"/>
            <a:ext cx="7783304" cy="276999"/>
          </a:xfrm>
          <a:prstGeom prst="rect">
            <a:avLst/>
          </a:prstGeom>
          <a:solidFill>
            <a:srgbClr val="FFFF00"/>
          </a:solidFill>
          <a:effectLst>
            <a:outerShdw blurRad="50800" dist="76200" dir="2700000" algn="tl" rotWithShape="0">
              <a:prstClr val="black">
                <a:alpha val="40000"/>
              </a:prstClr>
            </a:outerShdw>
          </a:effectLst>
        </p:spPr>
        <p:txBody>
          <a:bodyPr wrap="square" rtlCol="0">
            <a:spAutoFit/>
          </a:bodyPr>
          <a:lstStyle/>
          <a:p>
            <a:pPr marL="171450" indent="-171450">
              <a:spcBef>
                <a:spcPts val="600"/>
              </a:spcBef>
              <a:buFont typeface="Wingdings" pitchFamily="2" charset="2"/>
              <a:buChar char="§"/>
              <a:tabLst>
                <a:tab pos="57150" algn="l"/>
              </a:tabLst>
            </a:pPr>
            <a:r>
              <a:rPr lang="en-US" sz="1200" b="1" dirty="0" smtClean="0">
                <a:solidFill>
                  <a:srgbClr val="0000FF"/>
                </a:solidFill>
              </a:rPr>
              <a:t>(C) Milestones completed per milestone expectations – Not really. </a:t>
            </a:r>
            <a:endParaRPr lang="en-US" sz="1200" b="1" dirty="0">
              <a:solidFill>
                <a:srgbClr val="0000FF"/>
              </a:solidFill>
            </a:endParaRPr>
          </a:p>
        </p:txBody>
      </p:sp>
    </p:spTree>
    <p:extLst>
      <p:ext uri="{BB962C8B-B14F-4D97-AF65-F5344CB8AC3E}">
        <p14:creationId xmlns:p14="http://schemas.microsoft.com/office/powerpoint/2010/main" val="480033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1F99FC8-1AD9-A248-9538-C702B6A6DC5F}" type="slidenum">
              <a:rPr lang="en-US" smtClean="0"/>
              <a:pPr>
                <a:defRPr/>
              </a:pPr>
              <a:t>17</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5350" y="210878"/>
            <a:ext cx="73533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148316" y="4478078"/>
            <a:ext cx="6897134"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dirty="0" smtClean="0">
                <a:latin typeface="Arial" pitchFamily="34" charset="0"/>
                <a:cs typeface="Arial" pitchFamily="34" charset="0"/>
              </a:rPr>
              <a:t>Although it says revision has been submitted, the issued date of the SOP is before the finding. </a:t>
            </a:r>
            <a:endParaRPr kumimoji="1" lang="ja-JP" altLang="en-US" dirty="0" err="1" smtClean="0">
              <a:latin typeface="Arial" pitchFamily="34" charset="0"/>
              <a:cs typeface="Arial" pitchFamily="34" charset="0"/>
            </a:endParaRPr>
          </a:p>
        </p:txBody>
      </p:sp>
      <p:sp>
        <p:nvSpPr>
          <p:cNvPr id="5" name="TextBox 4"/>
          <p:cNvSpPr txBox="1"/>
          <p:nvPr/>
        </p:nvSpPr>
        <p:spPr>
          <a:xfrm>
            <a:off x="828430" y="5934734"/>
            <a:ext cx="7783304" cy="276999"/>
          </a:xfrm>
          <a:prstGeom prst="rect">
            <a:avLst/>
          </a:prstGeom>
          <a:solidFill>
            <a:srgbClr val="FFFF00"/>
          </a:solidFill>
          <a:effectLst>
            <a:outerShdw blurRad="50800" dist="76200" dir="2700000" algn="tl" rotWithShape="0">
              <a:prstClr val="black">
                <a:alpha val="40000"/>
              </a:prstClr>
            </a:outerShdw>
          </a:effectLst>
        </p:spPr>
        <p:txBody>
          <a:bodyPr wrap="square" rtlCol="0">
            <a:spAutoFit/>
          </a:bodyPr>
          <a:lstStyle/>
          <a:p>
            <a:pPr marL="171450" indent="-171450">
              <a:spcBef>
                <a:spcPts val="600"/>
              </a:spcBef>
              <a:buFont typeface="Wingdings" pitchFamily="2" charset="2"/>
              <a:buChar char="§"/>
              <a:tabLst>
                <a:tab pos="57150" algn="l"/>
              </a:tabLst>
            </a:pPr>
            <a:r>
              <a:rPr lang="en-US" sz="1200" b="1" dirty="0" smtClean="0">
                <a:solidFill>
                  <a:srgbClr val="0000FF"/>
                </a:solidFill>
              </a:rPr>
              <a:t>(C) Milestones completed per milestone expectations – questioning</a:t>
            </a:r>
            <a:endParaRPr lang="en-US" sz="1200" b="1" dirty="0">
              <a:solidFill>
                <a:srgbClr val="0000FF"/>
              </a:solidFill>
            </a:endParaRPr>
          </a:p>
        </p:txBody>
      </p:sp>
      <p:sp>
        <p:nvSpPr>
          <p:cNvPr id="6" name="TextBox 5"/>
          <p:cNvSpPr txBox="1"/>
          <p:nvPr/>
        </p:nvSpPr>
        <p:spPr>
          <a:xfrm>
            <a:off x="1114788" y="5276809"/>
            <a:ext cx="6897134"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dirty="0" smtClean="0">
                <a:latin typeface="Arial" pitchFamily="34" charset="0"/>
                <a:cs typeface="Arial" pitchFamily="34" charset="0"/>
              </a:rPr>
              <a:t>The </a:t>
            </a:r>
            <a:r>
              <a:rPr kumimoji="1" lang="en-US" altLang="ja-JP" dirty="0" smtClean="0">
                <a:latin typeface="Arial" pitchFamily="34" charset="0"/>
                <a:cs typeface="Arial" pitchFamily="34" charset="0"/>
              </a:rPr>
              <a:t>SOP </a:t>
            </a:r>
            <a:r>
              <a:rPr kumimoji="1" lang="en-US" altLang="ja-JP" dirty="0" smtClean="0">
                <a:latin typeface="Arial" pitchFamily="34" charset="0"/>
                <a:cs typeface="Arial" pitchFamily="34" charset="0"/>
              </a:rPr>
              <a:t>was not published before the milestone was accepted or before the CAR was closed.</a:t>
            </a:r>
            <a:endParaRPr kumimoji="1" lang="ja-JP" altLang="en-US" dirty="0" err="1" smtClean="0">
              <a:latin typeface="Arial" pitchFamily="34" charset="0"/>
              <a:cs typeface="Arial" pitchFamily="34" charset="0"/>
            </a:endParaRPr>
          </a:p>
        </p:txBody>
      </p:sp>
    </p:spTree>
    <p:extLst>
      <p:ext uri="{BB962C8B-B14F-4D97-AF65-F5344CB8AC3E}">
        <p14:creationId xmlns:p14="http://schemas.microsoft.com/office/powerpoint/2010/main" val="1034427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1F99FC8-1AD9-A248-9538-C702B6A6DC5F}" type="slidenum">
              <a:rPr lang="en-US" smtClean="0"/>
              <a:pPr>
                <a:defRPr/>
              </a:pPr>
              <a:t>18</a:t>
            </a:fld>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875" y="174995"/>
            <a:ext cx="7334250" cy="346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158949" y="3912781"/>
            <a:ext cx="688650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dirty="0" smtClean="0">
                <a:latin typeface="Arial" pitchFamily="34" charset="0"/>
                <a:cs typeface="Arial" pitchFamily="34" charset="0"/>
              </a:rPr>
              <a:t>This is just communication by email. It seems not to be verification for this finding.</a:t>
            </a:r>
            <a:endParaRPr kumimoji="1" lang="ja-JP" altLang="en-US" dirty="0" err="1" smtClean="0">
              <a:latin typeface="Arial" pitchFamily="34" charset="0"/>
              <a:cs typeface="Arial" pitchFamily="34" charset="0"/>
            </a:endParaRPr>
          </a:p>
        </p:txBody>
      </p:sp>
      <p:sp>
        <p:nvSpPr>
          <p:cNvPr id="5" name="TextBox 4"/>
          <p:cNvSpPr txBox="1"/>
          <p:nvPr/>
        </p:nvSpPr>
        <p:spPr>
          <a:xfrm>
            <a:off x="828430" y="5934734"/>
            <a:ext cx="7783304" cy="276999"/>
          </a:xfrm>
          <a:prstGeom prst="rect">
            <a:avLst/>
          </a:prstGeom>
          <a:solidFill>
            <a:srgbClr val="FFFF00"/>
          </a:solidFill>
          <a:effectLst>
            <a:outerShdw blurRad="50800" dist="76200" dir="2700000" algn="tl" rotWithShape="0">
              <a:prstClr val="black">
                <a:alpha val="40000"/>
              </a:prstClr>
            </a:outerShdw>
          </a:effectLst>
        </p:spPr>
        <p:txBody>
          <a:bodyPr wrap="square" rtlCol="0">
            <a:spAutoFit/>
          </a:bodyPr>
          <a:lstStyle/>
          <a:p>
            <a:pPr marL="171450" indent="-171450">
              <a:spcBef>
                <a:spcPts val="600"/>
              </a:spcBef>
              <a:buFont typeface="Wingdings" pitchFamily="2" charset="2"/>
              <a:buChar char="§"/>
              <a:tabLst>
                <a:tab pos="57150" algn="l"/>
              </a:tabLst>
            </a:pPr>
            <a:r>
              <a:rPr lang="en-US" sz="1200" b="1" dirty="0" smtClean="0">
                <a:solidFill>
                  <a:srgbClr val="0000FF"/>
                </a:solidFill>
              </a:rPr>
              <a:t>(C) Milestones completed per milestone expectations – questioning </a:t>
            </a:r>
            <a:endParaRPr lang="en-US" sz="1200" b="1" dirty="0">
              <a:solidFill>
                <a:srgbClr val="0000FF"/>
              </a:solidFill>
            </a:endParaRPr>
          </a:p>
        </p:txBody>
      </p:sp>
    </p:spTree>
    <p:extLst>
      <p:ext uri="{BB962C8B-B14F-4D97-AF65-F5344CB8AC3E}">
        <p14:creationId xmlns:p14="http://schemas.microsoft.com/office/powerpoint/2010/main" val="3768494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1F99FC8-1AD9-A248-9538-C702B6A6DC5F}" type="slidenum">
              <a:rPr lang="en-US" smtClean="0"/>
              <a:pPr>
                <a:defRPr/>
              </a:pPr>
              <a:t>19</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497" y="758234"/>
            <a:ext cx="3874338" cy="2707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497" y="3540642"/>
            <a:ext cx="3874338" cy="2697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1024" y="964708"/>
            <a:ext cx="4051347" cy="1199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828430" y="5934734"/>
            <a:ext cx="7783304" cy="538609"/>
          </a:xfrm>
          <a:prstGeom prst="rect">
            <a:avLst/>
          </a:prstGeom>
          <a:solidFill>
            <a:srgbClr val="FFFF00"/>
          </a:solidFill>
          <a:effectLst>
            <a:outerShdw blurRad="50800" dist="76200" dir="2700000" algn="tl" rotWithShape="0">
              <a:prstClr val="black">
                <a:alpha val="40000"/>
              </a:prstClr>
            </a:outerShdw>
          </a:effectLst>
        </p:spPr>
        <p:txBody>
          <a:bodyPr wrap="square" rtlCol="0">
            <a:spAutoFit/>
          </a:bodyPr>
          <a:lstStyle/>
          <a:p>
            <a:pPr marL="171450" indent="-171450">
              <a:spcBef>
                <a:spcPts val="600"/>
              </a:spcBef>
              <a:buFont typeface="Wingdings" pitchFamily="2" charset="2"/>
              <a:buChar char="§"/>
              <a:tabLst>
                <a:tab pos="57150" algn="l"/>
              </a:tabLst>
            </a:pPr>
            <a:r>
              <a:rPr lang="en-US" sz="1200" b="1" dirty="0">
                <a:solidFill>
                  <a:srgbClr val="0000FF"/>
                </a:solidFill>
              </a:rPr>
              <a:t>(T) Acts on CARs within required timeframe – </a:t>
            </a:r>
            <a:r>
              <a:rPr lang="en-US" sz="1200" b="1" dirty="0" smtClean="0">
                <a:solidFill>
                  <a:srgbClr val="0000FF"/>
                </a:solidFill>
              </a:rPr>
              <a:t>No</a:t>
            </a:r>
          </a:p>
          <a:p>
            <a:pPr marL="171450" indent="-171450">
              <a:spcBef>
                <a:spcPts val="600"/>
              </a:spcBef>
              <a:buFont typeface="Wingdings" pitchFamily="2" charset="2"/>
              <a:buChar char="§"/>
              <a:tabLst>
                <a:tab pos="57150" algn="l"/>
              </a:tabLst>
            </a:pPr>
            <a:r>
              <a:rPr lang="en-US" sz="1200" b="1" dirty="0">
                <a:solidFill>
                  <a:srgbClr val="0000FF"/>
                </a:solidFill>
              </a:rPr>
              <a:t>(C) </a:t>
            </a:r>
            <a:r>
              <a:rPr lang="en-US" sz="1200" b="1" dirty="0" smtClean="0">
                <a:solidFill>
                  <a:srgbClr val="0000FF"/>
                </a:solidFill>
              </a:rPr>
              <a:t>No Extensions, No overdue, No escalated, No </a:t>
            </a:r>
            <a:r>
              <a:rPr lang="en-US" sz="1200" b="1" dirty="0">
                <a:solidFill>
                  <a:srgbClr val="0000FF"/>
                </a:solidFill>
              </a:rPr>
              <a:t>disputed – </a:t>
            </a:r>
            <a:r>
              <a:rPr lang="en-US" sz="1200" b="1" dirty="0" smtClean="0">
                <a:solidFill>
                  <a:srgbClr val="0000FF"/>
                </a:solidFill>
              </a:rPr>
              <a:t>No</a:t>
            </a:r>
          </a:p>
        </p:txBody>
      </p:sp>
    </p:spTree>
    <p:extLst>
      <p:ext uri="{BB962C8B-B14F-4D97-AF65-F5344CB8AC3E}">
        <p14:creationId xmlns:p14="http://schemas.microsoft.com/office/powerpoint/2010/main" val="4175503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CAR </a:t>
            </a:r>
            <a:r>
              <a:rPr lang="en-US" dirty="0"/>
              <a:t>143912892 </a:t>
            </a:r>
            <a:r>
              <a:rPr lang="en-US" dirty="0" smtClean="0"/>
              <a:t>Finding</a:t>
            </a:r>
            <a:endParaRPr lang="en-US" dirty="0"/>
          </a:p>
        </p:txBody>
      </p:sp>
      <p:sp>
        <p:nvSpPr>
          <p:cNvPr id="3" name="Subtitle 2"/>
          <p:cNvSpPr>
            <a:spLocks noGrp="1"/>
          </p:cNvSpPr>
          <p:nvPr>
            <p:ph type="subTitle" idx="1"/>
          </p:nvPr>
        </p:nvSpPr>
        <p:spPr/>
        <p:txBody>
          <a:bodyPr/>
          <a:lstStyle/>
          <a:p>
            <a:r>
              <a:rPr lang="en-US" dirty="0" smtClean="0"/>
              <a:t>Presented by Jeff Lietz</a:t>
            </a:r>
            <a:endParaRPr lang="en-US" dirty="0"/>
          </a:p>
        </p:txBody>
      </p:sp>
    </p:spTree>
    <p:extLst>
      <p:ext uri="{BB962C8B-B14F-4D97-AF65-F5344CB8AC3E}">
        <p14:creationId xmlns:p14="http://schemas.microsoft.com/office/powerpoint/2010/main" val="30161756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 143912892 </a:t>
            </a:r>
            <a:r>
              <a:rPr lang="en-US" dirty="0" smtClean="0"/>
              <a:t>– CBS Check</a:t>
            </a:r>
            <a:endParaRPr lang="en-US" dirty="0"/>
          </a:p>
        </p:txBody>
      </p:sp>
      <p:sp>
        <p:nvSpPr>
          <p:cNvPr id="3" name="Slide Number Placeholder 2"/>
          <p:cNvSpPr>
            <a:spLocks noGrp="1"/>
          </p:cNvSpPr>
          <p:nvPr>
            <p:ph type="sldNum" sz="quarter" idx="10"/>
          </p:nvPr>
        </p:nvSpPr>
        <p:spPr/>
        <p:txBody>
          <a:bodyPr/>
          <a:lstStyle/>
          <a:p>
            <a:pPr>
              <a:defRPr/>
            </a:pPr>
            <a:fld id="{DEF2EA39-9159-434A-ACB4-B5AFF46E5A08}" type="slidenum">
              <a:rPr lang="en-US" smtClean="0">
                <a:solidFill>
                  <a:srgbClr val="000000"/>
                </a:solidFill>
              </a:rPr>
              <a:pPr>
                <a:defRPr/>
              </a:pPr>
              <a:t>20</a:t>
            </a:fld>
            <a:endParaRPr lang="en-US" dirty="0">
              <a:solidFill>
                <a:srgbClr val="0000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35874692"/>
              </p:ext>
            </p:extLst>
          </p:nvPr>
        </p:nvGraphicFramePr>
        <p:xfrm>
          <a:off x="692150" y="1150018"/>
          <a:ext cx="7759700" cy="4557963"/>
        </p:xfrm>
        <a:graphic>
          <a:graphicData uri="http://schemas.openxmlformats.org/drawingml/2006/table">
            <a:tbl>
              <a:tblPr/>
              <a:tblGrid>
                <a:gridCol w="3238500"/>
                <a:gridCol w="1130300"/>
                <a:gridCol w="1130300"/>
                <a:gridCol w="1130300"/>
                <a:gridCol w="1130300"/>
              </a:tblGrid>
              <a:tr h="190500">
                <a:tc>
                  <a:txBody>
                    <a:bodyPr/>
                    <a:lstStyle/>
                    <a:p>
                      <a:pPr algn="ctr" fontAlgn="b"/>
                      <a:r>
                        <a:rPr lang="en-US" sz="1400" b="0" i="0" u="none" strike="noStrike" dirty="0">
                          <a:solidFill>
                            <a:srgbClr val="000000"/>
                          </a:solidFill>
                          <a:effectLst/>
                          <a:latin typeface="Calibri"/>
                        </a:rPr>
                        <a:t>CBS Requirements</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a:rPr>
                        <a:t>Excellent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a:rPr>
                        <a:t>Moderate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a:rPr>
                        <a:t>Need Improve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a:rPr>
                        <a:t>N/A</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0780">
                <a:tc>
                  <a:txBody>
                    <a:bodyPr/>
                    <a:lstStyle/>
                    <a:p>
                      <a:pPr algn="l" fontAlgn="ctr"/>
                      <a:r>
                        <a:rPr lang="en-US" sz="1000" b="0" i="1" u="none" strike="noStrike" dirty="0">
                          <a:solidFill>
                            <a:srgbClr val="000000"/>
                          </a:solidFill>
                          <a:effectLst/>
                          <a:latin typeface="Times New Roman"/>
                        </a:rPr>
                        <a:t>(C) Extensions are within requirement (&lt;30 days, 3 or less)</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a:rPr>
                        <a:t> </a:t>
                      </a:r>
                      <a:r>
                        <a:rPr lang="en-US" altLang="ja-JP" sz="1400" b="0" i="0" u="none" strike="noStrike" dirty="0" smtClean="0">
                          <a:solidFill>
                            <a:srgbClr val="000000"/>
                          </a:solidFill>
                          <a:effectLst/>
                          <a:latin typeface="Calibri"/>
                        </a:rPr>
                        <a:t>X</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endParaRPr lang="en-US" sz="1400" b="0" i="0" u="none" strike="noStrike" dirty="0">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320780">
                <a:tc>
                  <a:txBody>
                    <a:bodyPr/>
                    <a:lstStyle/>
                    <a:p>
                      <a:pPr algn="l" fontAlgn="ctr"/>
                      <a:r>
                        <a:rPr lang="en-US" sz="1000" b="0" i="1" u="none" strike="noStrike" dirty="0">
                          <a:solidFill>
                            <a:srgbClr val="000000"/>
                          </a:solidFill>
                          <a:effectLst/>
                          <a:latin typeface="Times New Roman"/>
                        </a:rPr>
                        <a:t>(T) Most appropriate ‘category’, ‘type’, ‘geography’ are selected</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400" b="0" i="0" u="none" strike="noStrike" dirty="0">
                          <a:solidFill>
                            <a:srgbClr val="000000"/>
                          </a:solidFill>
                          <a:effectLst/>
                          <a:latin typeface="Calibri"/>
                        </a:rPr>
                        <a:t>X</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320780">
                <a:tc>
                  <a:txBody>
                    <a:bodyPr/>
                    <a:lstStyle/>
                    <a:p>
                      <a:pPr marL="0" algn="l" defTabSz="457200" rtl="0" eaLnBrk="1" fontAlgn="ctr" latinLnBrk="0" hangingPunct="1"/>
                      <a:r>
                        <a:rPr lang="en-US" sz="1000" b="0" i="1" u="none" strike="noStrike" kern="1200" dirty="0">
                          <a:solidFill>
                            <a:srgbClr val="000000"/>
                          </a:solidFill>
                          <a:effectLst/>
                          <a:latin typeface="Times New Roman"/>
                          <a:ea typeface="+mn-ea"/>
                          <a:cs typeface="+mn-cs"/>
                        </a:rPr>
                        <a:t>(P) Facilitates the handling of disputed CARs</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400" b="0" i="0" u="none" strike="noStrike" dirty="0">
                          <a:solidFill>
                            <a:srgbClr val="000000"/>
                          </a:solidFill>
                          <a:effectLst/>
                          <a:latin typeface="Calibri"/>
                        </a:rPr>
                        <a:t>X</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320780">
                <a:tc>
                  <a:txBody>
                    <a:bodyPr/>
                    <a:lstStyle/>
                    <a:p>
                      <a:pPr marL="0" algn="l" defTabSz="457200" rtl="0" eaLnBrk="1" fontAlgn="ctr" latinLnBrk="0" hangingPunct="1"/>
                      <a:r>
                        <a:rPr lang="en-US" sz="1000" b="0" i="1" u="none" strike="noStrike" kern="1200" dirty="0">
                          <a:solidFill>
                            <a:srgbClr val="000000"/>
                          </a:solidFill>
                          <a:effectLst/>
                          <a:latin typeface="Times New Roman"/>
                          <a:ea typeface="+mn-ea"/>
                          <a:cs typeface="+mn-cs"/>
                        </a:rPr>
                        <a:t>(T) Acts on CARs within required timeframe</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endParaRPr lang="en-US" sz="1400" b="0" i="0" u="none" strike="noStrike" dirty="0">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ja-JP" sz="1400" b="0" i="0" u="none" strike="noStrike" dirty="0" smtClean="0">
                          <a:solidFill>
                            <a:srgbClr val="000000"/>
                          </a:solidFill>
                          <a:effectLst/>
                          <a:latin typeface="Calibri"/>
                        </a:rPr>
                        <a:t>X</a:t>
                      </a:r>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304800">
                <a:tc>
                  <a:txBody>
                    <a:bodyPr/>
                    <a:lstStyle/>
                    <a:p>
                      <a:pPr marL="0" algn="l" defTabSz="457200" rtl="0" eaLnBrk="1" fontAlgn="ctr" latinLnBrk="0" hangingPunct="1"/>
                      <a:r>
                        <a:rPr lang="en-US" sz="1000" b="0" i="1" u="none" strike="noStrike" kern="1200" dirty="0">
                          <a:solidFill>
                            <a:srgbClr val="000000"/>
                          </a:solidFill>
                          <a:effectLst/>
                          <a:latin typeface="Times New Roman"/>
                          <a:ea typeface="+mn-ea"/>
                          <a:cs typeface="+mn-cs"/>
                        </a:rPr>
                        <a:t>(C) Analysis shows clear path to root cause and scope; stakeholders identified</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endParaRPr lang="en-US" sz="1400" b="0" i="0" u="none" strike="noStrike" dirty="0">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altLang="ja-JP" sz="1400" b="0" i="0" u="none" strike="noStrike" dirty="0" smtClean="0">
                          <a:solidFill>
                            <a:srgbClr val="000000"/>
                          </a:solidFill>
                          <a:effectLst/>
                          <a:latin typeface="Calibri"/>
                        </a:rPr>
                        <a:t>X</a:t>
                      </a:r>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421638">
                <a:tc>
                  <a:txBody>
                    <a:bodyPr/>
                    <a:lstStyle/>
                    <a:p>
                      <a:pPr marL="0" algn="l" defTabSz="457200" rtl="0" eaLnBrk="1" fontAlgn="ctr" latinLnBrk="0" hangingPunct="1"/>
                      <a:r>
                        <a:rPr lang="en-US" sz="1000" b="0" i="1" u="none" strike="noStrike" kern="1200" dirty="0">
                          <a:solidFill>
                            <a:srgbClr val="000000"/>
                          </a:solidFill>
                          <a:effectLst/>
                          <a:latin typeface="Times New Roman"/>
                          <a:ea typeface="+mn-ea"/>
                          <a:cs typeface="+mn-cs"/>
                        </a:rPr>
                        <a:t>(C) Root cause statement is succinct, reasonable, complete (Shows ‘N/A’ for observations) </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400" b="0" i="0" u="none" strike="noStrike" dirty="0">
                          <a:solidFill>
                            <a:srgbClr val="000000"/>
                          </a:solidFill>
                          <a:effectLst/>
                          <a:latin typeface="Calibri"/>
                        </a:rPr>
                        <a:t>X</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457200">
                <a:tc>
                  <a:txBody>
                    <a:bodyPr/>
                    <a:lstStyle/>
                    <a:p>
                      <a:pPr marL="0" algn="l" defTabSz="457200" rtl="0" eaLnBrk="1" fontAlgn="ctr" latinLnBrk="0" hangingPunct="1"/>
                      <a:r>
                        <a:rPr lang="en-US" sz="1000" b="0" i="1" u="none" strike="noStrike" kern="1200" dirty="0">
                          <a:solidFill>
                            <a:srgbClr val="000000"/>
                          </a:solidFill>
                          <a:effectLst/>
                          <a:latin typeface="Times New Roman"/>
                          <a:ea typeface="+mn-ea"/>
                          <a:cs typeface="+mn-cs"/>
                        </a:rPr>
                        <a:t>(C) Corrective actions fix the objective evidence and other problems found; address entire root cause and scope.  For observations, they do not go beyond fixing the objective evidence</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1400" b="0" i="0" u="none" strike="noStrike" dirty="0" smtClean="0">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altLang="ja-JP" sz="1400" b="0" i="0" u="none" strike="noStrike" dirty="0" smtClean="0">
                          <a:solidFill>
                            <a:srgbClr val="000000"/>
                          </a:solidFill>
                          <a:effectLst/>
                          <a:latin typeface="Calibri"/>
                        </a:rPr>
                        <a:t>X</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339374">
                <a:tc>
                  <a:txBody>
                    <a:bodyPr/>
                    <a:lstStyle/>
                    <a:p>
                      <a:pPr marL="0" algn="l" defTabSz="457200" rtl="0" eaLnBrk="1" fontAlgn="ctr" latinLnBrk="0" hangingPunct="1"/>
                      <a:r>
                        <a:rPr lang="en-US" sz="1000" b="0" i="1" u="none" strike="noStrike" kern="1200" dirty="0">
                          <a:solidFill>
                            <a:srgbClr val="000000"/>
                          </a:solidFill>
                          <a:effectLst/>
                          <a:latin typeface="Times New Roman"/>
                          <a:ea typeface="+mn-ea"/>
                          <a:cs typeface="+mn-cs"/>
                        </a:rPr>
                        <a:t>(C) Milestones address containment &amp; owner’s verification; completed per milestone expectations</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1400" b="0" i="0" u="none" strike="noStrike" dirty="0" smtClean="0">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400" b="0" i="0" u="none" strike="noStrike" dirty="0" smtClean="0">
                          <a:solidFill>
                            <a:srgbClr val="000000"/>
                          </a:solidFill>
                          <a:effectLst/>
                          <a:latin typeface="Calibri"/>
                        </a:rPr>
                        <a:t> X</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339374">
                <a:tc>
                  <a:txBody>
                    <a:bodyPr/>
                    <a:lstStyle/>
                    <a:p>
                      <a:pPr marL="0" algn="l" defTabSz="457200" rtl="0" eaLnBrk="1" fontAlgn="ctr" latinLnBrk="0" hangingPunct="1"/>
                      <a:r>
                        <a:rPr lang="en-US" sz="1000" b="0" i="1" u="none" strike="noStrike" kern="1200" dirty="0">
                          <a:solidFill>
                            <a:srgbClr val="000000"/>
                          </a:solidFill>
                          <a:effectLst/>
                          <a:latin typeface="Times New Roman"/>
                          <a:ea typeface="+mn-ea"/>
                          <a:cs typeface="+mn-cs"/>
                        </a:rPr>
                        <a:t>(P) Verification per requirements </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400" b="0" i="0" u="none" strike="noStrike" dirty="0">
                          <a:solidFill>
                            <a:srgbClr val="000000"/>
                          </a:solidFill>
                          <a:effectLst/>
                          <a:latin typeface="Calibri"/>
                        </a:rPr>
                        <a:t> </a:t>
                      </a:r>
                      <a:r>
                        <a:rPr lang="en-US" altLang="ja-JP" sz="1400" b="0" i="0" u="none" strike="noStrike" dirty="0" smtClean="0">
                          <a:solidFill>
                            <a:srgbClr val="000000"/>
                          </a:solidFill>
                          <a:effectLst/>
                          <a:latin typeface="Calibri"/>
                        </a:rPr>
                        <a:t>X</a:t>
                      </a:r>
                      <a:endParaRPr lang="en-US" sz="1400" b="0" i="0" u="none" strike="noStrike" dirty="0">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endParaRPr lang="en-US" sz="1400" b="0" i="0" u="none" strike="noStrike" dirty="0">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339374">
                <a:tc>
                  <a:txBody>
                    <a:bodyPr/>
                    <a:lstStyle/>
                    <a:p>
                      <a:pPr marL="0" algn="l" defTabSz="457200" rtl="0" eaLnBrk="1" fontAlgn="ctr" latinLnBrk="0" hangingPunct="1"/>
                      <a:r>
                        <a:rPr lang="en-US" sz="1000" b="0" i="1" u="none" strike="noStrike" kern="1200" dirty="0">
                          <a:solidFill>
                            <a:srgbClr val="000000"/>
                          </a:solidFill>
                          <a:effectLst/>
                          <a:latin typeface="Times New Roman"/>
                          <a:ea typeface="+mn-ea"/>
                          <a:cs typeface="+mn-cs"/>
                        </a:rPr>
                        <a:t>(L) Referenced communications are attached as needed</a:t>
                      </a:r>
                    </a:p>
                  </a:txBody>
                  <a:tcPr marL="857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b"/>
                      <a:endParaRPr lang="en-US" sz="1400" b="0" i="0" u="none" strike="noStrike" dirty="0">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400" b="0" i="0" u="none" strike="noStrike" dirty="0" smtClean="0">
                          <a:solidFill>
                            <a:srgbClr val="000000"/>
                          </a:solidFill>
                          <a:effectLst/>
                          <a:latin typeface="Calibri"/>
                        </a:rPr>
                        <a:t> </a:t>
                      </a:r>
                      <a:r>
                        <a:rPr lang="en-US" altLang="ja-JP" sz="1400" b="0" i="0" u="none" strike="noStrike" dirty="0" smtClean="0">
                          <a:solidFill>
                            <a:srgbClr val="000000"/>
                          </a:solidFill>
                          <a:effectLst/>
                          <a:latin typeface="Calibri"/>
                        </a:rPr>
                        <a:t>X</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r>
              <a:tr h="339374">
                <a:tc>
                  <a:txBody>
                    <a:bodyPr/>
                    <a:lstStyle/>
                    <a:p>
                      <a:pPr marL="0" algn="l" defTabSz="457200" rtl="0" eaLnBrk="1" fontAlgn="ctr" latinLnBrk="0" hangingPunct="1"/>
                      <a:r>
                        <a:rPr lang="en-US" sz="1000" b="0" i="1" u="none" strike="noStrike" kern="1200" dirty="0">
                          <a:solidFill>
                            <a:srgbClr val="000000"/>
                          </a:solidFill>
                          <a:effectLst/>
                          <a:latin typeface="Times New Roman"/>
                          <a:ea typeface="+mn-ea"/>
                          <a:cs typeface="+mn-cs"/>
                        </a:rPr>
                        <a:t>(C L)  Evidence of communication for overdue/escalated CARs and other pertinent concerns</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400" b="0" i="0" u="none" strike="noStrike">
                          <a:solidFill>
                            <a:srgbClr val="000000"/>
                          </a:solidFill>
                          <a:effectLst/>
                          <a:latin typeface="Calibri"/>
                        </a:rPr>
                        <a:t> </a:t>
                      </a:r>
                      <a:r>
                        <a:rPr lang="en-US" altLang="ja-JP" sz="1400" b="0" i="0" u="none" strike="noStrike" smtClean="0">
                          <a:solidFill>
                            <a:srgbClr val="000000"/>
                          </a:solidFill>
                          <a:effectLst/>
                          <a:latin typeface="Calibri"/>
                        </a:rPr>
                        <a:t>X</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b"/>
                      <a:endParaRPr lang="en-US" sz="1400" b="0" i="0" u="none" strike="noStrike" dirty="0">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r>
              <a:tr h="339374">
                <a:tc>
                  <a:txBody>
                    <a:bodyPr/>
                    <a:lstStyle/>
                    <a:p>
                      <a:pPr marL="0" algn="l" defTabSz="457200" rtl="0" eaLnBrk="1" fontAlgn="ctr" latinLnBrk="0" hangingPunct="1"/>
                      <a:r>
                        <a:rPr lang="en-US" sz="1000" b="0" i="1" u="none" strike="noStrike" kern="1200" dirty="0">
                          <a:solidFill>
                            <a:srgbClr val="000000"/>
                          </a:solidFill>
                          <a:effectLst/>
                          <a:latin typeface="Times New Roman"/>
                          <a:ea typeface="+mn-ea"/>
                          <a:cs typeface="+mn-cs"/>
                        </a:rPr>
                        <a:t>(P) Trains other CAR Champions</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fontAlgn="b"/>
                      <a:r>
                        <a:rPr lang="en-US" sz="1400" b="0" i="0" u="none" strike="noStrike" dirty="0">
                          <a:solidFill>
                            <a:srgbClr val="000000"/>
                          </a:solidFill>
                          <a:effectLst/>
                          <a:latin typeface="Calibri"/>
                        </a:rPr>
                        <a:t>X</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r>
            </a:tbl>
          </a:graphicData>
        </a:graphic>
      </p:graphicFrame>
    </p:spTree>
    <p:extLst>
      <p:ext uri="{BB962C8B-B14F-4D97-AF65-F5344CB8AC3E}">
        <p14:creationId xmlns:p14="http://schemas.microsoft.com/office/powerpoint/2010/main" val="32877264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2400" y="76200"/>
            <a:ext cx="8796575" cy="6019800"/>
          </a:xfrm>
          <a:prstGeom prst="rect">
            <a:avLst/>
          </a:prstGeom>
        </p:spPr>
      </p:pic>
      <mc:AlternateContent xmlns:mc="http://schemas.openxmlformats.org/markup-compatibility/2006" xmlns:p14="http://schemas.microsoft.com/office/powerpoint/2010/main">
        <mc:Choice Requires="p14">
          <p:contentPart p14:bwMode="auto" r:id="rId3">
            <p14:nvContentPartPr>
              <p14:cNvPr id="8" name="Ink 7"/>
              <p14:cNvContentPartPr/>
              <p14:nvPr/>
            </p14:nvContentPartPr>
            <p14:xfrm>
              <a:off x="4672646" y="1340246"/>
              <a:ext cx="2985840" cy="513720"/>
            </p14:xfrm>
          </p:contentPart>
        </mc:Choice>
        <mc:Fallback xmlns="">
          <p:pic>
            <p:nvPicPr>
              <p:cNvPr id="8" name="Ink 7"/>
              <p:cNvPicPr/>
              <p:nvPr/>
            </p:nvPicPr>
            <p:blipFill>
              <a:blip r:embed="rId4"/>
              <a:stretch>
                <a:fillRect/>
              </a:stretch>
            </p:blipFill>
            <p:spPr>
              <a:xfrm>
                <a:off x="4654646" y="1322246"/>
                <a:ext cx="3021840" cy="549720"/>
              </a:xfrm>
              <a:prstGeom prst="rect">
                <a:avLst/>
              </a:prstGeom>
            </p:spPr>
          </p:pic>
        </mc:Fallback>
      </mc:AlternateContent>
    </p:spTree>
    <p:extLst>
      <p:ext uri="{BB962C8B-B14F-4D97-AF65-F5344CB8AC3E}">
        <p14:creationId xmlns:p14="http://schemas.microsoft.com/office/powerpoint/2010/main" val="11123063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Excellent Reference to Helpful Resources…..</a:t>
            </a:r>
            <a:endParaRPr lang="en-US" dirty="0"/>
          </a:p>
        </p:txBody>
      </p:sp>
      <p:pic>
        <p:nvPicPr>
          <p:cNvPr id="3" name="Picture 2"/>
          <p:cNvPicPr>
            <a:picLocks noChangeAspect="1"/>
          </p:cNvPicPr>
          <p:nvPr/>
        </p:nvPicPr>
        <p:blipFill>
          <a:blip r:embed="rId2"/>
          <a:stretch>
            <a:fillRect/>
          </a:stretch>
        </p:blipFill>
        <p:spPr>
          <a:xfrm>
            <a:off x="119062" y="1295400"/>
            <a:ext cx="8905875" cy="3724275"/>
          </a:xfrm>
          <a:prstGeom prst="rect">
            <a:avLst/>
          </a:prstGeom>
        </p:spPr>
      </p:pic>
      <p:sp>
        <p:nvSpPr>
          <p:cNvPr id="4" name="Title 1"/>
          <p:cNvSpPr txBox="1">
            <a:spLocks/>
          </p:cNvSpPr>
          <p:nvPr/>
        </p:nvSpPr>
        <p:spPr bwMode="auto">
          <a:xfrm>
            <a:off x="3352800" y="5540737"/>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defTabSz="457200" rtl="0" eaLnBrk="1" fontAlgn="base" hangingPunct="1">
              <a:spcBef>
                <a:spcPct val="0"/>
              </a:spcBef>
              <a:spcAft>
                <a:spcPct val="0"/>
              </a:spcAft>
              <a:defRPr sz="2800" b="1" kern="1200">
                <a:solidFill>
                  <a:schemeClr val="accent1"/>
                </a:solidFill>
                <a:latin typeface="Arial"/>
                <a:ea typeface="ＭＳ Ｐゴシック" charset="0"/>
                <a:cs typeface="Geneva" charset="0"/>
              </a:defRPr>
            </a:lvl1pPr>
            <a:lvl2pPr algn="l" defTabSz="457200" rtl="0" eaLnBrk="1" fontAlgn="base" hangingPunct="1">
              <a:spcBef>
                <a:spcPct val="0"/>
              </a:spcBef>
              <a:spcAft>
                <a:spcPct val="0"/>
              </a:spcAft>
              <a:defRPr sz="2800" b="1">
                <a:solidFill>
                  <a:schemeClr val="accent1"/>
                </a:solidFill>
                <a:latin typeface="Arial" charset="0"/>
                <a:ea typeface="ＭＳ Ｐゴシック" charset="0"/>
                <a:cs typeface="Geneva" charset="0"/>
              </a:defRPr>
            </a:lvl2pPr>
            <a:lvl3pPr algn="l" defTabSz="457200" rtl="0" eaLnBrk="1" fontAlgn="base" hangingPunct="1">
              <a:spcBef>
                <a:spcPct val="0"/>
              </a:spcBef>
              <a:spcAft>
                <a:spcPct val="0"/>
              </a:spcAft>
              <a:defRPr sz="2800" b="1">
                <a:solidFill>
                  <a:schemeClr val="accent1"/>
                </a:solidFill>
                <a:latin typeface="Arial" charset="0"/>
                <a:ea typeface="ＭＳ Ｐゴシック" charset="0"/>
                <a:cs typeface="Geneva" charset="0"/>
              </a:defRPr>
            </a:lvl3pPr>
            <a:lvl4pPr algn="l" defTabSz="457200" rtl="0" eaLnBrk="1" fontAlgn="base" hangingPunct="1">
              <a:spcBef>
                <a:spcPct val="0"/>
              </a:spcBef>
              <a:spcAft>
                <a:spcPct val="0"/>
              </a:spcAft>
              <a:defRPr sz="2800" b="1">
                <a:solidFill>
                  <a:schemeClr val="accent1"/>
                </a:solidFill>
                <a:latin typeface="Arial" charset="0"/>
                <a:ea typeface="ＭＳ Ｐゴシック" charset="0"/>
                <a:cs typeface="Geneva" charset="0"/>
              </a:defRPr>
            </a:lvl4pPr>
            <a:lvl5pPr algn="l" defTabSz="457200" rtl="0" eaLnBrk="1" fontAlgn="base" hangingPunct="1">
              <a:spcBef>
                <a:spcPct val="0"/>
              </a:spcBef>
              <a:spcAft>
                <a:spcPct val="0"/>
              </a:spcAft>
              <a:defRPr sz="2800" b="1">
                <a:solidFill>
                  <a:schemeClr val="accent1"/>
                </a:solidFill>
                <a:latin typeface="Arial" charset="0"/>
                <a:ea typeface="ＭＳ Ｐゴシック" charset="0"/>
                <a:cs typeface="Geneva" charset="0"/>
              </a:defRPr>
            </a:lvl5pPr>
            <a:lvl6pPr marL="457200" algn="l" defTabSz="457200" rtl="0" eaLnBrk="1" fontAlgn="base" hangingPunct="1">
              <a:spcBef>
                <a:spcPct val="0"/>
              </a:spcBef>
              <a:spcAft>
                <a:spcPct val="0"/>
              </a:spcAft>
              <a:defRPr sz="2800" b="1">
                <a:solidFill>
                  <a:schemeClr val="accent1"/>
                </a:solidFill>
                <a:latin typeface="Helvetica" charset="0"/>
              </a:defRPr>
            </a:lvl6pPr>
            <a:lvl7pPr marL="914400" algn="l" defTabSz="457200" rtl="0" eaLnBrk="1" fontAlgn="base" hangingPunct="1">
              <a:spcBef>
                <a:spcPct val="0"/>
              </a:spcBef>
              <a:spcAft>
                <a:spcPct val="0"/>
              </a:spcAft>
              <a:defRPr sz="2800" b="1">
                <a:solidFill>
                  <a:schemeClr val="accent1"/>
                </a:solidFill>
                <a:latin typeface="Helvetica" charset="0"/>
              </a:defRPr>
            </a:lvl7pPr>
            <a:lvl8pPr marL="1371600" algn="l" defTabSz="457200" rtl="0" eaLnBrk="1" fontAlgn="base" hangingPunct="1">
              <a:spcBef>
                <a:spcPct val="0"/>
              </a:spcBef>
              <a:spcAft>
                <a:spcPct val="0"/>
              </a:spcAft>
              <a:defRPr sz="2800" b="1">
                <a:solidFill>
                  <a:schemeClr val="accent1"/>
                </a:solidFill>
                <a:latin typeface="Helvetica" charset="0"/>
              </a:defRPr>
            </a:lvl8pPr>
            <a:lvl9pPr marL="1828800" algn="l" defTabSz="457200" rtl="0" eaLnBrk="1" fontAlgn="base" hangingPunct="1">
              <a:spcBef>
                <a:spcPct val="0"/>
              </a:spcBef>
              <a:spcAft>
                <a:spcPct val="0"/>
              </a:spcAft>
              <a:defRPr sz="2800" b="1">
                <a:solidFill>
                  <a:schemeClr val="accent1"/>
                </a:solidFill>
                <a:latin typeface="Helvetica" charset="0"/>
              </a:defRPr>
            </a:lvl9pPr>
          </a:lstStyle>
          <a:p>
            <a:r>
              <a:rPr lang="en-US" sz="2400" dirty="0" smtClean="0"/>
              <a:t>“…you can lead a horse to water…”</a:t>
            </a:r>
            <a:endParaRPr lang="en-US" sz="2400" dirty="0"/>
          </a:p>
        </p:txBody>
      </p:sp>
    </p:spTree>
    <p:extLst>
      <p:ext uri="{BB962C8B-B14F-4D97-AF65-F5344CB8AC3E}">
        <p14:creationId xmlns:p14="http://schemas.microsoft.com/office/powerpoint/2010/main" val="20440420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Applicable Selections….</a:t>
            </a:r>
            <a:endParaRPr lang="en-US" dirty="0"/>
          </a:p>
        </p:txBody>
      </p:sp>
      <p:pic>
        <p:nvPicPr>
          <p:cNvPr id="3" name="Picture 2"/>
          <p:cNvPicPr>
            <a:picLocks noChangeAspect="1"/>
          </p:cNvPicPr>
          <p:nvPr/>
        </p:nvPicPr>
        <p:blipFill>
          <a:blip r:embed="rId2"/>
          <a:stretch>
            <a:fillRect/>
          </a:stretch>
        </p:blipFill>
        <p:spPr>
          <a:xfrm>
            <a:off x="304800" y="1417638"/>
            <a:ext cx="8325161" cy="1554162"/>
          </a:xfrm>
          <a:prstGeom prst="rect">
            <a:avLst/>
          </a:prstGeom>
        </p:spPr>
      </p:pic>
      <p:pic>
        <p:nvPicPr>
          <p:cNvPr id="5" name="Picture 4"/>
          <p:cNvPicPr>
            <a:picLocks noChangeAspect="1"/>
          </p:cNvPicPr>
          <p:nvPr/>
        </p:nvPicPr>
        <p:blipFill>
          <a:blip r:embed="rId3"/>
          <a:stretch>
            <a:fillRect/>
          </a:stretch>
        </p:blipFill>
        <p:spPr>
          <a:xfrm>
            <a:off x="247650" y="3276600"/>
            <a:ext cx="8439150" cy="1524000"/>
          </a:xfrm>
          <a:prstGeom prst="rect">
            <a:avLst/>
          </a:prstGeom>
        </p:spPr>
      </p:pic>
    </p:spTree>
    <p:extLst>
      <p:ext uri="{BB962C8B-B14F-4D97-AF65-F5344CB8AC3E}">
        <p14:creationId xmlns:p14="http://schemas.microsoft.com/office/powerpoint/2010/main" val="34817415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journey takes a few unexpected turns…..</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81773" y="4708524"/>
            <a:ext cx="1420111" cy="1990809"/>
          </a:xfrm>
          <a:prstGeom prst="rect">
            <a:avLst/>
          </a:prstGeom>
        </p:spPr>
      </p:pic>
      <p:pic>
        <p:nvPicPr>
          <p:cNvPr id="5" name="Picture 4"/>
          <p:cNvPicPr>
            <a:picLocks noChangeAspect="1"/>
          </p:cNvPicPr>
          <p:nvPr/>
        </p:nvPicPr>
        <p:blipFill>
          <a:blip r:embed="rId3"/>
          <a:stretch>
            <a:fillRect/>
          </a:stretch>
        </p:blipFill>
        <p:spPr>
          <a:xfrm>
            <a:off x="304800" y="914400"/>
            <a:ext cx="8331918" cy="2514600"/>
          </a:xfrm>
          <a:prstGeom prst="rect">
            <a:avLst/>
          </a:prstGeom>
        </p:spPr>
      </p:pic>
      <p:pic>
        <p:nvPicPr>
          <p:cNvPr id="6" name="Picture 5"/>
          <p:cNvPicPr>
            <a:picLocks noChangeAspect="1"/>
          </p:cNvPicPr>
          <p:nvPr/>
        </p:nvPicPr>
        <p:blipFill>
          <a:blip r:embed="rId4"/>
          <a:stretch>
            <a:fillRect/>
          </a:stretch>
        </p:blipFill>
        <p:spPr>
          <a:xfrm>
            <a:off x="304800" y="3649662"/>
            <a:ext cx="8331918" cy="838200"/>
          </a:xfrm>
          <a:prstGeom prst="rect">
            <a:avLst/>
          </a:prstGeom>
        </p:spPr>
      </p:pic>
    </p:spTree>
    <p:extLst>
      <p:ext uri="{BB962C8B-B14F-4D97-AF65-F5344CB8AC3E}">
        <p14:creationId xmlns:p14="http://schemas.microsoft.com/office/powerpoint/2010/main" val="2573591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Misalignment:  CA = Analysis + RC?</a:t>
            </a:r>
            <a:endParaRPr lang="en-US" dirty="0"/>
          </a:p>
        </p:txBody>
      </p:sp>
      <p:sp>
        <p:nvSpPr>
          <p:cNvPr id="3" name="Content Placeholder 2"/>
          <p:cNvSpPr>
            <a:spLocks noGrp="1"/>
          </p:cNvSpPr>
          <p:nvPr>
            <p:ph idx="1"/>
          </p:nvPr>
        </p:nvSpPr>
        <p:spPr>
          <a:xfrm>
            <a:off x="457200" y="838200"/>
            <a:ext cx="8382000" cy="5287963"/>
          </a:xfrm>
        </p:spPr>
        <p:txBody>
          <a:bodyPr/>
          <a:lstStyle/>
          <a:p>
            <a:pPr marL="0" indent="0"/>
            <a:r>
              <a:rPr lang="en-US" sz="1400" dirty="0" smtClean="0"/>
              <a:t>The following has been paraphrased for discussion purposes:</a:t>
            </a:r>
          </a:p>
          <a:p>
            <a:pPr marL="0" indent="0"/>
            <a:endParaRPr lang="en-US" sz="1400" dirty="0" smtClean="0"/>
          </a:p>
          <a:p>
            <a:pPr marL="0" indent="0"/>
            <a:r>
              <a:rPr lang="en-US" sz="1400" b="1" dirty="0" smtClean="0"/>
              <a:t>Analysis:</a:t>
            </a:r>
            <a:r>
              <a:rPr lang="en-US" sz="1400" dirty="0" smtClean="0"/>
              <a:t> 	</a:t>
            </a:r>
          </a:p>
          <a:p>
            <a:pPr marL="0" indent="0"/>
            <a:r>
              <a:rPr lang="en-US" sz="1400" dirty="0" smtClean="0"/>
              <a:t>Current practice rules out handler error by re-testing failed material if sufficient material exists.</a:t>
            </a:r>
          </a:p>
          <a:p>
            <a:pPr marL="0" indent="0"/>
            <a:endParaRPr lang="en-US" sz="1400" dirty="0" smtClean="0"/>
          </a:p>
          <a:p>
            <a:pPr marL="0" indent="0"/>
            <a:r>
              <a:rPr lang="en-US" sz="1400" b="1" dirty="0" smtClean="0"/>
              <a:t>Root Cause: </a:t>
            </a:r>
          </a:p>
          <a:p>
            <a:pPr marL="0" indent="0"/>
            <a:r>
              <a:rPr lang="en-US" sz="1400" dirty="0" smtClean="0"/>
              <a:t>Procedures do not instruct the individual on how to determine if a noncompliance is the result of improper material preparation or nonconforming material.  It further states that instructions are not provided on what to do in the event of a nonconforming test. </a:t>
            </a:r>
          </a:p>
          <a:p>
            <a:pPr marL="0" indent="0"/>
            <a:endParaRPr lang="en-US" sz="1400" dirty="0"/>
          </a:p>
          <a:p>
            <a:pPr marL="0" indent="0"/>
            <a:r>
              <a:rPr lang="en-US" sz="1400" b="1" dirty="0" smtClean="0"/>
              <a:t>Corrective Action:  </a:t>
            </a:r>
          </a:p>
          <a:p>
            <a:pPr marL="0" indent="0"/>
            <a:r>
              <a:rPr lang="en-US" sz="1400" dirty="0" smtClean="0"/>
              <a:t>Develop a procedure showing what to do in the event of a nonconforming test. </a:t>
            </a:r>
          </a:p>
          <a:p>
            <a:pPr marL="0" indent="0"/>
            <a:endParaRPr lang="en-US" sz="1400" dirty="0"/>
          </a:p>
          <a:p>
            <a:pPr marL="0" indent="0"/>
            <a:r>
              <a:rPr lang="en-US" sz="1400" b="1" i="1" dirty="0" smtClean="0">
                <a:solidFill>
                  <a:srgbClr val="0070C0"/>
                </a:solidFill>
              </a:rPr>
              <a:t>Thoughts:</a:t>
            </a:r>
          </a:p>
          <a:p>
            <a:pPr>
              <a:buAutoNum type="arabicPeriod"/>
            </a:pPr>
            <a:r>
              <a:rPr lang="en-US" sz="1400" b="1" i="1" dirty="0" smtClean="0">
                <a:solidFill>
                  <a:srgbClr val="0070C0"/>
                </a:solidFill>
              </a:rPr>
              <a:t>Analysis appears to be under developed.  (5-Whys not exhausted)</a:t>
            </a:r>
          </a:p>
          <a:p>
            <a:pPr>
              <a:buAutoNum type="arabicPeriod"/>
            </a:pPr>
            <a:r>
              <a:rPr lang="en-US" sz="1400" b="1" i="1" dirty="0" smtClean="0">
                <a:solidFill>
                  <a:srgbClr val="0070C0"/>
                </a:solidFill>
              </a:rPr>
              <a:t>RC is abstract.  Can you know for certain if failed results were from human error?  Action required for Non-Conforming test is covered in SOP.  Clarification?</a:t>
            </a:r>
          </a:p>
          <a:p>
            <a:pPr>
              <a:buAutoNum type="arabicPeriod"/>
            </a:pPr>
            <a:r>
              <a:rPr lang="en-US" sz="1400" b="1" i="1" dirty="0" smtClean="0">
                <a:solidFill>
                  <a:srgbClr val="0070C0"/>
                </a:solidFill>
              </a:rPr>
              <a:t>CA does not provide means of assisting technician with determining the type of nonconformance (Human Error vs Nonconforming Material)</a:t>
            </a:r>
          </a:p>
          <a:p>
            <a:pPr>
              <a:buAutoNum type="arabicPeriod"/>
            </a:pPr>
            <a:r>
              <a:rPr lang="en-US" sz="1400" b="1" i="1" dirty="0" smtClean="0">
                <a:solidFill>
                  <a:srgbClr val="0070C0"/>
                </a:solidFill>
              </a:rPr>
              <a:t>Other?</a:t>
            </a:r>
            <a:endParaRPr lang="en-US" sz="1400" b="1" i="1" dirty="0">
              <a:solidFill>
                <a:srgbClr val="0070C0"/>
              </a:solidFill>
            </a:endParaRPr>
          </a:p>
          <a:p>
            <a:pPr marL="0" indent="0"/>
            <a:endParaRPr lang="en-US" sz="1400" dirty="0" smtClean="0"/>
          </a:p>
          <a:p>
            <a:pPr marL="0" indent="0"/>
            <a:endParaRPr lang="en-US" sz="1400" dirty="0"/>
          </a:p>
          <a:p>
            <a:pPr marL="0" indent="0"/>
            <a:endParaRPr lang="en-US" sz="1400" dirty="0" smtClean="0"/>
          </a:p>
          <a:p>
            <a:pPr marL="0" indent="0"/>
            <a:endParaRPr lang="en-US" sz="1400" dirty="0"/>
          </a:p>
          <a:p>
            <a:pPr marL="0" indent="0"/>
            <a:endParaRPr lang="en-US" sz="1400" dirty="0" smtClean="0"/>
          </a:p>
          <a:p>
            <a:pPr marL="0" indent="0"/>
            <a:endParaRPr lang="en-US" sz="1400" dirty="0"/>
          </a:p>
          <a:p>
            <a:pPr marL="0" indent="0"/>
            <a:endParaRPr lang="en-US" sz="1400" dirty="0" smtClean="0"/>
          </a:p>
          <a:p>
            <a:pPr marL="0" indent="0"/>
            <a:endParaRPr lang="en-US" sz="1400" dirty="0"/>
          </a:p>
          <a:p>
            <a:pPr marL="0" indent="0"/>
            <a:endParaRPr lang="en-US" sz="1400" dirty="0" smtClean="0"/>
          </a:p>
        </p:txBody>
      </p:sp>
    </p:spTree>
    <p:extLst>
      <p:ext uri="{BB962C8B-B14F-4D97-AF65-F5344CB8AC3E}">
        <p14:creationId xmlns:p14="http://schemas.microsoft.com/office/powerpoint/2010/main" val="28917464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Keep your eye on the ball….</a:t>
            </a:r>
            <a:endParaRPr lang="en-US" dirty="0"/>
          </a:p>
        </p:txBody>
      </p:sp>
      <p:sp>
        <p:nvSpPr>
          <p:cNvPr id="3" name="Content Placeholder 2"/>
          <p:cNvSpPr>
            <a:spLocks noGrp="1"/>
          </p:cNvSpPr>
          <p:nvPr>
            <p:ph idx="1"/>
          </p:nvPr>
        </p:nvSpPr>
        <p:spPr>
          <a:xfrm>
            <a:off x="457200" y="1066800"/>
            <a:ext cx="8229600" cy="4953000"/>
          </a:xfrm>
        </p:spPr>
        <p:txBody>
          <a:bodyPr/>
          <a:lstStyle/>
          <a:p>
            <a:r>
              <a:rPr lang="en-US" b="1" dirty="0" smtClean="0"/>
              <a:t>Original NC:</a:t>
            </a:r>
          </a:p>
          <a:p>
            <a:r>
              <a:rPr lang="en-US" b="1" dirty="0" smtClean="0"/>
              <a:t>     </a:t>
            </a:r>
            <a:r>
              <a:rPr lang="en-US" dirty="0" smtClean="0"/>
              <a:t>Noncompliant </a:t>
            </a:r>
            <a:r>
              <a:rPr lang="en-US" dirty="0"/>
              <a:t>test results unreported to Applicant and not </a:t>
            </a:r>
            <a:r>
              <a:rPr lang="en-US" dirty="0" smtClean="0"/>
              <a:t>entered into </a:t>
            </a:r>
            <a:r>
              <a:rPr lang="en-US" dirty="0" err="1"/>
              <a:t>eComm</a:t>
            </a:r>
            <a:r>
              <a:rPr lang="en-US" dirty="0" smtClean="0"/>
              <a:t>.</a:t>
            </a:r>
          </a:p>
          <a:p>
            <a:endParaRPr lang="en-US" dirty="0"/>
          </a:p>
          <a:p>
            <a:r>
              <a:rPr lang="en-US" b="1" dirty="0" smtClean="0"/>
              <a:t>Analysis:</a:t>
            </a:r>
          </a:p>
          <a:p>
            <a:r>
              <a:rPr lang="en-US" dirty="0"/>
              <a:t>	</a:t>
            </a:r>
            <a:r>
              <a:rPr lang="en-US" dirty="0" smtClean="0"/>
              <a:t>Retests performed to rule out Handler error.</a:t>
            </a:r>
          </a:p>
          <a:p>
            <a:endParaRPr lang="en-US" dirty="0" smtClean="0"/>
          </a:p>
          <a:p>
            <a:r>
              <a:rPr lang="en-US" b="1" dirty="0" smtClean="0"/>
              <a:t>Root Cause:</a:t>
            </a:r>
          </a:p>
          <a:p>
            <a:r>
              <a:rPr lang="en-US" dirty="0"/>
              <a:t>	</a:t>
            </a:r>
            <a:r>
              <a:rPr lang="en-US" dirty="0" smtClean="0"/>
              <a:t>Can’t determine if test failure resulted from Human Error or Materials and don’t know what to do with NC.</a:t>
            </a:r>
          </a:p>
          <a:p>
            <a:endParaRPr lang="en-US" dirty="0" smtClean="0"/>
          </a:p>
          <a:p>
            <a:r>
              <a:rPr lang="en-US" b="1" dirty="0" smtClean="0"/>
              <a:t>Corrective Action:</a:t>
            </a:r>
          </a:p>
          <a:p>
            <a:r>
              <a:rPr lang="en-US" dirty="0"/>
              <a:t>	</a:t>
            </a:r>
            <a:r>
              <a:rPr lang="en-US" dirty="0" smtClean="0"/>
              <a:t>Show me what to do with an NC</a:t>
            </a:r>
          </a:p>
          <a:p>
            <a:endParaRPr lang="en-US" dirty="0"/>
          </a:p>
          <a:p>
            <a:endParaRPr lang="en-US" dirty="0" smtClean="0"/>
          </a:p>
          <a:p>
            <a:endParaRPr lang="en-US" dirty="0"/>
          </a:p>
        </p:txBody>
      </p:sp>
    </p:spTree>
    <p:extLst>
      <p:ext uri="{BB962C8B-B14F-4D97-AF65-F5344CB8AC3E}">
        <p14:creationId xmlns:p14="http://schemas.microsoft.com/office/powerpoint/2010/main" val="12214477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 Overview</a:t>
            </a:r>
            <a:endParaRPr lang="en-US" dirty="0"/>
          </a:p>
        </p:txBody>
      </p:sp>
      <p:pic>
        <p:nvPicPr>
          <p:cNvPr id="7" name="Picture 6"/>
          <p:cNvPicPr>
            <a:picLocks noChangeAspect="1"/>
          </p:cNvPicPr>
          <p:nvPr/>
        </p:nvPicPr>
        <p:blipFill>
          <a:blip r:embed="rId2"/>
          <a:stretch>
            <a:fillRect/>
          </a:stretch>
        </p:blipFill>
        <p:spPr>
          <a:xfrm>
            <a:off x="273195" y="990600"/>
            <a:ext cx="8597609" cy="4876800"/>
          </a:xfrm>
          <a:prstGeom prst="rect">
            <a:avLst/>
          </a:prstGeom>
        </p:spPr>
      </p:pic>
    </p:spTree>
    <p:extLst>
      <p:ext uri="{BB962C8B-B14F-4D97-AF65-F5344CB8AC3E}">
        <p14:creationId xmlns:p14="http://schemas.microsoft.com/office/powerpoint/2010/main" val="1420777248"/>
      </p:ext>
    </p:extLst>
  </p:cSld>
  <p:clrMapOvr>
    <a:masterClrMapping/>
  </p:clrMapOvr>
  <p:timing>
    <p:tnLst>
      <p:par>
        <p:cTn id="1" dur="indefinite" restart="never" nodeType="tmRoot"/>
      </p:par>
    </p:tnLst>
  </p:timing>
</p:sld>
</file>

<file path=ppt/theme/theme1.xml><?xml version="1.0" encoding="utf-8"?>
<a:theme xmlns:a="http://schemas.openxmlformats.org/drawingml/2006/main" name="ULTemplate">
  <a:themeElements>
    <a:clrScheme name="Custom 4">
      <a:dk1>
        <a:srgbClr val="000000"/>
      </a:dk1>
      <a:lt1>
        <a:sysClr val="window" lastClr="FFFFFF"/>
      </a:lt1>
      <a:dk2>
        <a:srgbClr val="C20632"/>
      </a:dk2>
      <a:lt2>
        <a:srgbClr val="D1C7B6"/>
      </a:lt2>
      <a:accent1>
        <a:srgbClr val="C70932"/>
      </a:accent1>
      <a:accent2>
        <a:srgbClr val="F58517"/>
      </a:accent2>
      <a:accent3>
        <a:srgbClr val="93C94B"/>
      </a:accent3>
      <a:accent4>
        <a:srgbClr val="3E9E33"/>
      </a:accent4>
      <a:accent5>
        <a:srgbClr val="54A4A0"/>
      </a:accent5>
      <a:accent6>
        <a:srgbClr val="0C6E7A"/>
      </a:accent6>
      <a:hlink>
        <a:srgbClr val="C30034"/>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UL Basic 2013</Template>
  <TotalTime>1254</TotalTime>
  <Words>726</Words>
  <Application>Microsoft Office PowerPoint</Application>
  <PresentationFormat>On-screen Show (4:3)</PresentationFormat>
  <Paragraphs>180</Paragraphs>
  <Slides>20</Slides>
  <Notes>3</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ULTemplate</vt:lpstr>
      <vt:lpstr>CAR Champion Calibration Meeting CAR Review</vt:lpstr>
      <vt:lpstr>CAR 143912892 Finding</vt:lpstr>
      <vt:lpstr>PowerPoint Presentation</vt:lpstr>
      <vt:lpstr>Excellent Reference to Helpful Resources…..</vt:lpstr>
      <vt:lpstr>Applicable Selections….</vt:lpstr>
      <vt:lpstr>The journey takes a few unexpected turns…..</vt:lpstr>
      <vt:lpstr>Misalignment:  CA = Analysis + RC?</vt:lpstr>
      <vt:lpstr>Keep your eye on the ball….</vt:lpstr>
      <vt:lpstr>CAR Overview</vt:lpstr>
      <vt:lpstr>Verified Effective? </vt:lpstr>
      <vt:lpstr>CBS Score Card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CAR 143912892 – CBS Check</vt:lpstr>
    </vt:vector>
  </TitlesOfParts>
  <Company>Underwriters Laboratories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Champion Calibration Meeting CAR 133911508 Review</dc:title>
  <dc:creator>Lietz, Jeffery</dc:creator>
  <cp:lastModifiedBy>Allison, Cheryl</cp:lastModifiedBy>
  <cp:revision>96</cp:revision>
  <cp:lastPrinted>2013-11-19T17:58:55Z</cp:lastPrinted>
  <dcterms:created xsi:type="dcterms:W3CDTF">2013-11-16T00:53:42Z</dcterms:created>
  <dcterms:modified xsi:type="dcterms:W3CDTF">2014-09-18T19:42:08Z</dcterms:modified>
</cp:coreProperties>
</file>