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7" r:id="rId3"/>
    <p:sldId id="272" r:id="rId4"/>
    <p:sldId id="275" r:id="rId5"/>
    <p:sldId id="276" r:id="rId6"/>
    <p:sldId id="288" r:id="rId7"/>
    <p:sldId id="289" r:id="rId8"/>
    <p:sldId id="290" r:id="rId9"/>
    <p:sldId id="291" r:id="rId10"/>
    <p:sldId id="292" r:id="rId11"/>
    <p:sldId id="293" r:id="rId12"/>
    <p:sldId id="294" r:id="rId13"/>
    <p:sldId id="280" r:id="rId14"/>
    <p:sldId id="282" r:id="rId15"/>
    <p:sldId id="295" r:id="rId16"/>
    <p:sldId id="296" r:id="rId17"/>
    <p:sldId id="297" r:id="rId18"/>
    <p:sldId id="298" r:id="rId19"/>
    <p:sldId id="299" r:id="rId20"/>
    <p:sldId id="300" r:id="rId21"/>
    <p:sldId id="301" r:id="rId22"/>
    <p:sldId id="302" r:id="rId23"/>
    <p:sldId id="30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otto, Matthew J." initials="MM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428" autoAdjust="0"/>
    <p:restoredTop sz="94676" autoAdjust="0"/>
  </p:normalViewPr>
  <p:slideViewPr>
    <p:cSldViewPr>
      <p:cViewPr>
        <p:scale>
          <a:sx n="83" d="100"/>
          <a:sy n="83" d="100"/>
        </p:scale>
        <p:origin x="-58"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A7995-6EE7-4757-9C0D-A3B895CCDDBA}" type="datetimeFigureOut">
              <a:rPr lang="en-US" smtClean="0"/>
              <a:t>3/7/2014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3A900-D911-4AC6-BB5C-816D2CC9C5E4}" type="slidenum">
              <a:rPr lang="en-US" smtClean="0"/>
              <a:t>‹#›</a:t>
            </a:fld>
            <a:endParaRPr lang="en-US" dirty="0"/>
          </a:p>
        </p:txBody>
      </p:sp>
    </p:spTree>
    <p:extLst>
      <p:ext uri="{BB962C8B-B14F-4D97-AF65-F5344CB8AC3E}">
        <p14:creationId xmlns:p14="http://schemas.microsoft.com/office/powerpoint/2010/main" val="3798806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4ED5E0E2-B614-4FA7-9ACA-E05DAF5335F1}" type="slidenum">
              <a:rPr lang="en-US" smtClean="0"/>
              <a:pPr eaLnBrk="1" hangingPunct="1"/>
              <a:t>16</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D31C841E-1CB1-4740-A1D0-CEE0C214DA12}" type="slidenum">
              <a:rPr lang="en-US" smtClean="0"/>
              <a:pPr eaLnBrk="1" hangingPunct="1"/>
              <a:t>17</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4D3CD574-2E4C-4709-B40B-C19AF67A05D4}" type="slidenum">
              <a:rPr lang="en-US" smtClean="0"/>
              <a:pPr eaLnBrk="1" hangingPunct="1"/>
              <a:t>18</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549AD16C-E784-42AC-8EFB-7D178927469B}" type="slidenum">
              <a:rPr lang="en-US" smtClean="0"/>
              <a:pPr eaLnBrk="1" hangingPunct="1"/>
              <a:t>19</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BF25D75C-E8C7-4391-AB74-F9B749DDD7BB}" type="slidenum">
              <a:rPr lang="en-US" smtClean="0"/>
              <a:pPr eaLnBrk="1" hangingPunct="1"/>
              <a:t>20</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8A296D4-E080-4C89-94D5-B5423F3BE409}" type="slidenum">
              <a:rPr lang="en-US" smtClean="0"/>
              <a:pPr eaLnBrk="1" hangingPunct="1"/>
              <a:t>21</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8378397B-EB2F-458D-8A1B-6EC1EAF9BB50}" type="slidenum">
              <a:rPr lang="en-US" smtClean="0"/>
              <a:pPr eaLnBrk="1" hangingPunct="1"/>
              <a:t>22</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D79C2061-2BF3-4044-BDC6-A9CD458CDFE4}" type="slidenum">
              <a:rPr lang="en-US" smtClean="0"/>
              <a:pPr eaLnBrk="1" hangingPunct="1"/>
              <a:t>23</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0968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8327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332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215971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386834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215497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9787656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170274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156210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307985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A0DB473-8479-4F6D-A170-7F0D6B3A636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wmf"/><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Q1 2014 CAR Analysis</a:t>
            </a:r>
            <a:endParaRPr lang="en-US" dirty="0"/>
          </a:p>
        </p:txBody>
      </p:sp>
      <p:sp>
        <p:nvSpPr>
          <p:cNvPr id="5" name="Content Placeholder 4"/>
          <p:cNvSpPr>
            <a:spLocks noGrp="1"/>
          </p:cNvSpPr>
          <p:nvPr>
            <p:ph type="subTitle" idx="1"/>
          </p:nvPr>
        </p:nvSpPr>
        <p:spPr/>
        <p:txBody>
          <a:bodyPr>
            <a:normAutofit/>
          </a:bodyPr>
          <a:lstStyle/>
          <a:p>
            <a:pPr marL="0" indent="0">
              <a:buNone/>
            </a:pPr>
            <a:r>
              <a:rPr lang="en-US" dirty="0" smtClean="0"/>
              <a:t>Team:</a:t>
            </a:r>
          </a:p>
          <a:p>
            <a:pPr marL="0" indent="0">
              <a:buNone/>
            </a:pPr>
            <a:endParaRPr lang="en-US" dirty="0"/>
          </a:p>
          <a:p>
            <a:pPr marL="0" indent="0">
              <a:buNone/>
            </a:pPr>
            <a:r>
              <a:rPr lang="en-US" dirty="0" smtClean="0"/>
              <a:t>Alan Purvey</a:t>
            </a:r>
          </a:p>
          <a:p>
            <a:pPr marL="0" indent="0">
              <a:buNone/>
            </a:pPr>
            <a:r>
              <a:rPr lang="en-US" dirty="0" smtClean="0"/>
              <a:t>Julie Heinzinger</a:t>
            </a:r>
          </a:p>
          <a:p>
            <a:pPr marL="0" indent="0">
              <a:buNone/>
            </a:pPr>
            <a:r>
              <a:rPr lang="en-US" dirty="0" smtClean="0"/>
              <a:t>Mark Jessen</a:t>
            </a:r>
            <a:endParaRPr lang="en-US" dirty="0"/>
          </a:p>
        </p:txBody>
      </p:sp>
      <p:sp>
        <p:nvSpPr>
          <p:cNvPr id="6" name="TextBox 5"/>
          <p:cNvSpPr txBox="1"/>
          <p:nvPr/>
        </p:nvSpPr>
        <p:spPr>
          <a:xfrm>
            <a:off x="4113475" y="4379893"/>
            <a:ext cx="3141921" cy="954107"/>
          </a:xfrm>
          <a:prstGeom prst="rect">
            <a:avLst/>
          </a:prstGeom>
          <a:noFill/>
        </p:spPr>
        <p:txBody>
          <a:bodyPr wrap="square" rtlCol="0">
            <a:spAutoFit/>
          </a:bodyPr>
          <a:lstStyle/>
          <a:p>
            <a:r>
              <a:rPr lang="en-US" sz="1400" dirty="0">
                <a:solidFill>
                  <a:schemeClr val="bg1">
                    <a:lumMod val="95000"/>
                  </a:schemeClr>
                </a:solidFill>
                <a:cs typeface="Arial" pitchFamily="34" charset="0"/>
              </a:rPr>
              <a:t>CAR Number</a:t>
            </a:r>
            <a:r>
              <a:rPr lang="en-US" sz="1400" dirty="0" smtClean="0">
                <a:solidFill>
                  <a:schemeClr val="bg1">
                    <a:lumMod val="95000"/>
                  </a:schemeClr>
                </a:solidFill>
                <a:cs typeface="Arial" pitchFamily="34" charset="0"/>
              </a:rPr>
              <a:t>:</a:t>
            </a:r>
            <a:r>
              <a:rPr lang="en-US" sz="1400" dirty="0" smtClean="0">
                <a:solidFill>
                  <a:schemeClr val="bg1">
                    <a:lumMod val="95000"/>
                  </a:schemeClr>
                </a:solidFill>
              </a:rPr>
              <a:t> </a:t>
            </a:r>
            <a:r>
              <a:rPr lang="en-US" sz="1400" dirty="0">
                <a:solidFill>
                  <a:schemeClr val="bg1">
                    <a:lumMod val="95000"/>
                  </a:schemeClr>
                </a:solidFill>
              </a:rPr>
              <a:t>133912654 </a:t>
            </a:r>
            <a:endParaRPr lang="en-US" sz="1400" dirty="0" smtClean="0">
              <a:solidFill>
                <a:schemeClr val="bg1">
                  <a:lumMod val="95000"/>
                </a:schemeClr>
              </a:solidFill>
            </a:endParaRPr>
          </a:p>
          <a:p>
            <a:r>
              <a:rPr lang="en-US" sz="1400" dirty="0" smtClean="0">
                <a:solidFill>
                  <a:schemeClr val="bg1">
                    <a:lumMod val="95000"/>
                  </a:schemeClr>
                </a:solidFill>
                <a:cs typeface="Arial" pitchFamily="34" charset="0"/>
              </a:rPr>
              <a:t>CAR </a:t>
            </a:r>
            <a:r>
              <a:rPr lang="en-US" sz="1400" dirty="0">
                <a:solidFill>
                  <a:schemeClr val="bg1">
                    <a:lumMod val="95000"/>
                  </a:schemeClr>
                </a:solidFill>
                <a:cs typeface="Arial" pitchFamily="34" charset="0"/>
              </a:rPr>
              <a:t>Number: </a:t>
            </a:r>
            <a:r>
              <a:rPr lang="en-US" sz="1400" dirty="0" smtClean="0">
                <a:solidFill>
                  <a:schemeClr val="bg1">
                    <a:lumMod val="95000"/>
                  </a:schemeClr>
                </a:solidFill>
              </a:rPr>
              <a:t>133911539</a:t>
            </a:r>
          </a:p>
          <a:p>
            <a:r>
              <a:rPr lang="en-US" sz="1400" dirty="0" smtClean="0">
                <a:solidFill>
                  <a:schemeClr val="bg1">
                    <a:lumMod val="95000"/>
                  </a:schemeClr>
                </a:solidFill>
                <a:cs typeface="Arial" pitchFamily="34" charset="0"/>
              </a:rPr>
              <a:t>CAR </a:t>
            </a:r>
            <a:r>
              <a:rPr lang="en-US" sz="1400" dirty="0">
                <a:solidFill>
                  <a:schemeClr val="bg1">
                    <a:lumMod val="95000"/>
                  </a:schemeClr>
                </a:solidFill>
                <a:cs typeface="Arial" pitchFamily="34" charset="0"/>
              </a:rPr>
              <a:t>Number: </a:t>
            </a:r>
            <a:r>
              <a:rPr lang="en-US" sz="1400" dirty="0" smtClean="0">
                <a:solidFill>
                  <a:schemeClr val="bg1">
                    <a:lumMod val="95000"/>
                  </a:schemeClr>
                </a:solidFill>
              </a:rPr>
              <a:t>133912730</a:t>
            </a:r>
          </a:p>
          <a:p>
            <a:r>
              <a:rPr lang="en-US" sz="1400" dirty="0" smtClean="0">
                <a:solidFill>
                  <a:schemeClr val="bg1">
                    <a:lumMod val="95000"/>
                  </a:schemeClr>
                </a:solidFill>
                <a:cs typeface="Arial" pitchFamily="34" charset="0"/>
              </a:rPr>
              <a:t>CAR </a:t>
            </a:r>
            <a:r>
              <a:rPr lang="en-US" sz="1400" dirty="0">
                <a:solidFill>
                  <a:schemeClr val="bg1">
                    <a:lumMod val="95000"/>
                  </a:schemeClr>
                </a:solidFill>
                <a:cs typeface="Arial" pitchFamily="34" charset="0"/>
              </a:rPr>
              <a:t>Number: </a:t>
            </a:r>
            <a:r>
              <a:rPr lang="en-US" sz="1400" dirty="0">
                <a:solidFill>
                  <a:schemeClr val="bg1">
                    <a:lumMod val="95000"/>
                  </a:schemeClr>
                </a:solidFill>
              </a:rPr>
              <a:t>133912451</a:t>
            </a:r>
            <a:endParaRPr lang="en-US" sz="1400" dirty="0" smtClean="0">
              <a:solidFill>
                <a:schemeClr val="bg1">
                  <a:lumMod val="95000"/>
                </a:schemeClr>
              </a:solidFill>
              <a:latin typeface="Gisha" pitchFamily="34" charset="-79"/>
              <a:cs typeface="Gisha" pitchFamily="34" charset="-79"/>
            </a:endParaRPr>
          </a:p>
        </p:txBody>
      </p:sp>
    </p:spTree>
    <p:extLst>
      <p:ext uri="{BB962C8B-B14F-4D97-AF65-F5344CB8AC3E}">
        <p14:creationId xmlns:p14="http://schemas.microsoft.com/office/powerpoint/2010/main" val="2895826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 Analysis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54959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1" y="3962400"/>
            <a:ext cx="5434013"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019137" y="997888"/>
            <a:ext cx="2515263" cy="4069412"/>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a:latin typeface="Gisha" panose="020B0502040204020203" pitchFamily="34" charset="-79"/>
                <a:cs typeface="Gisha" panose="020B0502040204020203" pitchFamily="34" charset="-79"/>
              </a:rPr>
              <a:t>Analysis incomplete</a:t>
            </a:r>
          </a:p>
          <a:p>
            <a:pPr marL="171450" indent="-171450">
              <a:buFont typeface="Arial" panose="020B0604020202020204" pitchFamily="34" charset="0"/>
              <a:buChar char="•"/>
            </a:pPr>
            <a:r>
              <a:rPr lang="en-US" sz="1000" dirty="0">
                <a:latin typeface="Gisha" panose="020B0502040204020203" pitchFamily="34" charset="-79"/>
                <a:cs typeface="Gisha" panose="020B0502040204020203" pitchFamily="34" charset="-79"/>
              </a:rPr>
              <a:t>Who was consulted / involved in this </a:t>
            </a:r>
            <a:r>
              <a:rPr lang="en-US" sz="1000" dirty="0" smtClean="0">
                <a:latin typeface="Gisha" panose="020B0502040204020203" pitchFamily="34" charset="-79"/>
                <a:cs typeface="Gisha" panose="020B0502040204020203" pitchFamily="34" charset="-79"/>
              </a:rPr>
              <a:t>analysis</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No explanation and not how it is applicable to the analysis.</a:t>
            </a: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OFF 1 – </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Without an explanation, not sure why LED’s matter, why radiation matters, etc.  </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Include  title of IEC62471 </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Needs an explanation, especially when dealing with technical issues.  Need to summarize so others can understand.</a:t>
            </a: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r>
              <a:rPr lang="en-US" sz="1000" dirty="0">
                <a:latin typeface="Gisha" panose="020B0502040204020203" pitchFamily="34" charset="-79"/>
                <a:cs typeface="Gisha" panose="020B0502040204020203" pitchFamily="34" charset="-79"/>
              </a:rPr>
              <a:t>OFF </a:t>
            </a:r>
            <a:r>
              <a:rPr lang="en-US" sz="1000" dirty="0" smtClean="0">
                <a:latin typeface="Gisha" panose="020B0502040204020203" pitchFamily="34" charset="-79"/>
                <a:cs typeface="Gisha" panose="020B0502040204020203" pitchFamily="34" charset="-79"/>
              </a:rPr>
              <a:t>2 </a:t>
            </a:r>
            <a:r>
              <a:rPr lang="en-US" sz="1000" dirty="0">
                <a:latin typeface="Gisha" panose="020B0502040204020203" pitchFamily="34" charset="-79"/>
                <a:cs typeface="Gisha" panose="020B0502040204020203" pitchFamily="34" charset="-79"/>
              </a:rPr>
              <a:t>– </a:t>
            </a: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Without an explanation, not clear the difference between class III and ?  </a:t>
            </a:r>
          </a:p>
          <a:p>
            <a:pPr lvl="1"/>
            <a:r>
              <a:rPr lang="en-US" sz="1000" dirty="0" smtClean="0">
                <a:latin typeface="Gisha" panose="020B0502040204020203" pitchFamily="34" charset="-79"/>
                <a:cs typeface="Gisha" panose="020B0502040204020203" pitchFamily="34" charset="-79"/>
              </a:rPr>
              <a:t>(guess, class II)</a:t>
            </a:r>
            <a:endParaRPr lang="en-US" sz="10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What needed to be changed?</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NC indicated an investigation was need “ . . No additional investigation was done.”  Should one be done or did the “careless mistake” cause the issue?</a:t>
            </a:r>
            <a:endParaRPr lang="en-US" sz="1000" dirty="0">
              <a:latin typeface="Gisha" panose="020B0502040204020203" pitchFamily="34" charset="-79"/>
              <a:cs typeface="Gisha" panose="020B0502040204020203" pitchFamily="34" charset="-79"/>
            </a:endParaRP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410200"/>
            <a:ext cx="542925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6972300" y="5486400"/>
            <a:ext cx="1562100" cy="8382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Missed sentence from non-conformance.  Thus, this issue was not addressed.</a:t>
            </a:r>
            <a:endParaRPr lang="en-US" sz="1000" dirty="0" smtClean="0">
              <a:latin typeface="Arial" pitchFamily="34" charset="0"/>
              <a:cs typeface="Arial" pitchFamily="34" charset="0"/>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cxnSp>
        <p:nvCxnSpPr>
          <p:cNvPr id="10" name="Straight Arrow Connector 9"/>
          <p:cNvCxnSpPr>
            <a:stCxn id="9" idx="1"/>
          </p:cNvCxnSpPr>
          <p:nvPr/>
        </p:nvCxnSpPr>
        <p:spPr>
          <a:xfrm flipH="1">
            <a:off x="6248400" y="5905500"/>
            <a:ext cx="7239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4457036" y="4800600"/>
            <a:ext cx="1410363" cy="5334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endParaRPr lang="en-US" sz="800" dirty="0" smtClean="0">
              <a:latin typeface="Gisha" panose="020B0502040204020203" pitchFamily="34" charset="-79"/>
              <a:cs typeface="Gisha" panose="020B0502040204020203" pitchFamily="34" charset="-79"/>
            </a:endParaRPr>
          </a:p>
          <a:p>
            <a:r>
              <a:rPr lang="en-US" sz="800" dirty="0" smtClean="0">
                <a:latin typeface="Gisha" panose="020B0502040204020203" pitchFamily="34" charset="-79"/>
                <a:cs typeface="Gisha" panose="020B0502040204020203" pitchFamily="34" charset="-79"/>
              </a:rPr>
              <a:t>Why would this be an OBS?  Is this necessary to include?</a:t>
            </a:r>
            <a:endParaRPr lang="en-US" sz="800" dirty="0" smtClean="0">
              <a:latin typeface="Arial" pitchFamily="34" charset="0"/>
              <a:cs typeface="Arial" pitchFamily="34" charset="0"/>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cxnSp>
        <p:nvCxnSpPr>
          <p:cNvPr id="14" name="Straight Arrow Connector 13"/>
          <p:cNvCxnSpPr/>
          <p:nvPr/>
        </p:nvCxnSpPr>
        <p:spPr>
          <a:xfrm flipH="1" flipV="1">
            <a:off x="4267200" y="4800600"/>
            <a:ext cx="189836"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919161" y="5105399"/>
            <a:ext cx="757239" cy="4991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285418" y="5105400"/>
            <a:ext cx="705181" cy="947738"/>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endParaRPr lang="en-US" sz="800" dirty="0" smtClean="0">
              <a:latin typeface="Gisha" panose="020B0502040204020203" pitchFamily="34" charset="-79"/>
              <a:cs typeface="Gisha" panose="020B0502040204020203" pitchFamily="34" charset="-79"/>
            </a:endParaRPr>
          </a:p>
          <a:p>
            <a:r>
              <a:rPr lang="en-US" sz="800" dirty="0" smtClean="0">
                <a:latin typeface="Gisha" panose="020B0502040204020203" pitchFamily="34" charset="-79"/>
                <a:cs typeface="Gisha" panose="020B0502040204020203" pitchFamily="34" charset="-79"/>
              </a:rPr>
              <a:t>How can  this statement pertain to the entire CAR? </a:t>
            </a:r>
            <a:endParaRPr lang="en-US" sz="800" dirty="0" smtClean="0">
              <a:latin typeface="Arial" pitchFamily="34" charset="0"/>
              <a:cs typeface="Arial" pitchFamily="34" charset="0"/>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509941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b="0" dirty="0">
                <a:solidFill>
                  <a:srgbClr val="C00000"/>
                </a:solidFill>
                <a:latin typeface="Gisha" panose="020B0502040204020203" pitchFamily="34" charset="-79"/>
                <a:cs typeface="Gisha" panose="020B0502040204020203" pitchFamily="34" charset="-79"/>
              </a:rPr>
              <a:t>Finding  CAR </a:t>
            </a:r>
            <a:r>
              <a:rPr lang="en-US" b="0" dirty="0" smtClean="0">
                <a:solidFill>
                  <a:srgbClr val="C00000"/>
                </a:solidFill>
                <a:latin typeface="Gisha" panose="020B0502040204020203" pitchFamily="34" charset="-79"/>
                <a:cs typeface="Gisha" panose="020B0502040204020203" pitchFamily="34" charset="-79"/>
              </a:rPr>
              <a:t>133912730 – Root Cause and Scope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63531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60119" y="2743200"/>
            <a:ext cx="4373881" cy="11430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Gisha" panose="020B0502040204020203" pitchFamily="34" charset="-79"/>
                <a:cs typeface="Gisha" panose="020B0502040204020203" pitchFamily="34" charset="-79"/>
              </a:rPr>
              <a:t>Root Cause:</a:t>
            </a:r>
          </a:p>
          <a:p>
            <a:pPr marL="171450" indent="-171450">
              <a:buFont typeface="Arial" panose="020B0604020202020204" pitchFamily="34" charset="0"/>
              <a:buChar char="•"/>
            </a:pPr>
            <a:r>
              <a:rPr lang="en-US" sz="1100" dirty="0" smtClean="0">
                <a:latin typeface="Gisha" panose="020B0502040204020203" pitchFamily="34" charset="-79"/>
                <a:cs typeface="Gisha" panose="020B0502040204020203" pitchFamily="34" charset="-79"/>
              </a:rPr>
              <a:t>Not appropriate,</a:t>
            </a:r>
          </a:p>
          <a:p>
            <a:pPr marL="171450" indent="-171450">
              <a:buFont typeface="Arial" panose="020B0604020202020204" pitchFamily="34" charset="0"/>
              <a:buChar char="•"/>
            </a:pPr>
            <a:r>
              <a:rPr lang="en-US" sz="1100" dirty="0" smtClean="0">
                <a:latin typeface="Gisha" panose="020B0502040204020203" pitchFamily="34" charset="-79"/>
                <a:cs typeface="Gisha" panose="020B0502040204020203" pitchFamily="34" charset="-79"/>
              </a:rPr>
              <a:t>All issues need to be addressed</a:t>
            </a:r>
          </a:p>
          <a:p>
            <a:pPr marL="171450" indent="-171450">
              <a:buFont typeface="Arial" panose="020B0604020202020204" pitchFamily="34" charset="0"/>
              <a:buChar char="•"/>
            </a:pPr>
            <a:r>
              <a:rPr lang="en-US" sz="1100" dirty="0" smtClean="0">
                <a:latin typeface="Gisha" panose="020B0502040204020203" pitchFamily="34" charset="-79"/>
                <a:cs typeface="Gisha" panose="020B0502040204020203" pitchFamily="34" charset="-79"/>
              </a:rPr>
              <a:t>Analysis was not done well, so it is unclear what the root causes are</a:t>
            </a:r>
            <a:endParaRPr lang="en-US" sz="1100" dirty="0">
              <a:latin typeface="Gisha" panose="020B0502040204020203" pitchFamily="34" charset="-79"/>
              <a:cs typeface="Gisha" panose="020B0502040204020203" pitchFamily="34" charset="-79"/>
            </a:endParaRPr>
          </a:p>
        </p:txBody>
      </p:sp>
      <p:cxnSp>
        <p:nvCxnSpPr>
          <p:cNvPr id="6" name="Straight Arrow Connector 5"/>
          <p:cNvCxnSpPr>
            <a:stCxn id="5" idx="0"/>
          </p:cNvCxnSpPr>
          <p:nvPr/>
        </p:nvCxnSpPr>
        <p:spPr>
          <a:xfrm flipH="1" flipV="1">
            <a:off x="1981200" y="1524000"/>
            <a:ext cx="116586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181601" y="4038600"/>
            <a:ext cx="2895600" cy="11430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Gisha" panose="020B0502040204020203" pitchFamily="34" charset="-79"/>
                <a:cs typeface="Gisha" panose="020B0502040204020203" pitchFamily="34" charset="-79"/>
              </a:rPr>
              <a:t>Scope:</a:t>
            </a:r>
          </a:p>
          <a:p>
            <a:r>
              <a:rPr lang="en-US" sz="1100" dirty="0" smtClean="0">
                <a:latin typeface="Gisha" panose="020B0502040204020203" pitchFamily="34" charset="-79"/>
                <a:cs typeface="Gisha" panose="020B0502040204020203" pitchFamily="34" charset="-79"/>
              </a:rPr>
              <a:t>There was nothing in the analysis which indicated the scope of the issue.  How do they know it is limited as indicated.</a:t>
            </a:r>
          </a:p>
        </p:txBody>
      </p:sp>
      <p:cxnSp>
        <p:nvCxnSpPr>
          <p:cNvPr id="10" name="Straight Arrow Connector 9"/>
          <p:cNvCxnSpPr>
            <a:stCxn id="9" idx="0"/>
          </p:cNvCxnSpPr>
          <p:nvPr/>
        </p:nvCxnSpPr>
        <p:spPr>
          <a:xfrm flipH="1" flipV="1">
            <a:off x="5181601" y="1981200"/>
            <a:ext cx="1447800" cy="2057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123" name="Picture 3" descr="C:\Users\01390\AppData\Local\Microsoft\Windows\Temporary Internet Files\Content.IE5\62RVX0UZ\MC9003324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142" y="4038600"/>
            <a:ext cx="1836115" cy="174101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01390\AppData\Local\Microsoft\Windows\Temporary Internet Files\Content.IE5\QK0MUNOU\MC90044187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7060" y="40386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01390\AppData\Local\Microsoft\Windows\Temporary Internet Files\Content.IE5\S82Q1JTD\MC90044601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3200" y="2263007"/>
            <a:ext cx="1783994" cy="175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164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a:t>
            </a:r>
            <a:r>
              <a:rPr lang="en-US" b="0" dirty="0" smtClean="0">
                <a:solidFill>
                  <a:srgbClr val="C00000"/>
                </a:solidFill>
                <a:latin typeface="Gisha" panose="020B0502040204020203" pitchFamily="34" charset="-79"/>
                <a:cs typeface="Gisha" panose="020B0502040204020203" pitchFamily="34" charset="-79"/>
              </a:rPr>
              <a:t>– Scope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2" y="3200400"/>
            <a:ext cx="68865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593574"/>
            <a:ext cx="65532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Without a complete analysis, it is not possible to determine the geography or the nonconformance category.</a:t>
            </a:r>
          </a:p>
          <a:p>
            <a:endParaRPr lang="en-US" sz="10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638201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056"/>
            <a:ext cx="8229600" cy="1143000"/>
          </a:xfrm>
        </p:spPr>
        <p:txBody>
          <a:bodyPr/>
          <a:lstStyle/>
          <a:p>
            <a:r>
              <a:rPr lang="en-US" b="0" dirty="0">
                <a:solidFill>
                  <a:srgbClr val="C00000"/>
                </a:solidFill>
                <a:latin typeface="Gisha" panose="020B0502040204020203" pitchFamily="34" charset="-79"/>
                <a:cs typeface="Gisha" panose="020B0502040204020203" pitchFamily="34" charset="-79"/>
              </a:rPr>
              <a:t>Finding  CAR 133912730 – </a:t>
            </a:r>
            <a:r>
              <a:rPr lang="en-US" b="0" dirty="0" smtClean="0">
                <a:solidFill>
                  <a:srgbClr val="C00000"/>
                </a:solidFill>
                <a:latin typeface="Gisha" panose="020B0502040204020203" pitchFamily="34" charset="-79"/>
                <a:cs typeface="Gisha" panose="020B0502040204020203" pitchFamily="34" charset="-79"/>
              </a:rPr>
              <a:t>Corrective Action</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2307866"/>
            <a:ext cx="661035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3000" y="1066800"/>
            <a:ext cx="65532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Without a clear analysis, it is not possible to put together a relevant CAP.</a:t>
            </a:r>
          </a:p>
          <a:p>
            <a:endParaRPr lang="en-US" sz="1000" dirty="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If this were relevant, there is nothing indicating why these things would be done.</a:t>
            </a:r>
          </a:p>
          <a:p>
            <a:r>
              <a:rPr lang="en-US" sz="1000" dirty="0" smtClean="0">
                <a:latin typeface="Gisha" panose="020B0502040204020203" pitchFamily="34" charset="-79"/>
                <a:cs typeface="Gisha" panose="020B0502040204020203" pitchFamily="34" charset="-79"/>
              </a:rPr>
              <a:t>No containment or statement indicating why it is not needed (sort of tried to do this in parts of the analysis)</a:t>
            </a:r>
          </a:p>
          <a:p>
            <a:r>
              <a:rPr lang="en-US" sz="1000" dirty="0" smtClean="0">
                <a:latin typeface="Gisha" panose="020B0502040204020203" pitchFamily="34" charset="-79"/>
                <a:cs typeface="Gisha" panose="020B0502040204020203" pitchFamily="34" charset="-79"/>
              </a:rPr>
              <a:t>Not clear what the confirmation is about?</a:t>
            </a: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625169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0" dirty="0">
                <a:solidFill>
                  <a:srgbClr val="C00000"/>
                </a:solidFill>
                <a:latin typeface="Gisha" panose="020B0502040204020203" pitchFamily="34" charset="-79"/>
                <a:cs typeface="Gisha" panose="020B0502040204020203" pitchFamily="34" charset="-79"/>
              </a:rPr>
              <a:t>Finding  CAR 133912730 </a:t>
            </a:r>
            <a:r>
              <a:rPr lang="en-US" b="0" dirty="0" smtClean="0">
                <a:solidFill>
                  <a:srgbClr val="C00000"/>
                </a:solidFill>
                <a:latin typeface="Gisha" panose="020B0502040204020203" pitchFamily="34" charset="-79"/>
                <a:cs typeface="Gisha" panose="020B0502040204020203" pitchFamily="34" charset="-79"/>
              </a:rPr>
              <a:t>– Milestones</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47477"/>
            <a:ext cx="3895725" cy="2794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402657"/>
            <a:ext cx="3733800" cy="2086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914400" y="4038600"/>
            <a:ext cx="65532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latin typeface="Gisha" panose="020B0502040204020203" pitchFamily="34" charset="-79"/>
                <a:cs typeface="Gisha" panose="020B0502040204020203" pitchFamily="34" charset="-79"/>
              </a:rPr>
              <a:t>At this point, not realistic to discuss milestones because they are based off a flawed analysis. </a:t>
            </a:r>
          </a:p>
        </p:txBody>
      </p:sp>
    </p:spTree>
    <p:extLst>
      <p:ext uri="{BB962C8B-B14F-4D97-AF65-F5344CB8AC3E}">
        <p14:creationId xmlns:p14="http://schemas.microsoft.com/office/powerpoint/2010/main" val="1816688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519112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4800" y="4267200"/>
            <a:ext cx="86106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Only 1 of the CBS criteria was demonstrated. </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541070"/>
            <a:ext cx="3100696" cy="242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a:stCxn id="5" idx="0"/>
          </p:cNvCxnSpPr>
          <p:nvPr/>
        </p:nvCxnSpPr>
        <p:spPr>
          <a:xfrm flipH="1" flipV="1">
            <a:off x="3657600" y="3200400"/>
            <a:ext cx="9525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1834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819400"/>
            <a:ext cx="7543800" cy="1143000"/>
          </a:xfrm>
        </p:spPr>
        <p:txBody>
          <a:bodyPr/>
          <a:lstStyle/>
          <a:p>
            <a:pPr eaLnBrk="1" hangingPunct="1"/>
            <a:r>
              <a:rPr lang="en-US" smtClean="0"/>
              <a:t>Corrective Action Review for Calibration Meeting (March, 2014)</a:t>
            </a:r>
          </a:p>
        </p:txBody>
      </p:sp>
      <p:sp>
        <p:nvSpPr>
          <p:cNvPr id="3075" name="Text Box 7"/>
          <p:cNvSpPr txBox="1">
            <a:spLocks noChangeArrowheads="1"/>
          </p:cNvSpPr>
          <p:nvPr/>
        </p:nvSpPr>
        <p:spPr bwMode="auto">
          <a:xfrm>
            <a:off x="974725" y="5715000"/>
            <a:ext cx="77120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1200">
                <a:solidFill>
                  <a:srgbClr val="777777"/>
                </a:solidFill>
              </a:rPr>
              <a:t>V 1.0</a:t>
            </a:r>
          </a:p>
        </p:txBody>
      </p:sp>
    </p:spTree>
    <p:extLst>
      <p:ext uri="{BB962C8B-B14F-4D97-AF65-F5344CB8AC3E}">
        <p14:creationId xmlns:p14="http://schemas.microsoft.com/office/powerpoint/2010/main" val="1135872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4099" name="Text Box 4"/>
          <p:cNvSpPr txBox="1">
            <a:spLocks noChangeArrowheads="1"/>
          </p:cNvSpPr>
          <p:nvPr/>
        </p:nvSpPr>
        <p:spPr bwMode="auto">
          <a:xfrm>
            <a:off x="514350" y="1371600"/>
            <a:ext cx="8153400" cy="327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a:t>SUMMARY: </a:t>
            </a:r>
          </a:p>
          <a:p>
            <a:pPr eaLnBrk="1" hangingPunct="1">
              <a:spcBef>
                <a:spcPct val="50000"/>
              </a:spcBef>
            </a:pPr>
            <a:r>
              <a:rPr lang="en-US">
                <a:solidFill>
                  <a:srgbClr val="FF0000"/>
                </a:solidFill>
              </a:rPr>
              <a:t>Good:  </a:t>
            </a:r>
          </a:p>
          <a:p>
            <a:pPr eaLnBrk="1" hangingPunct="1">
              <a:spcBef>
                <a:spcPct val="50000"/>
              </a:spcBef>
            </a:pPr>
            <a:r>
              <a:rPr lang="en-US">
                <a:solidFill>
                  <a:srgbClr val="0000CC"/>
                </a:solidFill>
              </a:rPr>
              <a:t>The champion assigned the correct Type, Category and Geography in the CAR database. The champion replied the CAR owner promptly.  The owner acted on the CAR within the time frame.  There was no extension required by the CAR owner. </a:t>
            </a:r>
          </a:p>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spTree>
    <p:extLst>
      <p:ext uri="{BB962C8B-B14F-4D97-AF65-F5344CB8AC3E}">
        <p14:creationId xmlns:p14="http://schemas.microsoft.com/office/powerpoint/2010/main" val="3242874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5123" name="Text Box 4"/>
          <p:cNvSpPr txBox="1">
            <a:spLocks noChangeArrowheads="1"/>
          </p:cNvSpPr>
          <p:nvPr/>
        </p:nvSpPr>
        <p:spPr bwMode="auto">
          <a:xfrm>
            <a:off x="514350" y="1371600"/>
            <a:ext cx="8153400"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a:t>SUMMARY: </a:t>
            </a:r>
          </a:p>
          <a:p>
            <a:pPr eaLnBrk="1" hangingPunct="1">
              <a:spcBef>
                <a:spcPct val="50000"/>
              </a:spcBef>
            </a:pPr>
            <a:r>
              <a:rPr lang="en-US">
                <a:solidFill>
                  <a:srgbClr val="FF0000"/>
                </a:solidFill>
              </a:rPr>
              <a:t>Improvement Opportunities Identified:</a:t>
            </a:r>
          </a:p>
          <a:p>
            <a:pPr eaLnBrk="1" hangingPunct="1">
              <a:spcBef>
                <a:spcPct val="50000"/>
              </a:spcBef>
              <a:buFontTx/>
              <a:buAutoNum type="arabicPeriod"/>
            </a:pPr>
            <a:r>
              <a:rPr lang="en-US">
                <a:solidFill>
                  <a:srgbClr val="0000CC"/>
                </a:solidFill>
              </a:rPr>
              <a:t>Analysis:  It is better to identify who was involved during the analysis. </a:t>
            </a:r>
          </a:p>
          <a:p>
            <a:pPr eaLnBrk="1" hangingPunct="1">
              <a:spcBef>
                <a:spcPct val="50000"/>
              </a:spcBef>
              <a:buFontTx/>
              <a:buAutoNum type="arabicPeriod"/>
            </a:pPr>
            <a:r>
              <a:rPr lang="en-US">
                <a:solidFill>
                  <a:srgbClr val="0000CC"/>
                </a:solidFill>
              </a:rPr>
              <a:t>Root Cause Statement: Root cause statement should match the analysis, especially for item 1. </a:t>
            </a:r>
          </a:p>
          <a:p>
            <a:pPr eaLnBrk="1" hangingPunct="1">
              <a:spcBef>
                <a:spcPct val="50000"/>
              </a:spcBef>
              <a:buFontTx/>
              <a:buAutoNum type="arabicPeriod"/>
            </a:pPr>
            <a:r>
              <a:rPr lang="en-US">
                <a:solidFill>
                  <a:srgbClr val="0000CC"/>
                </a:solidFill>
              </a:rPr>
              <a:t>Scope of Nonconformance:  The CAR was deemed as Observation by the CAR owner. It is better that the CAR owner provides the evidence to support scope of nonconformance was limited to the projects cited, then  the champion provides the comments and confirmation about this classification change and scope reduction.</a:t>
            </a:r>
          </a:p>
          <a:p>
            <a:pPr eaLnBrk="1" hangingPunct="1">
              <a:spcBef>
                <a:spcPct val="50000"/>
              </a:spcBef>
              <a:buFontTx/>
              <a:buAutoNum type="arabicPeriod"/>
            </a:pPr>
            <a:r>
              <a:rPr lang="en-US">
                <a:solidFill>
                  <a:srgbClr val="0000CC"/>
                </a:solidFill>
              </a:rPr>
              <a:t>Corrective Action plan: It is better that there are long term corrective actions to address all issues identified in the CAR from the root cause. </a:t>
            </a:r>
          </a:p>
          <a:p>
            <a:pPr eaLnBrk="1" hangingPunct="1">
              <a:spcBef>
                <a:spcPct val="50000"/>
              </a:spcBef>
              <a:buFontTx/>
              <a:buAutoNum type="arabicPeriod"/>
            </a:pPr>
            <a:r>
              <a:rPr lang="en-US">
                <a:solidFill>
                  <a:srgbClr val="0000CC"/>
                </a:solidFill>
              </a:rPr>
              <a:t>Milestone: According to 00-QA-S0006, V19.0,  Containment milestone is required for the Corrective action to address Finding.  </a:t>
            </a:r>
          </a:p>
          <a:p>
            <a:pPr eaLnBrk="1" hangingPunct="1">
              <a:spcBef>
                <a:spcPct val="50000"/>
              </a:spcBef>
            </a:pPr>
            <a:endParaRPr lang="en-US">
              <a:solidFill>
                <a:srgbClr val="0000CC"/>
              </a:solidFill>
            </a:endParaRPr>
          </a:p>
          <a:p>
            <a:pPr eaLnBrk="1" hangingPunct="1">
              <a:spcBef>
                <a:spcPct val="50000"/>
              </a:spcBef>
            </a:pPr>
            <a:endParaRPr lang="en-US">
              <a:solidFill>
                <a:srgbClr val="0000CC"/>
              </a:solidFill>
            </a:endParaRPr>
          </a:p>
          <a:p>
            <a:pPr eaLnBrk="1" hangingPunct="1">
              <a:spcBef>
                <a:spcPct val="50000"/>
              </a:spcBef>
              <a:buFontTx/>
              <a:buAutoNum type="arabicPeriod"/>
            </a:pPr>
            <a:endParaRPr lang="en-US">
              <a:solidFill>
                <a:srgbClr val="0000CC"/>
              </a:solidFill>
            </a:endParaRPr>
          </a:p>
        </p:txBody>
      </p:sp>
    </p:spTree>
    <p:extLst>
      <p:ext uri="{BB962C8B-B14F-4D97-AF65-F5344CB8AC3E}">
        <p14:creationId xmlns:p14="http://schemas.microsoft.com/office/powerpoint/2010/main" val="266718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6147" name="Text Box 4"/>
          <p:cNvSpPr txBox="1">
            <a:spLocks noChangeArrowheads="1"/>
          </p:cNvSpPr>
          <p:nvPr/>
        </p:nvSpPr>
        <p:spPr bwMode="auto">
          <a:xfrm>
            <a:off x="514350" y="1371600"/>
            <a:ext cx="815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a:solidFill>
                  <a:srgbClr val="0000CC"/>
                </a:solidFill>
              </a:rPr>
              <a:t>Analysis:  It is better to identify who was involved during the analysis.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2352675"/>
            <a:ext cx="81724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18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43600" cy="563562"/>
          </a:xfrm>
        </p:spPr>
        <p:txBody>
          <a:bodyPr/>
          <a:lstStyle/>
          <a:p>
            <a:r>
              <a:rPr lang="en-US" b="0" dirty="0">
                <a:solidFill>
                  <a:srgbClr val="C00000"/>
                </a:solidFill>
                <a:latin typeface="Gisha" panose="020B0502040204020203" pitchFamily="34" charset="-79"/>
                <a:cs typeface="Gisha" panose="020B0502040204020203" pitchFamily="34" charset="-79"/>
              </a:rPr>
              <a:t>Finding  CAR </a:t>
            </a:r>
            <a:r>
              <a:rPr lang="en-US" b="0" dirty="0" smtClean="0">
                <a:solidFill>
                  <a:srgbClr val="C00000"/>
                </a:solidFill>
                <a:latin typeface="Gisha" panose="020B0502040204020203" pitchFamily="34" charset="-79"/>
                <a:cs typeface="Gisha" panose="020B0502040204020203" pitchFamily="34" charset="-79"/>
              </a:rPr>
              <a:t>133912730</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599"/>
            <a:ext cx="8629650" cy="525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6172200" y="1447800"/>
            <a:ext cx="1295400" cy="228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5" name="Oval 4"/>
          <p:cNvSpPr/>
          <p:nvPr/>
        </p:nvSpPr>
        <p:spPr>
          <a:xfrm>
            <a:off x="2438400" y="1447800"/>
            <a:ext cx="1066800" cy="228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6" name="Rectangle 5"/>
          <p:cNvSpPr/>
          <p:nvPr/>
        </p:nvSpPr>
        <p:spPr>
          <a:xfrm>
            <a:off x="7010400" y="381000"/>
            <a:ext cx="1344599" cy="761999"/>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Entered into GCAR timely - 4 days after the closing meeting.  </a:t>
            </a:r>
            <a:endParaRPr lang="en-US" sz="1000" dirty="0">
              <a:latin typeface="Gisha" panose="020B0502040204020203" pitchFamily="34" charset="-79"/>
              <a:cs typeface="Gisha" panose="020B0502040204020203" pitchFamily="34" charset="-79"/>
            </a:endParaRPr>
          </a:p>
          <a:p>
            <a:endParaRPr lang="en-US" sz="12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409362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7171" name="Text Box 4"/>
          <p:cNvSpPr txBox="1">
            <a:spLocks noChangeArrowheads="1"/>
          </p:cNvSpPr>
          <p:nvPr/>
        </p:nvSpPr>
        <p:spPr bwMode="auto">
          <a:xfrm>
            <a:off x="514350" y="1371600"/>
            <a:ext cx="81534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a:solidFill>
                  <a:srgbClr val="0000CC"/>
                </a:solidFill>
              </a:rPr>
              <a:t>Root Cause Statement: Root cause statement should match the analysis, especially for item 1.  Since all CE engineers did not use the TRF from IECEE  CB website or Ultralink, it seems the issue was systematic instead of “ oversight”. </a:t>
            </a:r>
          </a:p>
          <a:p>
            <a:pPr eaLnBrk="1" hangingPunct="1">
              <a:spcBef>
                <a:spcPct val="50000"/>
              </a:spcBef>
            </a:pPr>
            <a:endParaRPr lang="en-US">
              <a:solidFill>
                <a:srgbClr val="0000CC"/>
              </a:solidFill>
            </a:endParaRPr>
          </a:p>
          <a:p>
            <a:pPr eaLnBrk="1" hangingPunct="1">
              <a:spcBef>
                <a:spcPct val="50000"/>
              </a:spcBef>
              <a:buFontTx/>
              <a:buAutoNum type="arabicPeriod"/>
            </a:pPr>
            <a:endParaRPr lang="en-US" sz="1600">
              <a:solidFill>
                <a:srgbClr val="0000CC"/>
              </a:solidFill>
            </a:endParaRPr>
          </a:p>
        </p:txBody>
      </p:sp>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3111500"/>
            <a:ext cx="8172450" cy="21526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638800"/>
            <a:ext cx="78676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4" name="Rectangle 9"/>
          <p:cNvSpPr>
            <a:spLocks noChangeArrowheads="1"/>
          </p:cNvSpPr>
          <p:nvPr/>
        </p:nvSpPr>
        <p:spPr bwMode="auto">
          <a:xfrm>
            <a:off x="390525" y="4559300"/>
            <a:ext cx="8001000" cy="704850"/>
          </a:xfrm>
          <a:prstGeom prst="rect">
            <a:avLst/>
          </a:prstGeom>
          <a:noFill/>
          <a:ln w="63500" algn="ctr">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Tree>
    <p:extLst>
      <p:ext uri="{BB962C8B-B14F-4D97-AF65-F5344CB8AC3E}">
        <p14:creationId xmlns:p14="http://schemas.microsoft.com/office/powerpoint/2010/main" val="1769457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8195" name="Text Box 4"/>
          <p:cNvSpPr txBox="1">
            <a:spLocks noChangeArrowheads="1"/>
          </p:cNvSpPr>
          <p:nvPr/>
        </p:nvSpPr>
        <p:spPr bwMode="auto">
          <a:xfrm>
            <a:off x="495300" y="1365250"/>
            <a:ext cx="81534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sz="1200">
                <a:solidFill>
                  <a:srgbClr val="0000CC"/>
                </a:solidFill>
              </a:rPr>
              <a:t>Scope of Nonconformance:  The CAR was deemed as Observation by the CAR owner. It is better that the CAR owner provides the evidence to support scope of nonconformance was limited to the projects cited, then  the champion provides the comments and confirmation about this classification change and scope reduction.</a:t>
            </a:r>
          </a:p>
          <a:p>
            <a:pPr eaLnBrk="1" hangingPunct="1">
              <a:spcBef>
                <a:spcPct val="50000"/>
              </a:spcBef>
            </a:pPr>
            <a:r>
              <a:rPr lang="en-US" sz="1200">
                <a:solidFill>
                  <a:srgbClr val="0000CC"/>
                </a:solidFill>
              </a:rPr>
              <a:t>There was no evidence that item 3 and item 4 of nonconformance evidence were limited to the projects identified. </a:t>
            </a:r>
          </a:p>
        </p:txBody>
      </p:sp>
      <p:pic>
        <p:nvPicPr>
          <p:cNvPr id="81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443163"/>
            <a:ext cx="8153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Rectangle 1"/>
          <p:cNvSpPr>
            <a:spLocks noChangeArrowheads="1"/>
          </p:cNvSpPr>
          <p:nvPr/>
        </p:nvSpPr>
        <p:spPr bwMode="auto">
          <a:xfrm>
            <a:off x="2111375" y="2451100"/>
            <a:ext cx="5943600" cy="609600"/>
          </a:xfrm>
          <a:prstGeom prst="rect">
            <a:avLst/>
          </a:prstGeom>
          <a:noFill/>
          <a:ln w="63500" algn="ctr">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8198" name="Rectangle 2"/>
          <p:cNvSpPr>
            <a:spLocks noChangeArrowheads="1"/>
          </p:cNvSpPr>
          <p:nvPr/>
        </p:nvSpPr>
        <p:spPr bwMode="auto">
          <a:xfrm>
            <a:off x="2209800" y="3365500"/>
            <a:ext cx="5486400" cy="304800"/>
          </a:xfrm>
          <a:prstGeom prst="rect">
            <a:avLst/>
          </a:prstGeom>
          <a:noFill/>
          <a:ln w="63500" algn="ctr">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pic>
        <p:nvPicPr>
          <p:cNvPr id="819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4343400"/>
            <a:ext cx="79343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645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9219" name="Text Box 4"/>
          <p:cNvSpPr txBox="1">
            <a:spLocks noChangeArrowheads="1"/>
          </p:cNvSpPr>
          <p:nvPr/>
        </p:nvSpPr>
        <p:spPr bwMode="auto">
          <a:xfrm>
            <a:off x="514350" y="1371600"/>
            <a:ext cx="8153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sz="1600">
                <a:solidFill>
                  <a:srgbClr val="0000CC"/>
                </a:solidFill>
              </a:rPr>
              <a:t>Corrective Action plan: It is better that there are long term corrective actions to address all issues identified in the CAR from the root cause. </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362200"/>
            <a:ext cx="81534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3886200"/>
            <a:ext cx="78486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4800600"/>
            <a:ext cx="78676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175" y="5410200"/>
            <a:ext cx="43053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 y="3567113"/>
            <a:ext cx="1066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141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10243" name="Text Box 4"/>
          <p:cNvSpPr txBox="1">
            <a:spLocks noChangeArrowheads="1"/>
          </p:cNvSpPr>
          <p:nvPr/>
        </p:nvSpPr>
        <p:spPr bwMode="auto">
          <a:xfrm>
            <a:off x="514350" y="1371600"/>
            <a:ext cx="8153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sz="1600">
                <a:solidFill>
                  <a:srgbClr val="0000CC"/>
                </a:solidFill>
              </a:rPr>
              <a:t>Milestone: According to 00-QA-S0006, V19.0,  Containment milestone is required for the Corrective action to address Finding. </a:t>
            </a: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286000"/>
            <a:ext cx="77914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933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778" y="304800"/>
            <a:ext cx="4580022" cy="523220"/>
          </a:xfrm>
          <a:prstGeom prst="rect">
            <a:avLst/>
          </a:prstGeom>
          <a:noFill/>
        </p:spPr>
        <p:txBody>
          <a:bodyPr wrap="square" rtlCol="0">
            <a:spAutoFit/>
          </a:bodyPr>
          <a:lstStyle/>
          <a:p>
            <a:r>
              <a:rPr lang="en-US" sz="2800" dirty="0">
                <a:solidFill>
                  <a:srgbClr val="C00000"/>
                </a:solidFill>
                <a:latin typeface="Gisha" panose="020B0502040204020203" pitchFamily="34" charset="-79"/>
                <a:cs typeface="Gisha" panose="020B0502040204020203" pitchFamily="34" charset="-79"/>
              </a:rPr>
              <a:t>Finding  CAR 133912730 </a:t>
            </a:r>
            <a:endParaRPr lang="en-US" sz="2800" b="1" dirty="0" smtClean="0">
              <a:solidFill>
                <a:srgbClr val="C00000"/>
              </a:solidFill>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066800"/>
            <a:ext cx="84391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295400" y="4495800"/>
            <a:ext cx="6172200" cy="182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3" name="Rectangle 2"/>
          <p:cNvSpPr/>
          <p:nvPr/>
        </p:nvSpPr>
        <p:spPr>
          <a:xfrm>
            <a:off x="1181099" y="4373218"/>
            <a:ext cx="6400801" cy="1072763"/>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a:latin typeface="Gisha" panose="020B0502040204020203" pitchFamily="34" charset="-79"/>
                <a:cs typeface="Gisha" panose="020B0502040204020203" pitchFamily="34" charset="-79"/>
              </a:rPr>
              <a:t>Not clear how many were evaluated? </a:t>
            </a:r>
            <a:endParaRPr lang="en-US" sz="1200" dirty="0" smtClean="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en-US" sz="1200" dirty="0" smtClean="0">
                <a:latin typeface="Gisha" panose="020B0502040204020203" pitchFamily="34" charset="-79"/>
                <a:cs typeface="Gisha" panose="020B0502040204020203" pitchFamily="34" charset="-79"/>
              </a:rPr>
              <a:t>Usually the Non-conformance is x of x </a:t>
            </a:r>
            <a:endParaRPr lang="en-US" sz="1200" dirty="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en-US" sz="1200" dirty="0" smtClean="0">
                <a:latin typeface="Gisha" panose="020B0502040204020203" pitchFamily="34" charset="-79"/>
                <a:cs typeface="Gisha" panose="020B0502040204020203" pitchFamily="34" charset="-79"/>
              </a:rPr>
              <a:t>This </a:t>
            </a:r>
            <a:r>
              <a:rPr lang="en-US" sz="1200" dirty="0">
                <a:latin typeface="Gisha" panose="020B0502040204020203" pitchFamily="34" charset="-79"/>
                <a:cs typeface="Gisha" panose="020B0502040204020203" pitchFamily="34" charset="-79"/>
              </a:rPr>
              <a:t>was an accreditor CAR and they are not always written as we would write </a:t>
            </a:r>
            <a:r>
              <a:rPr lang="en-US" sz="1200" dirty="0" smtClean="0">
                <a:latin typeface="Gisha" panose="020B0502040204020203" pitchFamily="34" charset="-79"/>
                <a:cs typeface="Gisha" panose="020B0502040204020203" pitchFamily="34" charset="-79"/>
              </a:rPr>
              <a:t>them</a:t>
            </a:r>
            <a:endParaRPr lang="en-US" sz="1200" dirty="0">
              <a:latin typeface="Gisha" panose="020B0502040204020203" pitchFamily="34" charset="-79"/>
              <a:cs typeface="Gisha" panose="020B0502040204020203" pitchFamily="34" charset="-79"/>
            </a:endParaRPr>
          </a:p>
        </p:txBody>
      </p:sp>
      <p:sp>
        <p:nvSpPr>
          <p:cNvPr id="7" name="TextBox 6"/>
          <p:cNvSpPr txBox="1"/>
          <p:nvPr/>
        </p:nvSpPr>
        <p:spPr>
          <a:xfrm>
            <a:off x="533400" y="1786176"/>
            <a:ext cx="1600200" cy="861774"/>
          </a:xfrm>
          <a:prstGeom prst="rect">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Gisha" pitchFamily="34" charset="-79"/>
                <a:cs typeface="Gisha" pitchFamily="34" charset="-79"/>
              </a:rPr>
              <a:t>not on attached table but referenced</a:t>
            </a:r>
          </a:p>
          <a:p>
            <a:pPr marL="171450" indent="-171450">
              <a:buFont typeface="Arial" panose="020B0604020202020204" pitchFamily="34" charset="0"/>
              <a:buChar char="•"/>
            </a:pPr>
            <a:r>
              <a:rPr lang="en-US" sz="1000" dirty="0" smtClean="0">
                <a:latin typeface="Gisha" pitchFamily="34" charset="-79"/>
                <a:cs typeface="Gisha" pitchFamily="34" charset="-79"/>
              </a:rPr>
              <a:t>13CA09294</a:t>
            </a:r>
          </a:p>
          <a:p>
            <a:pPr marL="171450" indent="-171450">
              <a:buFont typeface="Arial" panose="020B0604020202020204" pitchFamily="34" charset="0"/>
              <a:buChar char="•"/>
            </a:pPr>
            <a:r>
              <a:rPr lang="en-US" sz="1000" dirty="0" smtClean="0">
                <a:latin typeface="Gisha" pitchFamily="34" charset="-79"/>
                <a:cs typeface="Gisha" pitchFamily="34" charset="-79"/>
              </a:rPr>
              <a:t>13CA32657</a:t>
            </a:r>
          </a:p>
          <a:p>
            <a:endParaRPr lang="en-US" sz="1000" dirty="0" smtClean="0">
              <a:latin typeface="Gisha" pitchFamily="34" charset="-79"/>
              <a:cs typeface="Gisha" pitchFamily="34" charset="-79"/>
            </a:endParaRPr>
          </a:p>
        </p:txBody>
      </p:sp>
      <p:cxnSp>
        <p:nvCxnSpPr>
          <p:cNvPr id="8" name="Straight Arrow Connector 7"/>
          <p:cNvCxnSpPr/>
          <p:nvPr/>
        </p:nvCxnSpPr>
        <p:spPr>
          <a:xfrm>
            <a:off x="1295400" y="2647950"/>
            <a:ext cx="10668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509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b="0" dirty="0">
                <a:solidFill>
                  <a:srgbClr val="C00000"/>
                </a:solidFill>
                <a:latin typeface="Gisha" panose="020B0502040204020203" pitchFamily="34" charset="-79"/>
                <a:cs typeface="Gisha" panose="020B0502040204020203" pitchFamily="34" charset="-79"/>
              </a:rPr>
              <a:t>Finding  CAR 133912730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6575066" cy="3652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98551" y="1007166"/>
            <a:ext cx="6469049" cy="1072763"/>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dirty="0" smtClean="0">
                <a:latin typeface="Gisha" panose="020B0502040204020203" pitchFamily="34" charset="-79"/>
                <a:cs typeface="Gisha" panose="020B0502040204020203" pitchFamily="34" charset="-79"/>
              </a:rPr>
              <a:t>Table attached in the comment / attachments section</a:t>
            </a:r>
          </a:p>
          <a:p>
            <a:r>
              <a:rPr lang="en-US" sz="1200" dirty="0" smtClean="0">
                <a:latin typeface="Gisha" panose="020B0502040204020203" pitchFamily="34" charset="-79"/>
                <a:cs typeface="Gisha" panose="020B0502040204020203" pitchFamily="34" charset="-79"/>
              </a:rPr>
              <a:t>Projects referenced in non-conformance but not on table</a:t>
            </a:r>
            <a:endParaRPr lang="en-US" sz="12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r>
              <a:rPr lang="en-US" sz="1200" dirty="0">
                <a:latin typeface="Gisha" panose="020B0502040204020203" pitchFamily="34" charset="-79"/>
                <a:cs typeface="Gisha" panose="020B0502040204020203" pitchFamily="34" charset="-79"/>
              </a:rPr>
              <a:t>13CA09294</a:t>
            </a:r>
          </a:p>
          <a:p>
            <a:pPr marL="171450" indent="-171450">
              <a:buFont typeface="Arial" panose="020B0604020202020204" pitchFamily="34" charset="0"/>
              <a:buChar char="•"/>
            </a:pPr>
            <a:r>
              <a:rPr lang="en-US" sz="1200" dirty="0">
                <a:latin typeface="Gisha" panose="020B0502040204020203" pitchFamily="34" charset="-79"/>
                <a:cs typeface="Gisha" panose="020B0502040204020203" pitchFamily="34" charset="-79"/>
              </a:rPr>
              <a:t>13CA32657</a:t>
            </a:r>
          </a:p>
          <a:p>
            <a:endParaRPr lang="en-US" sz="12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124465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a:t>
            </a:r>
            <a:r>
              <a:rPr lang="en-US" b="0" dirty="0" smtClean="0">
                <a:solidFill>
                  <a:srgbClr val="C00000"/>
                </a:solidFill>
                <a:latin typeface="Gisha" panose="020B0502040204020203" pitchFamily="34" charset="-79"/>
                <a:cs typeface="Gisha" panose="020B0502040204020203" pitchFamily="34" charset="-79"/>
              </a:rPr>
              <a:t>133912730</a:t>
            </a:r>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290638"/>
            <a:ext cx="8096250"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2286000"/>
            <a:ext cx="2590800" cy="13716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latin typeface="Gisha" panose="020B0502040204020203" pitchFamily="34" charset="-79"/>
                <a:cs typeface="Gisha" panose="020B0502040204020203" pitchFamily="34" charset="-79"/>
              </a:rPr>
              <a:t>Unclear when the root cause and proposed corrective action are due because we do not know when the assessment report is issued.  Might be at the closing meeting, might be later.</a:t>
            </a:r>
            <a:endParaRPr lang="en-US" sz="1200" dirty="0">
              <a:latin typeface="Gisha" panose="020B0502040204020203" pitchFamily="34" charset="-79"/>
              <a:cs typeface="Gisha" panose="020B0502040204020203" pitchFamily="34" charset="-79"/>
            </a:endParaRPr>
          </a:p>
        </p:txBody>
      </p:sp>
      <p:cxnSp>
        <p:nvCxnSpPr>
          <p:cNvPr id="7" name="Straight Arrow Connector 6"/>
          <p:cNvCxnSpPr>
            <a:stCxn id="6" idx="1"/>
          </p:cNvCxnSpPr>
          <p:nvPr/>
        </p:nvCxnSpPr>
        <p:spPr>
          <a:xfrm flipH="1" flipV="1">
            <a:off x="4800600" y="2303228"/>
            <a:ext cx="914401" cy="6685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138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a:t>
            </a:r>
            <a:r>
              <a:rPr lang="en-US" b="0" dirty="0" smtClean="0">
                <a:solidFill>
                  <a:srgbClr val="C00000"/>
                </a:solidFill>
                <a:latin typeface="Gisha" panose="020B0502040204020203" pitchFamily="34" charset="-79"/>
                <a:cs typeface="Gisha" panose="020B0502040204020203" pitchFamily="34" charset="-79"/>
              </a:rPr>
              <a:t>– Analysis Summary</a:t>
            </a:r>
            <a:endParaRPr lang="en-US" dirty="0"/>
          </a:p>
        </p:txBody>
      </p:sp>
      <p:sp>
        <p:nvSpPr>
          <p:cNvPr id="3" name="Content Placeholder 2"/>
          <p:cNvSpPr>
            <a:spLocks noGrp="1"/>
          </p:cNvSpPr>
          <p:nvPr>
            <p:ph idx="1"/>
          </p:nvPr>
        </p:nvSpPr>
        <p:spPr>
          <a:xfrm>
            <a:off x="381000" y="1600200"/>
            <a:ext cx="8229600" cy="4525963"/>
          </a:xfrm>
        </p:spPr>
        <p:txBody>
          <a:bodyPr/>
          <a:lstStyle/>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It was confusing and hard to follow</a:t>
            </a:r>
          </a:p>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Process used to evaluate was not explained in the analysis</a:t>
            </a:r>
          </a:p>
          <a:p>
            <a:pPr lvl="1">
              <a:buFont typeface="Arial" panose="020B0604020202020204" pitchFamily="34" charset="0"/>
              <a:buChar char="•"/>
            </a:pPr>
            <a:r>
              <a:rPr lang="en-US" dirty="0">
                <a:latin typeface="Gisha" panose="020B0502040204020203" pitchFamily="34" charset="-79"/>
                <a:cs typeface="Gisha" panose="020B0502040204020203" pitchFamily="34" charset="-79"/>
              </a:rPr>
              <a:t>It might have been best to break this up into manageable parts, especially if different people are responsible</a:t>
            </a:r>
            <a:r>
              <a:rPr lang="en-US" dirty="0" smtClean="0">
                <a:latin typeface="Gisha" panose="020B0502040204020203" pitchFamily="34" charset="-79"/>
                <a:cs typeface="Gisha" panose="020B0502040204020203" pitchFamily="34" charset="-79"/>
              </a:rPr>
              <a:t>.</a:t>
            </a:r>
          </a:p>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Explanation is missing </a:t>
            </a:r>
          </a:p>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Without having some CB background anyone reading this will be extra confused since none of this is explained in the analysis.</a:t>
            </a:r>
          </a:p>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Based on the ppt included in Milestone 1, it looks like more might have been done than what is in the analysis, however unless it is clearly documented in the analysis, how would anyone know?</a:t>
            </a:r>
          </a:p>
          <a:p>
            <a:pPr marL="173038" lvl="1" indent="0">
              <a:buNone/>
            </a:pPr>
            <a:endParaRPr lang="en-US" dirty="0">
              <a:latin typeface="Gisha" panose="020B0502040204020203" pitchFamily="34" charset="-79"/>
              <a:cs typeface="Gisha" panose="020B0502040204020203" pitchFamily="34" charset="-79"/>
            </a:endParaRPr>
          </a:p>
          <a:p>
            <a:pPr lvl="1">
              <a:buFont typeface="Arial" panose="020B0604020202020204" pitchFamily="34" charset="0"/>
              <a:buChar char="•"/>
            </a:pPr>
            <a:endParaRPr lang="en-US" dirty="0" smtClean="0">
              <a:latin typeface="Gisha" panose="020B0502040204020203" pitchFamily="34" charset="-79"/>
              <a:cs typeface="Gisha" panose="020B0502040204020203" pitchFamily="34" charset="-79"/>
            </a:endParaRPr>
          </a:p>
          <a:p>
            <a:pPr lvl="1">
              <a:buFont typeface="Arial" panose="020B0604020202020204" pitchFamily="34" charset="0"/>
              <a:buChar char="•"/>
            </a:pPr>
            <a:endParaRPr lang="en-US" dirty="0">
              <a:latin typeface="Gisha" panose="020B0502040204020203" pitchFamily="34" charset="-79"/>
              <a:cs typeface="Gisha" panose="020B0502040204020203" pitchFamily="34" charset="-79"/>
            </a:endParaRPr>
          </a:p>
          <a:p>
            <a:pPr lvl="1">
              <a:buFont typeface="Arial" panose="020B0604020202020204" pitchFamily="34" charset="0"/>
              <a:buChar char="•"/>
            </a:pPr>
            <a:endParaRPr lang="en-US" dirty="0" smtClean="0">
              <a:latin typeface="Gisha" panose="020B0502040204020203" pitchFamily="34" charset="-79"/>
              <a:cs typeface="Gisha" panose="020B0502040204020203" pitchFamily="34" charset="-79"/>
            </a:endParaRPr>
          </a:p>
          <a:p>
            <a:pPr lvl="1">
              <a:buFont typeface="Arial" panose="020B0604020202020204" pitchFamily="34" charset="0"/>
              <a:buChar char="•"/>
            </a:pPr>
            <a:endParaRPr lang="en-US"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083826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a:t>
            </a:r>
            <a:r>
              <a:rPr lang="en-US" b="0" dirty="0" smtClean="0">
                <a:solidFill>
                  <a:srgbClr val="C00000"/>
                </a:solidFill>
                <a:latin typeface="Gisha" panose="020B0502040204020203" pitchFamily="34" charset="-79"/>
                <a:cs typeface="Gisha" panose="020B0502040204020203" pitchFamily="34" charset="-79"/>
              </a:rPr>
              <a:t>133912730 - Analysis</a:t>
            </a:r>
            <a:endParaRPr lang="en-US" b="0" dirty="0">
              <a:latin typeface="Gisha" panose="020B0502040204020203" pitchFamily="34" charset="-79"/>
              <a:cs typeface="Gisha" panose="020B0502040204020203" pitchFamily="34" charset="-79"/>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59" y="3086100"/>
            <a:ext cx="709612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43800" y="2867025"/>
            <a:ext cx="1219200" cy="222885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Who was consulted is not included, might be the project handler and reviewer, or it could be that the person conducting the analysis just guessed because of the nature of non-conformance.</a:t>
            </a:r>
            <a:endParaRPr lang="en-US" sz="1000" dirty="0">
              <a:latin typeface="Gisha" panose="020B0502040204020203" pitchFamily="34" charset="-79"/>
              <a:cs typeface="Gisha" panose="020B0502040204020203" pitchFamily="34" charset="-79"/>
            </a:endParaRPr>
          </a:p>
        </p:txBody>
      </p:sp>
      <p:sp>
        <p:nvSpPr>
          <p:cNvPr id="8" name="Rectangle 7"/>
          <p:cNvSpPr/>
          <p:nvPr/>
        </p:nvSpPr>
        <p:spPr>
          <a:xfrm>
            <a:off x="580859" y="4803249"/>
            <a:ext cx="1219200" cy="11144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Unclear if the projects in question were looked at during the analysis.</a:t>
            </a:r>
            <a:endParaRPr lang="en-US" sz="1000" dirty="0">
              <a:latin typeface="Gisha" panose="020B0502040204020203" pitchFamily="34" charset="-79"/>
              <a:cs typeface="Gisha" panose="020B0502040204020203" pitchFamily="34" charset="-79"/>
            </a:endParaRPr>
          </a:p>
        </p:txBody>
      </p:sp>
      <p:sp>
        <p:nvSpPr>
          <p:cNvPr id="9" name="Rectangle 8"/>
          <p:cNvSpPr/>
          <p:nvPr/>
        </p:nvSpPr>
        <p:spPr>
          <a:xfrm>
            <a:off x="2133600" y="4801924"/>
            <a:ext cx="3200400" cy="11144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Unclear if the cause is that UL Japan has saved the TRF’s locally when the requirement is to take the forms from the IECEE website.  Or if it has something to do with adding information to the form.</a:t>
            </a:r>
            <a:endParaRPr lang="en-US" sz="1000" dirty="0">
              <a:latin typeface="Gisha" panose="020B0502040204020203" pitchFamily="34" charset="-79"/>
              <a:cs typeface="Gisha" panose="020B0502040204020203" pitchFamily="34" charset="-79"/>
            </a:endParaRPr>
          </a:p>
        </p:txBody>
      </p:sp>
      <p:sp>
        <p:nvSpPr>
          <p:cNvPr id="10" name="Rectangle 9"/>
          <p:cNvSpPr/>
          <p:nvPr/>
        </p:nvSpPr>
        <p:spPr>
          <a:xfrm>
            <a:off x="5715000" y="4800600"/>
            <a:ext cx="1524000" cy="11144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Not sure what “</a:t>
            </a:r>
            <a:r>
              <a:rPr lang="en-US" sz="1000" i="1" dirty="0" smtClean="0">
                <a:latin typeface="Gisha" panose="020B0502040204020203" pitchFamily="34" charset="-79"/>
                <a:cs typeface="Gisha" panose="020B0502040204020203" pitchFamily="34" charset="-79"/>
              </a:rPr>
              <a:t>wrote additional information at the wrong place</a:t>
            </a:r>
            <a:r>
              <a:rPr lang="en-US" sz="1000" dirty="0" smtClean="0">
                <a:latin typeface="Gisha" panose="020B0502040204020203" pitchFamily="34" charset="-79"/>
                <a:cs typeface="Gisha" panose="020B0502040204020203" pitchFamily="34" charset="-79"/>
              </a:rPr>
              <a:t>” means.</a:t>
            </a:r>
            <a:endParaRPr lang="en-US" sz="1000" dirty="0">
              <a:latin typeface="Gisha" panose="020B0502040204020203" pitchFamily="34" charset="-79"/>
              <a:cs typeface="Gisha" panose="020B0502040204020203" pitchFamily="34" charset="-79"/>
            </a:endParaRPr>
          </a:p>
        </p:txBody>
      </p:sp>
      <p:sp>
        <p:nvSpPr>
          <p:cNvPr id="11" name="Rectangle 10"/>
          <p:cNvSpPr/>
          <p:nvPr/>
        </p:nvSpPr>
        <p:spPr>
          <a:xfrm>
            <a:off x="850334" y="1219200"/>
            <a:ext cx="6553200" cy="16478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Analysis incomplete</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Who was consulted / involved in this analysis</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Were the jobs in question examined during the analysis, and if so what did they indicate?</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Is the issue the report form used or the changes being made?</a:t>
            </a: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NOT CLEAR IF THE ISSUE IS:  </a:t>
            </a:r>
          </a:p>
          <a:p>
            <a:pPr marL="685800" lvl="1" indent="-228600">
              <a:buFont typeface="+mj-lt"/>
              <a:buAutoNum type="arabicParenR"/>
            </a:pPr>
            <a:r>
              <a:rPr lang="en-US" sz="1000" dirty="0" smtClean="0">
                <a:latin typeface="Gisha" panose="020B0502040204020203" pitchFamily="34" charset="-79"/>
                <a:cs typeface="Gisha" panose="020B0502040204020203" pitchFamily="34" charset="-79"/>
              </a:rPr>
              <a:t>USE OF AN UNCONTROLLED FORM, </a:t>
            </a:r>
          </a:p>
          <a:p>
            <a:pPr marL="685800" lvl="1" indent="-228600">
              <a:buFont typeface="+mj-lt"/>
              <a:buAutoNum type="arabicParenR"/>
            </a:pPr>
            <a:r>
              <a:rPr lang="en-US" sz="1000" dirty="0" smtClean="0">
                <a:latin typeface="Gisha" panose="020B0502040204020203" pitchFamily="34" charset="-79"/>
                <a:cs typeface="Gisha" panose="020B0502040204020203" pitchFamily="34" charset="-79"/>
              </a:rPr>
              <a:t>A FORM IS BEING CHANGED,</a:t>
            </a:r>
          </a:p>
          <a:p>
            <a:pPr marL="685800" lvl="1" indent="-228600">
              <a:buFont typeface="+mj-lt"/>
              <a:buAutoNum type="arabicParenR"/>
            </a:pPr>
            <a:r>
              <a:rPr lang="en-US" sz="1000" dirty="0" smtClean="0">
                <a:latin typeface="Gisha" panose="020B0502040204020203" pitchFamily="34" charset="-79"/>
                <a:cs typeface="Gisha" panose="020B0502040204020203" pitchFamily="34" charset="-79"/>
              </a:rPr>
              <a:t>A COMBINATION OF THE TWO.</a:t>
            </a:r>
          </a:p>
          <a:p>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4141561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 Analysis</a:t>
            </a:r>
            <a:endParaRPr lang="en-US" dirty="0"/>
          </a:p>
        </p:txBody>
      </p:sp>
      <p:sp>
        <p:nvSpPr>
          <p:cNvPr id="5" name="Rectangle 4"/>
          <p:cNvSpPr/>
          <p:nvPr/>
        </p:nvSpPr>
        <p:spPr>
          <a:xfrm>
            <a:off x="935603" y="1219200"/>
            <a:ext cx="6553200" cy="12192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Analysis incomplete</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Who was consulted / involved in this analysis</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Did not reference the UltraLink CAR 133912085 in the analysis, but it is included in the CAR Reference section</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Did not address the Ultralink issue at all, just said it was fixed</a:t>
            </a: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573405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138" y="2619375"/>
            <a:ext cx="30956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85800" y="4610886"/>
            <a:ext cx="3903428" cy="14192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200" dirty="0" smtClean="0">
              <a:latin typeface="Gisha" panose="020B0502040204020203" pitchFamily="34" charset="-79"/>
              <a:cs typeface="Gisha" panose="020B0502040204020203" pitchFamily="34" charset="-79"/>
            </a:endParaRPr>
          </a:p>
          <a:p>
            <a:r>
              <a:rPr lang="en-US" sz="1200" dirty="0" smtClean="0">
                <a:latin typeface="Gisha" panose="020B0502040204020203" pitchFamily="34" charset="-79"/>
                <a:cs typeface="Gisha" panose="020B0502040204020203" pitchFamily="34" charset="-79"/>
              </a:rPr>
              <a:t>Questions left unanswered:</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Why </a:t>
            </a:r>
            <a:r>
              <a:rPr lang="en-US" sz="1000" dirty="0">
                <a:latin typeface="Gisha" panose="020B0502040204020203" pitchFamily="34" charset="-79"/>
                <a:cs typeface="Gisha" panose="020B0502040204020203" pitchFamily="34" charset="-79"/>
              </a:rPr>
              <a:t>were the old ones in Ultralink?  </a:t>
            </a:r>
          </a:p>
          <a:p>
            <a:pPr marL="171450" indent="-171450">
              <a:buFont typeface="Arial" panose="020B0604020202020204" pitchFamily="34" charset="0"/>
              <a:buChar char="•"/>
            </a:pPr>
            <a:r>
              <a:rPr lang="en-US" sz="1000" dirty="0">
                <a:latin typeface="Gisha" panose="020B0502040204020203" pitchFamily="34" charset="-79"/>
                <a:cs typeface="Gisha" panose="020B0502040204020203" pitchFamily="34" charset="-79"/>
              </a:rPr>
              <a:t>Why was it not updated </a:t>
            </a:r>
            <a:r>
              <a:rPr lang="en-US" sz="1000" dirty="0" smtClean="0">
                <a:latin typeface="Gisha" panose="020B0502040204020203" pitchFamily="34" charset="-79"/>
                <a:cs typeface="Gisha" panose="020B0502040204020203" pitchFamily="34" charset="-79"/>
              </a:rPr>
              <a:t>at the time </a:t>
            </a:r>
            <a:r>
              <a:rPr lang="en-US" sz="1000" dirty="0">
                <a:latin typeface="Gisha" panose="020B0502040204020203" pitchFamily="34" charset="-79"/>
                <a:cs typeface="Gisha" panose="020B0502040204020203" pitchFamily="34" charset="-79"/>
              </a:rPr>
              <a:t>it reeved to C</a:t>
            </a:r>
            <a:r>
              <a:rPr lang="en-US" sz="1000" dirty="0" smtClean="0">
                <a:latin typeface="Gisha" panose="020B0502040204020203" pitchFamily="34" charset="-79"/>
                <a:cs typeface="Gisha" panose="020B0502040204020203" pitchFamily="34" charset="-79"/>
              </a:rPr>
              <a:t>?</a:t>
            </a:r>
          </a:p>
          <a:p>
            <a:pPr marL="628650" lvl="1"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Could reference CAR here</a:t>
            </a:r>
            <a:endParaRPr lang="en-US" sz="10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r>
              <a:rPr lang="en-US" sz="1000" dirty="0">
                <a:latin typeface="Gisha" panose="020B0502040204020203" pitchFamily="34" charset="-79"/>
                <a:cs typeface="Gisha" panose="020B0502040204020203" pitchFamily="34" charset="-79"/>
              </a:rPr>
              <a:t>How long has this been happening? When did rev C change?</a:t>
            </a:r>
          </a:p>
          <a:p>
            <a:pPr marL="171450" indent="-171450">
              <a:buFont typeface="Arial" panose="020B0604020202020204" pitchFamily="34" charset="0"/>
              <a:buChar char="•"/>
            </a:pPr>
            <a:r>
              <a:rPr lang="en-US" sz="1000" dirty="0">
                <a:latin typeface="Gisha" panose="020B0502040204020203" pitchFamily="34" charset="-79"/>
                <a:cs typeface="Gisha" panose="020B0502040204020203" pitchFamily="34" charset="-79"/>
              </a:rPr>
              <a:t>Did someone give authorization to use the old ones?  </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Is whatever happed to Ultralink fixed so this will not happen again?</a:t>
            </a:r>
            <a:endParaRPr lang="en-US" sz="10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
        <p:nvSpPr>
          <p:cNvPr id="11" name="Rectangle 10"/>
          <p:cNvSpPr/>
          <p:nvPr/>
        </p:nvSpPr>
        <p:spPr>
          <a:xfrm>
            <a:off x="4953000" y="4610886"/>
            <a:ext cx="1524000" cy="13430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Not sure why no additional milestone is needed, and do they mean action rather than milestone?  Either was incorrect.</a:t>
            </a:r>
            <a:endParaRPr lang="en-US" sz="1000" dirty="0">
              <a:latin typeface="Gisha" panose="020B0502040204020203" pitchFamily="34" charset="-79"/>
              <a:cs typeface="Gisha" panose="020B0502040204020203" pitchFamily="34" charset="-79"/>
            </a:endParaRPr>
          </a:p>
        </p:txBody>
      </p:sp>
      <p:sp>
        <p:nvSpPr>
          <p:cNvPr id="13" name="Rectangle 12"/>
          <p:cNvSpPr/>
          <p:nvPr/>
        </p:nvSpPr>
        <p:spPr>
          <a:xfrm>
            <a:off x="6695950" y="3733800"/>
            <a:ext cx="1524000" cy="13430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Looks like one of the projects referenced was corrected [NC5493…]</a:t>
            </a:r>
          </a:p>
          <a:p>
            <a:r>
              <a:rPr lang="en-US" sz="1000" dirty="0" smtClean="0">
                <a:latin typeface="Gisha" panose="020B0502040204020203" pitchFamily="34" charset="-79"/>
                <a:cs typeface="Gisha" panose="020B0502040204020203" pitchFamily="34" charset="-79"/>
              </a:rPr>
              <a:t>The other project was not mentioned</a:t>
            </a:r>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518000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 Analysis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711" y="2819400"/>
            <a:ext cx="58959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909099" y="1066800"/>
            <a:ext cx="65532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Analysis incomplete</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Who was consulted / involved in this analysis</a:t>
            </a:r>
          </a:p>
          <a:p>
            <a:pPr marL="171450" indent="-171450">
              <a:buFont typeface="Arial" panose="020B0604020202020204" pitchFamily="34" charset="0"/>
              <a:buChar char="•"/>
            </a:pPr>
            <a:r>
              <a:rPr lang="en-US" sz="1000" dirty="0" smtClean="0">
                <a:latin typeface="Arial" pitchFamily="34" charset="0"/>
                <a:cs typeface="Arial" pitchFamily="34" charset="0"/>
              </a:rPr>
              <a:t>Need more information, as to who looked at the projects to decide they were okay</a:t>
            </a:r>
          </a:p>
          <a:p>
            <a:pPr marL="171450" indent="-171450">
              <a:buFont typeface="Arial" panose="020B0604020202020204" pitchFamily="34" charset="0"/>
              <a:buChar char="•"/>
            </a:pPr>
            <a:r>
              <a:rPr lang="en-US" sz="1000" dirty="0" smtClean="0">
                <a:latin typeface="Arial" pitchFamily="34" charset="0"/>
                <a:cs typeface="Arial" pitchFamily="34" charset="0"/>
              </a:rPr>
              <a:t>Was it someone of authority (like L4) to determine there was no serious impact</a:t>
            </a:r>
          </a:p>
          <a:p>
            <a:pPr marL="171450" indent="-171450">
              <a:buFont typeface="Arial" panose="020B0604020202020204" pitchFamily="34" charset="0"/>
              <a:buChar char="•"/>
            </a:pPr>
            <a:r>
              <a:rPr lang="en-US" sz="1000" dirty="0" smtClean="0">
                <a:latin typeface="Arial" pitchFamily="34" charset="0"/>
                <a:cs typeface="Arial" pitchFamily="34" charset="0"/>
              </a:rPr>
              <a:t>Is there anything else that needs to be considered (like why did IECEE have an issue with this) </a:t>
            </a: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
        <p:nvSpPr>
          <p:cNvPr id="9" name="Rectangle 8"/>
          <p:cNvSpPr/>
          <p:nvPr/>
        </p:nvSpPr>
        <p:spPr>
          <a:xfrm>
            <a:off x="2148177" y="4495800"/>
            <a:ext cx="3124200" cy="8382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Indicated a sentence needs correction, but then nothing is changed.   </a:t>
            </a:r>
            <a:endParaRPr lang="en-US" sz="1000" dirty="0">
              <a:latin typeface="Arial" pitchFamily="34" charset="0"/>
              <a:cs typeface="Arial" pitchFamily="34" charset="0"/>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cxnSp>
        <p:nvCxnSpPr>
          <p:cNvPr id="10" name="Straight Arrow Connector 9"/>
          <p:cNvCxnSpPr>
            <a:stCxn id="9" idx="0"/>
          </p:cNvCxnSpPr>
          <p:nvPr/>
        </p:nvCxnSpPr>
        <p:spPr>
          <a:xfrm flipH="1" flipV="1">
            <a:off x="3581400" y="4038600"/>
            <a:ext cx="128877"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1363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2012</Template>
  <TotalTime>5792</TotalTime>
  <Words>1403</Words>
  <Application>Microsoft Office PowerPoint</Application>
  <PresentationFormat>On-screen Show (4:3)</PresentationFormat>
  <Paragraphs>166</Paragraphs>
  <Slides>23</Slides>
  <Notes>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ULTemplate</vt:lpstr>
      <vt:lpstr>Q1 2014 CAR Analysis</vt:lpstr>
      <vt:lpstr>Finding  CAR 133912730</vt:lpstr>
      <vt:lpstr>PowerPoint Presentation</vt:lpstr>
      <vt:lpstr>Finding  CAR 133912730 </vt:lpstr>
      <vt:lpstr>Finding  CAR 133912730 </vt:lpstr>
      <vt:lpstr>Finding  CAR 133912730 – Analysis Summary</vt:lpstr>
      <vt:lpstr>Finding  CAR 133912730 - Analysis</vt:lpstr>
      <vt:lpstr>Finding  CAR 133912730 - Analysis</vt:lpstr>
      <vt:lpstr>Finding  CAR 133912730 - Analysis</vt:lpstr>
      <vt:lpstr>Finding  CAR 133912730 - Analysis</vt:lpstr>
      <vt:lpstr>Finding  CAR 133912730 – Root Cause and Scope</vt:lpstr>
      <vt:lpstr>Finding  CAR 133912730 – Scope </vt:lpstr>
      <vt:lpstr>Finding  CAR 133912730 – Corrective Action</vt:lpstr>
      <vt:lpstr>Finding  CAR 133912730 – Milestones</vt:lpstr>
      <vt:lpstr>Finding  CAR 133912730</vt:lpstr>
      <vt:lpstr>Corrective Action Review for Calibration Meeting (March, 2014)</vt:lpstr>
      <vt:lpstr>CAR 133912730</vt:lpstr>
      <vt:lpstr>CAR 133912730</vt:lpstr>
      <vt:lpstr>CAR 133912730</vt:lpstr>
      <vt:lpstr>CAR 133912730</vt:lpstr>
      <vt:lpstr>CAR 133912730</vt:lpstr>
      <vt:lpstr>CAR 133912730</vt:lpstr>
      <vt:lpstr>CAR 133912730</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Marotto, Matthew J.</dc:creator>
  <cp:lastModifiedBy>Allison, Cheryl</cp:lastModifiedBy>
  <cp:revision>185</cp:revision>
  <dcterms:created xsi:type="dcterms:W3CDTF">2012-11-25T20:01:34Z</dcterms:created>
  <dcterms:modified xsi:type="dcterms:W3CDTF">2014-03-07T14:57:55Z</dcterms:modified>
</cp:coreProperties>
</file>