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12" r:id="rId2"/>
    <p:sldId id="313" r:id="rId3"/>
    <p:sldId id="314" r:id="rId4"/>
    <p:sldId id="315" r:id="rId5"/>
    <p:sldId id="316" r:id="rId6"/>
    <p:sldId id="317" r:id="rId7"/>
    <p:sldId id="318" r:id="rId8"/>
    <p:sldId id="319" r:id="rId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08E"/>
    <a:srgbClr val="96C547"/>
    <a:srgbClr val="6EC1BC"/>
    <a:srgbClr val="F18307"/>
    <a:srgbClr val="459D2D"/>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374"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9" d="100"/>
          <a:sy n="89" d="100"/>
        </p:scale>
        <p:origin x="-384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4F86D3C-68A8-429F-A307-2529DBFF445E}" type="datetimeFigureOut">
              <a:rPr lang="en-US"/>
              <a:pPr>
                <a:defRPr/>
              </a:pPr>
              <a:t>6/27/2017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6F2EC71-ED0E-49CB-8758-2EEBF7B9F366}" type="slidenum">
              <a:rPr lang="en-US"/>
              <a:pPr>
                <a:defRPr/>
              </a:pPr>
              <a:t>‹#›</a:t>
            </a:fld>
            <a:endParaRPr lang="en-US" dirty="0"/>
          </a:p>
        </p:txBody>
      </p:sp>
    </p:spTree>
    <p:extLst>
      <p:ext uri="{BB962C8B-B14F-4D97-AF65-F5344CB8AC3E}">
        <p14:creationId xmlns:p14="http://schemas.microsoft.com/office/powerpoint/2010/main" val="16335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46E0B8A-165A-46F1-B13C-9AF22A2577C3}" type="datetime1">
              <a:rPr lang="en-US"/>
              <a:pPr>
                <a:defRPr/>
              </a:pPr>
              <a:t>6/27/2017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D8A2E1B-3942-4891-A6FA-E7712761618E}" type="slidenum">
              <a:rPr lang="en-US"/>
              <a:pPr>
                <a:defRPr/>
              </a:pPr>
              <a:t>‹#›</a:t>
            </a:fld>
            <a:endParaRPr lang="en-US" dirty="0"/>
          </a:p>
        </p:txBody>
      </p:sp>
    </p:spTree>
    <p:extLst>
      <p:ext uri="{BB962C8B-B14F-4D97-AF65-F5344CB8AC3E}">
        <p14:creationId xmlns:p14="http://schemas.microsoft.com/office/powerpoint/2010/main" val="38369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a:solidFill>
                  <a:schemeClr val="bg1"/>
                </a:solidFill>
              </a:rPr>
              <a:t>UL and the UL logo are trademarks of UL LLC © 2016</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90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9454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a:t>UL and the UL logo are trademarks of UL LLC © 2016</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3386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a:t>Click to edit Master title style</a:t>
            </a:r>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F223BE91-8B8D-46CE-9ED8-E9D9B70FAE76}" type="slidenum">
              <a:rPr lang="en-US"/>
              <a:pPr>
                <a:defRPr/>
              </a:pPr>
              <a:t>‹#›</a:t>
            </a:fld>
            <a:endParaRPr lang="en-US" dirty="0"/>
          </a:p>
        </p:txBody>
      </p:sp>
    </p:spTree>
    <p:extLst>
      <p:ext uri="{BB962C8B-B14F-4D97-AF65-F5344CB8AC3E}">
        <p14:creationId xmlns:p14="http://schemas.microsoft.com/office/powerpoint/2010/main" val="163652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6F069B0D-E375-4564-A47B-095C06C0B614}" type="slidenum">
              <a:rPr lang="en-US"/>
              <a:pPr>
                <a:defRPr/>
              </a:pPr>
              <a:t>‹#›</a:t>
            </a:fld>
            <a:endParaRPr lang="en-US" dirty="0"/>
          </a:p>
        </p:txBody>
      </p:sp>
    </p:spTree>
    <p:extLst>
      <p:ext uri="{BB962C8B-B14F-4D97-AF65-F5344CB8AC3E}">
        <p14:creationId xmlns:p14="http://schemas.microsoft.com/office/powerpoint/2010/main" val="83058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0"/>
          </p:nvPr>
        </p:nvSpPr>
        <p:spPr/>
        <p:txBody>
          <a:bodyPr/>
          <a:lstStyle>
            <a:lvl1pPr>
              <a:defRPr/>
            </a:lvl1pPr>
          </a:lstStyle>
          <a:p>
            <a:pPr>
              <a:defRPr/>
            </a:pPr>
            <a:fld id="{3D50BDD1-E534-46F3-B6A1-26F486898980}" type="slidenum">
              <a:rPr lang="en-US"/>
              <a:pPr>
                <a:defRPr/>
              </a:pPr>
              <a:t>‹#›</a:t>
            </a:fld>
            <a:endParaRPr lang="en-US" dirty="0"/>
          </a:p>
        </p:txBody>
      </p:sp>
    </p:spTree>
    <p:extLst>
      <p:ext uri="{BB962C8B-B14F-4D97-AF65-F5344CB8AC3E}">
        <p14:creationId xmlns:p14="http://schemas.microsoft.com/office/powerpoint/2010/main" val="206567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6455514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6"/>
          <p:cNvSpPr>
            <a:spLocks noGrp="1"/>
          </p:cNvSpPr>
          <p:nvPr>
            <p:ph type="sldNum" sz="quarter" idx="10"/>
          </p:nvPr>
        </p:nvSpPr>
        <p:spPr/>
        <p:txBody>
          <a:bodyPr/>
          <a:lstStyle>
            <a:lvl1pPr>
              <a:defRPr/>
            </a:lvl1pPr>
          </a:lstStyle>
          <a:p>
            <a:pPr>
              <a:defRPr/>
            </a:pPr>
            <a:fld id="{B49F083B-3878-4882-B5C3-06398C44D72F}" type="slidenum">
              <a:rPr lang="en-US"/>
              <a:pPr>
                <a:defRPr/>
              </a:pPr>
              <a:t>‹#›</a:t>
            </a:fld>
            <a:endParaRPr lang="en-US" dirty="0"/>
          </a:p>
        </p:txBody>
      </p:sp>
    </p:spTree>
    <p:extLst>
      <p:ext uri="{BB962C8B-B14F-4D97-AF65-F5344CB8AC3E}">
        <p14:creationId xmlns:p14="http://schemas.microsoft.com/office/powerpoint/2010/main" val="35000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4" name="Slide Number Placeholder 4"/>
          <p:cNvSpPr>
            <a:spLocks noGrp="1"/>
          </p:cNvSpPr>
          <p:nvPr>
            <p:ph type="sldNum" sz="quarter" idx="10"/>
          </p:nvPr>
        </p:nvSpPr>
        <p:spPr/>
        <p:txBody>
          <a:bodyPr/>
          <a:lstStyle>
            <a:lvl1pPr>
              <a:defRPr/>
            </a:lvl1pPr>
          </a:lstStyle>
          <a:p>
            <a:pPr>
              <a:defRPr/>
            </a:pPr>
            <a:fld id="{2CE827D1-0DC7-4E80-908E-409F3F40B59F}" type="slidenum">
              <a:rPr lang="en-US"/>
              <a:pPr>
                <a:defRPr/>
              </a:pPr>
              <a:t>‹#›</a:t>
            </a:fld>
            <a:endParaRPr lang="en-US" dirty="0"/>
          </a:p>
        </p:txBody>
      </p:sp>
    </p:spTree>
    <p:extLst>
      <p:ext uri="{BB962C8B-B14F-4D97-AF65-F5344CB8AC3E}">
        <p14:creationId xmlns:p14="http://schemas.microsoft.com/office/powerpoint/2010/main" val="344635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724145-2F0A-4415-94BB-556646AC148E}" type="slidenum">
              <a:rPr lang="en-US"/>
              <a:pPr>
                <a:defRPr/>
              </a:pPr>
              <a:t>‹#›</a:t>
            </a:fld>
            <a:endParaRPr lang="en-US" dirty="0"/>
          </a:p>
        </p:txBody>
      </p:sp>
    </p:spTree>
    <p:extLst>
      <p:ext uri="{BB962C8B-B14F-4D97-AF65-F5344CB8AC3E}">
        <p14:creationId xmlns:p14="http://schemas.microsoft.com/office/powerpoint/2010/main" val="17694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A23AF9AE-B4CC-4894-9945-93C4A566EC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173917006</a:t>
            </a:r>
            <a:r>
              <a:rPr lang="en-US" dirty="0">
                <a:ea typeface="SimSun" panose="02010600030101010101" pitchFamily="2" charset="-122"/>
              </a:rPr>
              <a:t>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1</a:t>
            </a:fld>
            <a:endParaRPr lang="en-US" altLang="en-US" dirty="0"/>
          </a:p>
        </p:txBody>
      </p:sp>
      <p:sp>
        <p:nvSpPr>
          <p:cNvPr id="2" name="Rectangle 1"/>
          <p:cNvSpPr/>
          <p:nvPr/>
        </p:nvSpPr>
        <p:spPr>
          <a:xfrm>
            <a:off x="401216" y="1011113"/>
            <a:ext cx="7833050" cy="1107996"/>
          </a:xfrm>
          <a:prstGeom prst="rect">
            <a:avLst/>
          </a:prstGeom>
        </p:spPr>
        <p:txBody>
          <a:bodyPr wrap="square">
            <a:spAutoFit/>
          </a:bodyPr>
          <a:lstStyle/>
          <a:p>
            <a:r>
              <a:rPr lang="en-US" b="1" dirty="0"/>
              <a:t>1. Explain how/if the nonconformity is fully addressed in the analysis. </a:t>
            </a:r>
          </a:p>
          <a:p>
            <a:r>
              <a:rPr lang="en-US" sz="1600" dirty="0"/>
              <a:t>The analysis does not include the full list of stakeholders.  The analysis does not clearly indicate why the linearity check “was missed” or why multiple calibrations would cause the linearity check to be missed. </a:t>
            </a:r>
          </a:p>
        </p:txBody>
      </p:sp>
      <p:sp>
        <p:nvSpPr>
          <p:cNvPr id="4" name="Rectangle 3"/>
          <p:cNvSpPr/>
          <p:nvPr/>
        </p:nvSpPr>
        <p:spPr>
          <a:xfrm>
            <a:off x="457200" y="2988122"/>
            <a:ext cx="7588250" cy="861774"/>
          </a:xfrm>
          <a:prstGeom prst="rect">
            <a:avLst/>
          </a:prstGeom>
        </p:spPr>
        <p:txBody>
          <a:bodyPr wrap="square">
            <a:spAutoFit/>
          </a:bodyPr>
          <a:lstStyle/>
          <a:p>
            <a:r>
              <a:rPr lang="en-US" b="1" dirty="0"/>
              <a:t>2. Explain how/if the analysis supports the root cause statement.</a:t>
            </a:r>
          </a:p>
          <a:p>
            <a:r>
              <a:rPr lang="en-US" sz="1600" dirty="0"/>
              <a:t>The analysis indicates the root cause was multiple Cals being performed, but does not indicate why this would cause the missed linearity check. </a:t>
            </a:r>
          </a:p>
        </p:txBody>
      </p:sp>
      <p:sp>
        <p:nvSpPr>
          <p:cNvPr id="6" name="Rectangle 5"/>
          <p:cNvSpPr/>
          <p:nvPr/>
        </p:nvSpPr>
        <p:spPr>
          <a:xfrm>
            <a:off x="457200" y="4478660"/>
            <a:ext cx="7879702" cy="1169551"/>
          </a:xfrm>
          <a:prstGeom prst="rect">
            <a:avLst/>
          </a:prstGeom>
        </p:spPr>
        <p:txBody>
          <a:bodyPr wrap="square">
            <a:spAutoFit/>
          </a:bodyPr>
          <a:lstStyle/>
          <a:p>
            <a:pPr marL="342900" indent="-342900">
              <a:buAutoNum type="arabicPeriod" startAt="3"/>
            </a:pPr>
            <a:r>
              <a:rPr lang="en-US" b="1" dirty="0"/>
              <a:t>Explain how/if the analysis supports the Scope of Nonconformance statement.</a:t>
            </a:r>
          </a:p>
          <a:p>
            <a:r>
              <a:rPr lang="en-US" sz="1600" dirty="0"/>
              <a:t>The site audited was Fremont and the scope indicates Fremont EMC lab. The analysis does not provide any clear information on the scope.</a:t>
            </a:r>
            <a:r>
              <a:rPr lang="en-US" dirty="0"/>
              <a:t> </a:t>
            </a:r>
          </a:p>
        </p:txBody>
      </p:sp>
      <p:pic>
        <p:nvPicPr>
          <p:cNvPr id="9" name="Picture 8"/>
          <p:cNvPicPr>
            <a:picLocks noChangeAspect="1"/>
          </p:cNvPicPr>
          <p:nvPr/>
        </p:nvPicPr>
        <p:blipFill>
          <a:blip r:embed="rId2"/>
          <a:stretch>
            <a:fillRect/>
          </a:stretch>
        </p:blipFill>
        <p:spPr>
          <a:xfrm>
            <a:off x="513536" y="2056304"/>
            <a:ext cx="6416596" cy="986876"/>
          </a:xfrm>
          <a:prstGeom prst="rect">
            <a:avLst/>
          </a:prstGeom>
        </p:spPr>
      </p:pic>
      <p:pic>
        <p:nvPicPr>
          <p:cNvPr id="10" name="Picture 9"/>
          <p:cNvPicPr>
            <a:picLocks noChangeAspect="1"/>
          </p:cNvPicPr>
          <p:nvPr/>
        </p:nvPicPr>
        <p:blipFill>
          <a:blip r:embed="rId3"/>
          <a:stretch>
            <a:fillRect/>
          </a:stretch>
        </p:blipFill>
        <p:spPr>
          <a:xfrm>
            <a:off x="513536" y="3878284"/>
            <a:ext cx="6420406" cy="308637"/>
          </a:xfrm>
          <a:prstGeom prst="rect">
            <a:avLst/>
          </a:prstGeom>
        </p:spPr>
      </p:pic>
      <p:pic>
        <p:nvPicPr>
          <p:cNvPr id="11" name="Picture 10"/>
          <p:cNvPicPr>
            <a:picLocks noChangeAspect="1"/>
          </p:cNvPicPr>
          <p:nvPr/>
        </p:nvPicPr>
        <p:blipFill>
          <a:blip r:embed="rId4"/>
          <a:stretch>
            <a:fillRect/>
          </a:stretch>
        </p:blipFill>
        <p:spPr>
          <a:xfrm>
            <a:off x="4905738" y="5665340"/>
            <a:ext cx="3139712" cy="716342"/>
          </a:xfrm>
          <a:prstGeom prst="rect">
            <a:avLst/>
          </a:prstGeom>
        </p:spPr>
      </p:pic>
      <p:pic>
        <p:nvPicPr>
          <p:cNvPr id="12" name="Picture 11"/>
          <p:cNvPicPr>
            <a:picLocks noChangeAspect="1"/>
          </p:cNvPicPr>
          <p:nvPr/>
        </p:nvPicPr>
        <p:blipFill>
          <a:blip r:embed="rId5"/>
          <a:stretch>
            <a:fillRect/>
          </a:stretch>
        </p:blipFill>
        <p:spPr>
          <a:xfrm>
            <a:off x="1791492" y="5731035"/>
            <a:ext cx="2526249" cy="240051"/>
          </a:xfrm>
          <a:prstGeom prst="rect">
            <a:avLst/>
          </a:prstGeom>
        </p:spPr>
      </p:pic>
    </p:spTree>
    <p:extLst>
      <p:ext uri="{BB962C8B-B14F-4D97-AF65-F5344CB8AC3E}">
        <p14:creationId xmlns:p14="http://schemas.microsoft.com/office/powerpoint/2010/main" val="381221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altLang="en-US" dirty="0">
                <a:ea typeface="ＭＳ Ｐゴシック" pitchFamily="34" charset="-128"/>
              </a:rPr>
              <a:t>173917006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2</a:t>
            </a:fld>
            <a:endParaRPr lang="en-US" altLang="en-US" dirty="0"/>
          </a:p>
        </p:txBody>
      </p:sp>
      <p:sp>
        <p:nvSpPr>
          <p:cNvPr id="2" name="Rectangle 1"/>
          <p:cNvSpPr/>
          <p:nvPr/>
        </p:nvSpPr>
        <p:spPr>
          <a:xfrm>
            <a:off x="401216" y="1011113"/>
            <a:ext cx="7833050" cy="1107996"/>
          </a:xfrm>
          <a:prstGeom prst="rect">
            <a:avLst/>
          </a:prstGeom>
        </p:spPr>
        <p:txBody>
          <a:bodyPr wrap="square">
            <a:spAutoFit/>
          </a:bodyPr>
          <a:lstStyle/>
          <a:p>
            <a:r>
              <a:rPr lang="en-US" b="1" dirty="0"/>
              <a:t>4. Explain how/if CA Plan prevents recurrence of the nonconformity. </a:t>
            </a:r>
          </a:p>
          <a:p>
            <a:r>
              <a:rPr lang="en-US" sz="1600" dirty="0"/>
              <a:t>The CA included containment. Review of test results. Assignment of responsibility for the tests (EMC Manager), sign posted in test area and finally a review of records to verify effectiveness.   </a:t>
            </a:r>
          </a:p>
        </p:txBody>
      </p:sp>
      <p:sp>
        <p:nvSpPr>
          <p:cNvPr id="4" name="Rectangle 3"/>
          <p:cNvSpPr/>
          <p:nvPr/>
        </p:nvSpPr>
        <p:spPr>
          <a:xfrm>
            <a:off x="401216" y="3142550"/>
            <a:ext cx="7588250" cy="861774"/>
          </a:xfrm>
          <a:prstGeom prst="rect">
            <a:avLst/>
          </a:prstGeom>
        </p:spPr>
        <p:txBody>
          <a:bodyPr wrap="square">
            <a:spAutoFit/>
          </a:bodyPr>
          <a:lstStyle/>
          <a:p>
            <a:r>
              <a:rPr lang="en-US" b="1" dirty="0"/>
              <a:t>5. Explain how/if the containment milestone "stopped the bleeding“. </a:t>
            </a:r>
          </a:p>
          <a:p>
            <a:r>
              <a:rPr lang="en-US" sz="1600" dirty="0"/>
              <a:t>The containment milestone was to perform the linearity check and the records indicate passing results. This addressed the issue that was identified.        </a:t>
            </a:r>
          </a:p>
        </p:txBody>
      </p:sp>
      <p:sp>
        <p:nvSpPr>
          <p:cNvPr id="6" name="Rectangle 5"/>
          <p:cNvSpPr/>
          <p:nvPr/>
        </p:nvSpPr>
        <p:spPr>
          <a:xfrm>
            <a:off x="486423" y="4364962"/>
            <a:ext cx="7879702" cy="892552"/>
          </a:xfrm>
          <a:prstGeom prst="rect">
            <a:avLst/>
          </a:prstGeom>
        </p:spPr>
        <p:txBody>
          <a:bodyPr wrap="square">
            <a:spAutoFit/>
          </a:bodyPr>
          <a:lstStyle/>
          <a:p>
            <a:r>
              <a:rPr lang="en-US" b="1" dirty="0"/>
              <a:t>6. Explain how/if the CA milestones are aligned to each item of the CA plan.</a:t>
            </a:r>
          </a:p>
          <a:p>
            <a:r>
              <a:rPr lang="en-US" sz="1600" dirty="0"/>
              <a:t>Complete alignment.  </a:t>
            </a:r>
            <a:endParaRPr lang="en-US" dirty="0"/>
          </a:p>
        </p:txBody>
      </p:sp>
      <p:pic>
        <p:nvPicPr>
          <p:cNvPr id="3" name="Picture 2"/>
          <p:cNvPicPr>
            <a:picLocks noChangeAspect="1"/>
          </p:cNvPicPr>
          <p:nvPr/>
        </p:nvPicPr>
        <p:blipFill>
          <a:blip r:embed="rId2"/>
          <a:stretch>
            <a:fillRect/>
          </a:stretch>
        </p:blipFill>
        <p:spPr>
          <a:xfrm>
            <a:off x="401216" y="2146522"/>
            <a:ext cx="5688823" cy="826842"/>
          </a:xfrm>
          <a:prstGeom prst="rect">
            <a:avLst/>
          </a:prstGeom>
        </p:spPr>
      </p:pic>
      <p:pic>
        <p:nvPicPr>
          <p:cNvPr id="5" name="Picture 4"/>
          <p:cNvPicPr>
            <a:picLocks noChangeAspect="1"/>
          </p:cNvPicPr>
          <p:nvPr/>
        </p:nvPicPr>
        <p:blipFill>
          <a:blip r:embed="rId3"/>
          <a:stretch>
            <a:fillRect/>
          </a:stretch>
        </p:blipFill>
        <p:spPr>
          <a:xfrm>
            <a:off x="507845" y="4031655"/>
            <a:ext cx="5753599" cy="266723"/>
          </a:xfrm>
          <a:prstGeom prst="rect">
            <a:avLst/>
          </a:prstGeom>
        </p:spPr>
      </p:pic>
      <p:pic>
        <p:nvPicPr>
          <p:cNvPr id="7" name="Picture 6"/>
          <p:cNvPicPr>
            <a:picLocks noChangeAspect="1"/>
          </p:cNvPicPr>
          <p:nvPr/>
        </p:nvPicPr>
        <p:blipFill>
          <a:blip r:embed="rId4"/>
          <a:stretch>
            <a:fillRect/>
          </a:stretch>
        </p:blipFill>
        <p:spPr>
          <a:xfrm>
            <a:off x="401216" y="5222753"/>
            <a:ext cx="5742168" cy="792549"/>
          </a:xfrm>
          <a:prstGeom prst="rect">
            <a:avLst/>
          </a:prstGeom>
        </p:spPr>
      </p:pic>
      <p:pic>
        <p:nvPicPr>
          <p:cNvPr id="8" name="Picture 7"/>
          <p:cNvPicPr>
            <a:picLocks noChangeAspect="1"/>
          </p:cNvPicPr>
          <p:nvPr/>
        </p:nvPicPr>
        <p:blipFill>
          <a:blip r:embed="rId5"/>
          <a:stretch>
            <a:fillRect/>
          </a:stretch>
        </p:blipFill>
        <p:spPr>
          <a:xfrm>
            <a:off x="6206888" y="5453944"/>
            <a:ext cx="2734121" cy="823031"/>
          </a:xfrm>
          <a:prstGeom prst="rect">
            <a:avLst/>
          </a:prstGeom>
        </p:spPr>
      </p:pic>
    </p:spTree>
    <p:extLst>
      <p:ext uri="{BB962C8B-B14F-4D97-AF65-F5344CB8AC3E}">
        <p14:creationId xmlns:p14="http://schemas.microsoft.com/office/powerpoint/2010/main" val="371225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altLang="en-US" dirty="0">
                <a:ea typeface="ＭＳ Ｐゴシック" pitchFamily="34" charset="-128"/>
              </a:rPr>
              <a:t>173917006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3</a:t>
            </a:fld>
            <a:endParaRPr lang="en-US" altLang="en-US" dirty="0"/>
          </a:p>
        </p:txBody>
      </p:sp>
      <p:sp>
        <p:nvSpPr>
          <p:cNvPr id="2" name="Rectangle 1"/>
          <p:cNvSpPr/>
          <p:nvPr/>
        </p:nvSpPr>
        <p:spPr>
          <a:xfrm>
            <a:off x="401216" y="1011113"/>
            <a:ext cx="7833050" cy="1384995"/>
          </a:xfrm>
          <a:prstGeom prst="rect">
            <a:avLst/>
          </a:prstGeom>
        </p:spPr>
        <p:txBody>
          <a:bodyPr wrap="square">
            <a:spAutoFit/>
          </a:bodyPr>
          <a:lstStyle/>
          <a:p>
            <a:r>
              <a:rPr lang="en-US" b="1" dirty="0"/>
              <a:t>7. Explain how/if the verification milestone confirmed the effective implementation of the CA plan. </a:t>
            </a:r>
          </a:p>
          <a:p>
            <a:r>
              <a:rPr lang="en-US" sz="1600" dirty="0"/>
              <a:t>The verification milestone included the results of the linearity check with passing results.  This is performed as part of the yearly calibration.  What could have been included is evidence of a knowledge check.   </a:t>
            </a:r>
          </a:p>
        </p:txBody>
      </p:sp>
      <p:pic>
        <p:nvPicPr>
          <p:cNvPr id="4" name="Picture 3"/>
          <p:cNvPicPr>
            <a:picLocks noChangeAspect="1"/>
          </p:cNvPicPr>
          <p:nvPr/>
        </p:nvPicPr>
        <p:blipFill>
          <a:blip r:embed="rId2"/>
          <a:stretch>
            <a:fillRect/>
          </a:stretch>
        </p:blipFill>
        <p:spPr>
          <a:xfrm>
            <a:off x="541706" y="2625703"/>
            <a:ext cx="6595682" cy="3421677"/>
          </a:xfrm>
          <a:prstGeom prst="rect">
            <a:avLst/>
          </a:prstGeom>
        </p:spPr>
      </p:pic>
    </p:spTree>
    <p:extLst>
      <p:ext uri="{BB962C8B-B14F-4D97-AF65-F5344CB8AC3E}">
        <p14:creationId xmlns:p14="http://schemas.microsoft.com/office/powerpoint/2010/main" val="60440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173917006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4</a:t>
            </a:fld>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176338"/>
            <a:ext cx="806767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255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173917006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5</a:t>
            </a:fld>
            <a:endParaRPr lang="en-US" altLang="en-US" dirty="0"/>
          </a:p>
        </p:txBody>
      </p:sp>
      <p:sp>
        <p:nvSpPr>
          <p:cNvPr id="2" name="Rectangle 1"/>
          <p:cNvSpPr/>
          <p:nvPr/>
        </p:nvSpPr>
        <p:spPr>
          <a:xfrm>
            <a:off x="401216" y="1011113"/>
            <a:ext cx="7833050" cy="2585323"/>
          </a:xfrm>
          <a:prstGeom prst="rect">
            <a:avLst/>
          </a:prstGeom>
        </p:spPr>
        <p:txBody>
          <a:bodyPr wrap="square">
            <a:spAutoFit/>
          </a:bodyPr>
          <a:lstStyle/>
          <a:p>
            <a:pPr marL="342900" indent="-342900">
              <a:buAutoNum type="arabicPeriod"/>
            </a:pPr>
            <a:r>
              <a:rPr lang="en-US" b="1" i="1" dirty="0"/>
              <a:t>Explain how/if the nonconformity is fully addressed in the analysis.  (Jeff)</a:t>
            </a:r>
            <a:r>
              <a:rPr lang="en-US" u="sng" dirty="0"/>
              <a:t> </a:t>
            </a:r>
          </a:p>
          <a:p>
            <a:pPr marL="342900" indent="-342900">
              <a:buFont typeface="Wingdings" panose="05000000000000000000" pitchFamily="2" charset="2"/>
              <a:buChar char="Ø"/>
            </a:pPr>
            <a:r>
              <a:rPr lang="en-US" b="1" i="1" dirty="0"/>
              <a:t>It was partially supported.  </a:t>
            </a:r>
            <a:r>
              <a:rPr lang="en-US" dirty="0"/>
              <a:t>Since the Scope of this CAR included the entire Fremont EMC, other equipment and calibration requirements needed to be examined.  Analysis was focused on one missed measurement and used the 5-Why approach resulting in “…linearity check was missed.”  We still don’t know why it was missed nor the ripple effect this may have had with the entire Fremont EMC.</a:t>
            </a:r>
          </a:p>
          <a:p>
            <a:endParaRPr lang="en-US" b="1" i="1" dirty="0"/>
          </a:p>
        </p:txBody>
      </p:sp>
      <p:sp>
        <p:nvSpPr>
          <p:cNvPr id="4" name="Rectangle 3"/>
          <p:cNvSpPr/>
          <p:nvPr/>
        </p:nvSpPr>
        <p:spPr>
          <a:xfrm>
            <a:off x="457200" y="3783706"/>
            <a:ext cx="7588250" cy="1754326"/>
          </a:xfrm>
          <a:prstGeom prst="rect">
            <a:avLst/>
          </a:prstGeom>
        </p:spPr>
        <p:txBody>
          <a:bodyPr wrap="square">
            <a:spAutoFit/>
          </a:bodyPr>
          <a:lstStyle/>
          <a:p>
            <a:r>
              <a:rPr lang="en-US" b="1" dirty="0"/>
              <a:t>2. </a:t>
            </a:r>
            <a:r>
              <a:rPr lang="en-US" b="1" i="1" dirty="0"/>
              <a:t>Explain how/if the analysis supports the root cause statement. (Tony</a:t>
            </a:r>
            <a:r>
              <a:rPr lang="en-US" b="1" i="1" dirty="0" smtClean="0"/>
              <a:t>)</a:t>
            </a:r>
            <a:endParaRPr lang="en-US" b="1" dirty="0"/>
          </a:p>
          <a:p>
            <a:pPr marL="285750" indent="-285750">
              <a:buFont typeface="Wingdings" panose="05000000000000000000" pitchFamily="2" charset="2"/>
              <a:buChar char="Ø"/>
            </a:pPr>
            <a:r>
              <a:rPr lang="en-US" b="1" i="1" dirty="0"/>
              <a:t>It was partially supported</a:t>
            </a:r>
            <a:r>
              <a:rPr lang="en-US" b="1" dirty="0"/>
              <a:t>. </a:t>
            </a:r>
            <a:r>
              <a:rPr lang="en-US" dirty="0"/>
              <a:t>However, additional “why’s# are needed to explain, for example: (1)  why they felt that the other calibration tests covered the "linearity check" test.   (2) Not performing the “</a:t>
            </a:r>
            <a:r>
              <a:rPr lang="en-US" dirty="0" err="1"/>
              <a:t>linerarity</a:t>
            </a:r>
            <a:r>
              <a:rPr lang="en-US" dirty="0"/>
              <a:t> test” would it impact the results?   </a:t>
            </a:r>
          </a:p>
        </p:txBody>
      </p:sp>
    </p:spTree>
    <p:extLst>
      <p:ext uri="{BB962C8B-B14F-4D97-AF65-F5344CB8AC3E}">
        <p14:creationId xmlns:p14="http://schemas.microsoft.com/office/powerpoint/2010/main" val="180954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173917006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6</a:t>
            </a:fld>
            <a:endParaRPr lang="en-US" altLang="en-US" dirty="0"/>
          </a:p>
        </p:txBody>
      </p:sp>
      <p:sp>
        <p:nvSpPr>
          <p:cNvPr id="2" name="Rectangle 1"/>
          <p:cNvSpPr/>
          <p:nvPr/>
        </p:nvSpPr>
        <p:spPr>
          <a:xfrm>
            <a:off x="425885" y="3155579"/>
            <a:ext cx="7833050" cy="2031325"/>
          </a:xfrm>
          <a:prstGeom prst="rect">
            <a:avLst/>
          </a:prstGeom>
        </p:spPr>
        <p:txBody>
          <a:bodyPr wrap="square">
            <a:spAutoFit/>
          </a:bodyPr>
          <a:lstStyle/>
          <a:p>
            <a:r>
              <a:rPr lang="en-US" b="1" dirty="0"/>
              <a:t>4. </a:t>
            </a:r>
            <a:r>
              <a:rPr lang="en-US" b="1" i="1" dirty="0"/>
              <a:t>Explain why/if CA Plan will prevent the recurrence of the nonconformity.  (Michelle</a:t>
            </a:r>
            <a:r>
              <a:rPr lang="en-US" b="1" i="1" dirty="0" smtClean="0"/>
              <a:t>)</a:t>
            </a:r>
          </a:p>
          <a:p>
            <a:r>
              <a:rPr lang="en-US" dirty="0"/>
              <a:t>Includes all the necessary steps, </a:t>
            </a:r>
            <a:r>
              <a:rPr lang="en-US" dirty="0" smtClean="0"/>
              <a:t>including:</a:t>
            </a:r>
          </a:p>
          <a:p>
            <a:pPr marL="285750" indent="-285750">
              <a:buFont typeface="Arial" panose="020B0604020202020204" pitchFamily="34" charset="0"/>
              <a:buChar char="•"/>
            </a:pPr>
            <a:r>
              <a:rPr lang="en-US" dirty="0"/>
              <a:t>C</a:t>
            </a:r>
            <a:r>
              <a:rPr lang="en-US" dirty="0" smtClean="0"/>
              <a:t>ontainment</a:t>
            </a:r>
          </a:p>
          <a:p>
            <a:pPr marL="285750" indent="-285750">
              <a:buFont typeface="Arial" panose="020B0604020202020204" pitchFamily="34" charset="0"/>
              <a:buChar char="•"/>
            </a:pPr>
            <a:r>
              <a:rPr lang="en-US" dirty="0"/>
              <a:t>R</a:t>
            </a:r>
            <a:r>
              <a:rPr lang="en-US" dirty="0" smtClean="0"/>
              <a:t>eviewing </a:t>
            </a:r>
            <a:r>
              <a:rPr lang="en-US" dirty="0"/>
              <a:t>the impact (</a:t>
            </a:r>
            <a:r>
              <a:rPr lang="en-US" dirty="0" smtClean="0"/>
              <a:t>analysis)</a:t>
            </a:r>
          </a:p>
          <a:p>
            <a:pPr marL="285750" indent="-285750">
              <a:buFont typeface="Arial" panose="020B0604020202020204" pitchFamily="34" charset="0"/>
              <a:buChar char="•"/>
            </a:pPr>
            <a:r>
              <a:rPr lang="en-US" dirty="0" smtClean="0"/>
              <a:t>Developing </a:t>
            </a:r>
            <a:r>
              <a:rPr lang="en-US" dirty="0"/>
              <a:t>a plan (which might include </a:t>
            </a:r>
            <a:r>
              <a:rPr lang="en-US" dirty="0" smtClean="0"/>
              <a:t>training)</a:t>
            </a:r>
          </a:p>
          <a:p>
            <a:pPr marL="285750" indent="-285750">
              <a:buFont typeface="Arial" panose="020B0604020202020204" pitchFamily="34" charset="0"/>
              <a:buChar char="•"/>
            </a:pPr>
            <a:r>
              <a:rPr lang="en-US" dirty="0" smtClean="0"/>
              <a:t>Verifying </a:t>
            </a:r>
            <a:r>
              <a:rPr lang="en-US" dirty="0"/>
              <a:t>that the plan is effective</a:t>
            </a:r>
            <a:endParaRPr lang="en-US" b="1" i="1" dirty="0"/>
          </a:p>
        </p:txBody>
      </p:sp>
      <p:sp>
        <p:nvSpPr>
          <p:cNvPr id="13" name="Rectangle 12"/>
          <p:cNvSpPr/>
          <p:nvPr/>
        </p:nvSpPr>
        <p:spPr>
          <a:xfrm>
            <a:off x="425885" y="966735"/>
            <a:ext cx="7879702" cy="1754326"/>
          </a:xfrm>
          <a:prstGeom prst="rect">
            <a:avLst/>
          </a:prstGeom>
        </p:spPr>
        <p:txBody>
          <a:bodyPr wrap="square">
            <a:spAutoFit/>
          </a:bodyPr>
          <a:lstStyle/>
          <a:p>
            <a:pPr marL="342900" indent="-342900">
              <a:buAutoNum type="arabicPeriod" startAt="3"/>
            </a:pPr>
            <a:r>
              <a:rPr lang="en-US" b="1" i="1" dirty="0"/>
              <a:t>Explain how/if the analysis supports the Scope of Nonconformance statement. (Tovia</a:t>
            </a:r>
            <a:r>
              <a:rPr lang="en-US" b="1" i="1" dirty="0" smtClean="0"/>
              <a:t>)</a:t>
            </a:r>
          </a:p>
          <a:p>
            <a:pPr marL="342900" indent="-342900">
              <a:buFont typeface="Wingdings" panose="05000000000000000000" pitchFamily="2" charset="2"/>
              <a:buChar char="Ø"/>
            </a:pPr>
            <a:r>
              <a:rPr lang="en-US" dirty="0"/>
              <a:t>The analysis does not support the root cause statement, it is simply a restatement of the fact that the team did not do what was required</a:t>
            </a:r>
          </a:p>
          <a:p>
            <a:pPr marL="342900" indent="-342900">
              <a:buFont typeface="Wingdings" panose="05000000000000000000" pitchFamily="2" charset="2"/>
              <a:buChar char="Ø"/>
            </a:pPr>
            <a:r>
              <a:rPr lang="en-US" dirty="0"/>
              <a:t>More analysis is needed</a:t>
            </a:r>
          </a:p>
          <a:p>
            <a:pPr marL="342900" indent="-342900">
              <a:buFont typeface="Wingdings" panose="05000000000000000000" pitchFamily="2" charset="2"/>
              <a:buChar char="Ø"/>
            </a:pPr>
            <a:endParaRPr lang="en-US" b="1" i="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2910" y="3704063"/>
            <a:ext cx="1914412" cy="1589910"/>
          </a:xfrm>
          <a:prstGeom prst="rect">
            <a:avLst/>
          </a:prstGeom>
        </p:spPr>
      </p:pic>
    </p:spTree>
    <p:extLst>
      <p:ext uri="{BB962C8B-B14F-4D97-AF65-F5344CB8AC3E}">
        <p14:creationId xmlns:p14="http://schemas.microsoft.com/office/powerpoint/2010/main" val="95898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173917006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7</a:t>
            </a:fld>
            <a:endParaRPr lang="en-US" altLang="en-US" dirty="0"/>
          </a:p>
        </p:txBody>
      </p:sp>
      <p:sp>
        <p:nvSpPr>
          <p:cNvPr id="6" name="Rectangle 5"/>
          <p:cNvSpPr/>
          <p:nvPr/>
        </p:nvSpPr>
        <p:spPr>
          <a:xfrm>
            <a:off x="367808" y="902651"/>
            <a:ext cx="7588250" cy="2585323"/>
          </a:xfrm>
          <a:prstGeom prst="rect">
            <a:avLst/>
          </a:prstGeom>
        </p:spPr>
        <p:txBody>
          <a:bodyPr wrap="square">
            <a:spAutoFit/>
          </a:bodyPr>
          <a:lstStyle/>
          <a:p>
            <a:r>
              <a:rPr lang="en-US" b="1" dirty="0"/>
              <a:t>5. </a:t>
            </a:r>
            <a:r>
              <a:rPr lang="en-US" b="1" i="1" dirty="0"/>
              <a:t>Explain how/if the containment milestone "stopped the bleeding“. (Jeff</a:t>
            </a:r>
            <a:r>
              <a:rPr lang="en-US" b="1" i="1" dirty="0" smtClean="0"/>
              <a:t>)</a:t>
            </a:r>
            <a:endParaRPr lang="en-US" b="1" i="1" u="sng" dirty="0"/>
          </a:p>
          <a:p>
            <a:pPr marL="285750" indent="-285750">
              <a:buFont typeface="Wingdings" panose="05000000000000000000" pitchFamily="2" charset="2"/>
              <a:buChar char="Ø"/>
            </a:pPr>
            <a:r>
              <a:rPr lang="en-US" b="1" i="1" dirty="0"/>
              <a:t>It was partially supported.  </a:t>
            </a:r>
            <a:r>
              <a:rPr lang="en-US" dirty="0"/>
              <a:t>Containment was deemed appropriate by implementing the test requirement for saturation moving forward.  The second milestone, which examined the impact of the missed tests, should have been included in containment in the event adverse effects needed to be addressed.  One final note, this appeared to be focused on one test at the EMC rather than the larger Scope.</a:t>
            </a:r>
          </a:p>
          <a:p>
            <a:endParaRPr lang="en-US" b="1" i="1" dirty="0"/>
          </a:p>
        </p:txBody>
      </p:sp>
      <p:sp>
        <p:nvSpPr>
          <p:cNvPr id="7" name="Rectangle 6"/>
          <p:cNvSpPr/>
          <p:nvPr/>
        </p:nvSpPr>
        <p:spPr>
          <a:xfrm>
            <a:off x="367808" y="3711919"/>
            <a:ext cx="7879702" cy="2031325"/>
          </a:xfrm>
          <a:prstGeom prst="rect">
            <a:avLst/>
          </a:prstGeom>
        </p:spPr>
        <p:txBody>
          <a:bodyPr wrap="square">
            <a:spAutoFit/>
          </a:bodyPr>
          <a:lstStyle/>
          <a:p>
            <a:r>
              <a:rPr lang="en-US" b="1" dirty="0"/>
              <a:t>6. </a:t>
            </a:r>
            <a:r>
              <a:rPr lang="en-US" b="1" i="1" dirty="0"/>
              <a:t>Confirm that/If all CA milestones are aligned to each item of the corrective action plan. (Tovia</a:t>
            </a:r>
            <a:r>
              <a:rPr lang="en-US" b="1" i="1" dirty="0" smtClean="0"/>
              <a:t>)</a:t>
            </a:r>
          </a:p>
          <a:p>
            <a:r>
              <a:rPr lang="en-US" dirty="0" smtClean="0"/>
              <a:t>Line </a:t>
            </a:r>
            <a:r>
              <a:rPr lang="en-US" dirty="0"/>
              <a:t>by line they </a:t>
            </a:r>
            <a:r>
              <a:rPr lang="en-US" dirty="0" smtClean="0"/>
              <a:t>correlate.</a:t>
            </a:r>
            <a:endParaRPr lang="en-US" dirty="0"/>
          </a:p>
          <a:p>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b="1" i="1" dirty="0"/>
          </a:p>
        </p:txBody>
      </p:sp>
    </p:spTree>
    <p:extLst>
      <p:ext uri="{BB962C8B-B14F-4D97-AF65-F5344CB8AC3E}">
        <p14:creationId xmlns:p14="http://schemas.microsoft.com/office/powerpoint/2010/main" val="279778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173917006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8</a:t>
            </a:fld>
            <a:endParaRPr lang="en-US" altLang="en-US" dirty="0"/>
          </a:p>
        </p:txBody>
      </p:sp>
      <p:sp>
        <p:nvSpPr>
          <p:cNvPr id="2" name="Rectangle 1"/>
          <p:cNvSpPr/>
          <p:nvPr/>
        </p:nvSpPr>
        <p:spPr>
          <a:xfrm>
            <a:off x="457200" y="1277290"/>
            <a:ext cx="7833050" cy="1754326"/>
          </a:xfrm>
          <a:prstGeom prst="rect">
            <a:avLst/>
          </a:prstGeom>
        </p:spPr>
        <p:txBody>
          <a:bodyPr wrap="square">
            <a:spAutoFit/>
          </a:bodyPr>
          <a:lstStyle/>
          <a:p>
            <a:r>
              <a:rPr lang="en-US" b="1" dirty="0"/>
              <a:t>7. </a:t>
            </a:r>
            <a:r>
              <a:rPr lang="en-US" b="1" i="1" dirty="0"/>
              <a:t>Explain how/if the verification milestone confirmed the effective implementation of the CA plan.  (Tovia</a:t>
            </a:r>
            <a:r>
              <a:rPr lang="en-US" b="1" dirty="0" smtClean="0"/>
              <a:t>)</a:t>
            </a:r>
          </a:p>
          <a:p>
            <a:pPr marL="285750" indent="-285750">
              <a:buFont typeface="Wingdings" panose="05000000000000000000" pitchFamily="2" charset="2"/>
              <a:buChar char="Ø"/>
            </a:pPr>
            <a:r>
              <a:rPr lang="en-US" dirty="0" smtClean="0"/>
              <a:t>No </a:t>
            </a:r>
            <a:r>
              <a:rPr lang="en-US" dirty="0"/>
              <a:t>new events maybe adding </a:t>
            </a:r>
            <a:r>
              <a:rPr lang="en-US" dirty="0" smtClean="0"/>
              <a:t>milestones </a:t>
            </a:r>
            <a:r>
              <a:rPr lang="en-US" dirty="0"/>
              <a:t>here would be appropriate. If no measurement is available, interview responsible staff to ensure they understand the conditions when the test shall be performed. No evidence of </a:t>
            </a:r>
            <a:r>
              <a:rPr lang="en-US" dirty="0" smtClean="0"/>
              <a:t>this.</a:t>
            </a:r>
            <a:endParaRPr lang="en-US" dirty="0"/>
          </a:p>
        </p:txBody>
      </p:sp>
    </p:spTree>
    <p:extLst>
      <p:ext uri="{BB962C8B-B14F-4D97-AF65-F5344CB8AC3E}">
        <p14:creationId xmlns:p14="http://schemas.microsoft.com/office/powerpoint/2010/main" val="4144549142"/>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723</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ULTemplate</vt:lpstr>
      <vt:lpstr>CAR 173917006 FINDING</vt:lpstr>
      <vt:lpstr>CAR 173917006 FINDING</vt:lpstr>
      <vt:lpstr>CAR 173917006 FINDING</vt:lpstr>
      <vt:lpstr>CAR 173917006 FINDING</vt:lpstr>
      <vt:lpstr>CAR 173917006 FINDING</vt:lpstr>
      <vt:lpstr>CAR 173917006 FINDING</vt:lpstr>
      <vt:lpstr>CAR 173917006 FINDING</vt:lpstr>
      <vt:lpstr>CAR 173917006 FINDING</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173</cp:revision>
  <dcterms:created xsi:type="dcterms:W3CDTF">2010-12-21T03:48:07Z</dcterms:created>
  <dcterms:modified xsi:type="dcterms:W3CDTF">2017-06-27T13:52:15Z</dcterms:modified>
</cp:coreProperties>
</file>