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5A93-75B9-4820-AD94-57D966BB1CA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3A4B-FA55-4407-8DF2-3A026E16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888"/>
            <a:ext cx="7585114" cy="16002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“exemplary” finding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CAR# 1</a:t>
            </a:r>
            <a:r>
              <a:rPr lang="en-US" dirty="0" smtClean="0"/>
              <a:t>43914008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Team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143914008 </a:t>
            </a:r>
            <a:r>
              <a:rPr lang="en-US" dirty="0" smtClean="0"/>
              <a:t>– CAR Admin Review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43000"/>
            <a:ext cx="7096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6030480" y="4319151"/>
            <a:ext cx="2014970" cy="990979"/>
          </a:xfrm>
          <a:prstGeom prst="wedgeRoundRectCallout">
            <a:avLst>
              <a:gd name="adj1" fmla="val -176947"/>
              <a:gd name="adj2" fmla="val -212737"/>
              <a:gd name="adj3" fmla="val 16667"/>
            </a:avLst>
          </a:prstGeom>
          <a:solidFill>
            <a:srgbClr val="BA0693"/>
          </a:solidFill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 input of Owner’s reporting manager.</a:t>
            </a:r>
          </a:p>
        </p:txBody>
      </p:sp>
    </p:spTree>
    <p:extLst>
      <p:ext uri="{BB962C8B-B14F-4D97-AF65-F5344CB8AC3E}">
        <p14:creationId xmlns:p14="http://schemas.microsoft.com/office/powerpoint/2010/main" val="30786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– History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0138" y="6056285"/>
            <a:ext cx="7081681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Integrity (T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Acts </a:t>
            </a:r>
            <a:r>
              <a:rPr lang="en-US" sz="1200" b="1" dirty="0">
                <a:solidFill>
                  <a:srgbClr val="0000FF"/>
                </a:solidFill>
              </a:rPr>
              <a:t>on CARs within required timeframe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No Extensions, No escalated, No </a:t>
            </a:r>
            <a:r>
              <a:rPr lang="en-US" sz="1200" b="1" dirty="0">
                <a:solidFill>
                  <a:srgbClr val="0000FF"/>
                </a:solidFill>
              </a:rPr>
              <a:t>disputed – </a:t>
            </a:r>
            <a:r>
              <a:rPr lang="en-US" sz="1200" b="1" dirty="0" smtClean="0">
                <a:solidFill>
                  <a:srgbClr val="0000FF"/>
                </a:solidFill>
              </a:rPr>
              <a:t>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 L) : Evidence of communications per pertinent concerns - Excellent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71550"/>
            <a:ext cx="69437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6940627" y="32267"/>
            <a:ext cx="2122295" cy="3613533"/>
          </a:xfrm>
          <a:prstGeom prst="wedgeRoundRectCallout">
            <a:avLst>
              <a:gd name="adj1" fmla="val -92658"/>
              <a:gd name="adj2" fmla="val 31563"/>
              <a:gd name="adj3" fmla="val 16667"/>
            </a:avLst>
          </a:prstGeom>
          <a:solidFill>
            <a:srgbClr val="00CC00"/>
          </a:solidFill>
          <a:ln>
            <a:solidFill>
              <a:srgbClr val="8AF71D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/>
              <a:t>Acts on CARs within required timeframe.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prstClr val="white"/>
                </a:solidFill>
                <a:ea typeface="Times New Roman"/>
                <a:cs typeface="Times New Roman"/>
              </a:rPr>
              <a:t>Timely deal with CAR owner’s response and submission.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prstClr val="white"/>
                </a:solidFill>
                <a:ea typeface="Times New Roman"/>
                <a:cs typeface="Times New Roman"/>
              </a:rPr>
              <a:t>Evidence of communications for clarification of CAR backup while the CAR Champion was absent.</a:t>
            </a:r>
            <a:endParaRPr lang="en-US" sz="16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11855" y="3789802"/>
            <a:ext cx="6832007" cy="1751682"/>
          </a:xfrm>
          <a:prstGeom prst="round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10159" y="5012675"/>
            <a:ext cx="6499952" cy="44067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143914008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15395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143914008 -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40244"/>
            <a:ext cx="71247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4"/>
          <p:cNvSpPr/>
          <p:nvPr/>
        </p:nvSpPr>
        <p:spPr>
          <a:xfrm>
            <a:off x="7241218" y="1925469"/>
            <a:ext cx="1608463" cy="1881775"/>
          </a:xfrm>
          <a:prstGeom prst="wedgeRoundRectCallout">
            <a:avLst>
              <a:gd name="adj1" fmla="val -96291"/>
              <a:gd name="adj2" fmla="val 58439"/>
              <a:gd name="adj3" fmla="val 16667"/>
            </a:avLst>
          </a:prstGeom>
          <a:solidFill>
            <a:srgbClr val="CCFF99"/>
          </a:solidFill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Clearly identified the Requirement, non-conformance, Objective Evidence.</a:t>
            </a:r>
            <a:endParaRPr lang="en-US" sz="1600" dirty="0">
              <a:solidFill>
                <a:srgbClr val="7030A0"/>
              </a:solidFill>
              <a:ea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3041" y="4021157"/>
            <a:ext cx="837282" cy="2533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3041" y="4704202"/>
            <a:ext cx="1068636" cy="35253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1176" y="5210978"/>
            <a:ext cx="1057619" cy="22033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788925" y="4021157"/>
            <a:ext cx="1355075" cy="1972019"/>
          </a:xfrm>
          <a:prstGeom prst="wedgeRoundRectCallout">
            <a:avLst>
              <a:gd name="adj1" fmla="val -172564"/>
              <a:gd name="adj2" fmla="val 31985"/>
              <a:gd name="adj3" fmla="val 16667"/>
            </a:avLst>
          </a:prstGeom>
          <a:solidFill>
            <a:srgbClr val="FF00FF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Clearly made a note to describe the status of CAR response.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2620" y="6507248"/>
            <a:ext cx="6921730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Collaboration (L) : Keep others informed the status of CAR response to HOKLAS.</a:t>
            </a:r>
          </a:p>
        </p:txBody>
      </p:sp>
    </p:spTree>
    <p:extLst>
      <p:ext uri="{BB962C8B-B14F-4D97-AF65-F5344CB8AC3E}">
        <p14:creationId xmlns:p14="http://schemas.microsoft.com/office/powerpoint/2010/main" val="40028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85121"/>
            <a:ext cx="69246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19"/>
            <a:ext cx="8229600" cy="1143000"/>
          </a:xfrm>
        </p:spPr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4976923" y="1084696"/>
            <a:ext cx="3891653" cy="854274"/>
          </a:xfrm>
          <a:prstGeom prst="wedgeRoundRectCallout">
            <a:avLst>
              <a:gd name="adj1" fmla="val -28019"/>
              <a:gd name="adj2" fmla="val 10779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takeholders identified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Analysis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shows clear path to root cause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scope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of NC</a:t>
            </a:r>
          </a:p>
        </p:txBody>
      </p:sp>
      <p:sp>
        <p:nvSpPr>
          <p:cNvPr id="9" name="圆角矩形标注 4"/>
          <p:cNvSpPr/>
          <p:nvPr/>
        </p:nvSpPr>
        <p:spPr>
          <a:xfrm>
            <a:off x="99152" y="2721168"/>
            <a:ext cx="2434728" cy="756240"/>
          </a:xfrm>
          <a:prstGeom prst="wedgeRoundRectCallout">
            <a:avLst>
              <a:gd name="adj1" fmla="val 59180"/>
              <a:gd name="adj2" fmla="val 121326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Root cause statement is </a:t>
            </a:r>
            <a:r>
              <a:rPr lang="en-US" sz="1600" dirty="0" smtClean="0">
                <a:solidFill>
                  <a:schemeClr val="accent1"/>
                </a:solidFill>
              </a:rPr>
              <a:t>brief and precise, </a:t>
            </a:r>
            <a:r>
              <a:rPr lang="en-US" sz="1600" dirty="0">
                <a:solidFill>
                  <a:schemeClr val="accent1"/>
                </a:solidFill>
              </a:rPr>
              <a:t>reasonable, </a:t>
            </a:r>
            <a:r>
              <a:rPr lang="en-US" sz="1600" dirty="0" smtClean="0">
                <a:solidFill>
                  <a:schemeClr val="accent1"/>
                </a:solidFill>
              </a:rPr>
              <a:t>complete.</a:t>
            </a:r>
            <a:endParaRPr lang="en-US" sz="1600" dirty="0">
              <a:solidFill>
                <a:schemeClr val="accent1"/>
              </a:solidFill>
              <a:ea typeface="Times New Roman"/>
              <a:cs typeface="Times New Roman"/>
            </a:endParaRPr>
          </a:p>
        </p:txBody>
      </p:sp>
      <p:sp>
        <p:nvSpPr>
          <p:cNvPr id="10" name="圆角矩形标注 4"/>
          <p:cNvSpPr/>
          <p:nvPr/>
        </p:nvSpPr>
        <p:spPr>
          <a:xfrm>
            <a:off x="5761822" y="5409923"/>
            <a:ext cx="3154958" cy="548535"/>
          </a:xfrm>
          <a:prstGeom prst="wedgeRoundRectCallout">
            <a:avLst>
              <a:gd name="adj1" fmla="val -82967"/>
              <a:gd name="adj2" fmla="val -6189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Most appropriate ‘category’, ‘type’, ‘geography’ are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selected.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45097"/>
            <a:ext cx="9144001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Integrity (T) : </a:t>
            </a:r>
            <a:r>
              <a:rPr lang="en-US" sz="1200" b="1" dirty="0">
                <a:solidFill>
                  <a:srgbClr val="0000FF"/>
                </a:solidFill>
              </a:rPr>
              <a:t>Most appropriate ‘category’, ‘type’, ‘geography’ are selected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Analysis </a:t>
            </a:r>
            <a:r>
              <a:rPr lang="en-US" sz="1200" b="1" dirty="0">
                <a:solidFill>
                  <a:srgbClr val="0000FF"/>
                </a:solidFill>
              </a:rPr>
              <a:t>shows clear path to root cause and scope; stakeholders identified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Root </a:t>
            </a:r>
            <a:r>
              <a:rPr lang="en-US" sz="1200" b="1" dirty="0">
                <a:solidFill>
                  <a:srgbClr val="0000FF"/>
                </a:solidFill>
              </a:rPr>
              <a:t>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Excellent </a:t>
            </a:r>
          </a:p>
        </p:txBody>
      </p:sp>
    </p:spTree>
    <p:extLst>
      <p:ext uri="{BB962C8B-B14F-4D97-AF65-F5344CB8AC3E}">
        <p14:creationId xmlns:p14="http://schemas.microsoft.com/office/powerpoint/2010/main" val="37563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994321"/>
            <a:ext cx="69151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5001658" y="1070626"/>
            <a:ext cx="4142342" cy="818264"/>
          </a:xfrm>
          <a:prstGeom prst="wedgeRoundRectCallout">
            <a:avLst>
              <a:gd name="adj1" fmla="val 4966"/>
              <a:gd name="adj2" fmla="val 197443"/>
              <a:gd name="adj3" fmla="val 16667"/>
            </a:avLst>
          </a:prstGeom>
          <a:solidFill>
            <a:srgbClr val="CC99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Corrective actions fix the objective evidence and other problems found; address entire root cause and </a:t>
            </a:r>
            <a:r>
              <a:rPr lang="en-US" sz="1600" dirty="0" smtClean="0">
                <a:solidFill>
                  <a:schemeClr val="tx2"/>
                </a:solidFill>
              </a:rPr>
              <a:t>scope of NC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0007" y="5850360"/>
            <a:ext cx="7783304" cy="98488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Corrective </a:t>
            </a:r>
            <a:r>
              <a:rPr lang="en-US" sz="1200" b="1" dirty="0">
                <a:solidFill>
                  <a:srgbClr val="0000FF"/>
                </a:solidFill>
              </a:rPr>
              <a:t>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 - 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</a:t>
            </a:r>
            <a:r>
              <a:rPr lang="en-US" sz="1200" b="1" dirty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rgbClr val="0000FF"/>
                </a:solidFill>
              </a:rPr>
              <a:t>: Milestones </a:t>
            </a:r>
            <a:r>
              <a:rPr lang="en-US" sz="1200" b="1" dirty="0">
                <a:solidFill>
                  <a:srgbClr val="0000FF"/>
                </a:solidFill>
              </a:rPr>
              <a:t>address </a:t>
            </a:r>
            <a:r>
              <a:rPr lang="en-US" sz="1200" b="1" dirty="0" smtClean="0">
                <a:solidFill>
                  <a:srgbClr val="0000FF"/>
                </a:solidFill>
              </a:rPr>
              <a:t>corrective actions </a:t>
            </a:r>
            <a:r>
              <a:rPr lang="en-US" sz="1200" b="1" dirty="0">
                <a:solidFill>
                  <a:srgbClr val="0000FF"/>
                </a:solidFill>
              </a:rPr>
              <a:t>&amp; owner’s </a:t>
            </a:r>
            <a:r>
              <a:rPr lang="en-US" sz="1200" b="1" dirty="0" smtClean="0">
                <a:solidFill>
                  <a:srgbClr val="0000FF"/>
                </a:solidFill>
              </a:rPr>
              <a:t>verification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– 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(P) : Verification per requirements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1016" y="1158760"/>
            <a:ext cx="3226220" cy="805279"/>
          </a:xfrm>
          <a:prstGeom prst="wedgeRoundRectCallout">
            <a:avLst>
              <a:gd name="adj1" fmla="val -8007"/>
              <a:gd name="adj2" fmla="val 896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CAP clearly documented “Containment”, “Corrective Actions” and “Verification”.</a:t>
            </a:r>
          </a:p>
        </p:txBody>
      </p:sp>
      <p:sp>
        <p:nvSpPr>
          <p:cNvPr id="9" name="圆角矩形标注 4"/>
          <p:cNvSpPr/>
          <p:nvPr/>
        </p:nvSpPr>
        <p:spPr>
          <a:xfrm>
            <a:off x="6687237" y="3713761"/>
            <a:ext cx="2292807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CCFF33"/>
          </a:solidFill>
          <a:ln>
            <a:solidFill>
              <a:srgbClr val="8AF71D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/>
                <a:cs typeface="Times New Roman"/>
              </a:rPr>
              <a:t>Milestones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Times New Roman"/>
                <a:cs typeface="Times New Roman"/>
              </a:rPr>
              <a:t>address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imes New Roman"/>
                <a:cs typeface="Times New Roman"/>
              </a:rPr>
              <a:t>Corrective Action Plan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Times New Roman"/>
                <a:cs typeface="Times New Roman"/>
              </a:rPr>
              <a:t>&amp; owner’s verification </a:t>
            </a:r>
          </a:p>
        </p:txBody>
      </p:sp>
    </p:spTree>
    <p:extLst>
      <p:ext uri="{BB962C8B-B14F-4D97-AF65-F5344CB8AC3E}">
        <p14:creationId xmlns:p14="http://schemas.microsoft.com/office/powerpoint/2010/main" val="1409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74"/>
            <a:ext cx="9143999" cy="532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– Milestone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6224528" y="1828800"/>
            <a:ext cx="2752955" cy="1883884"/>
          </a:xfrm>
          <a:prstGeom prst="wedgeRoundRectCallout">
            <a:avLst>
              <a:gd name="adj1" fmla="val -57954"/>
              <a:gd name="adj2" fmla="val 6969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ea typeface="Times New Roman"/>
                <a:cs typeface="Times New Roman"/>
              </a:rPr>
              <a:t>The objective evidence is attached – Revised SOP was published to DCS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700" y="6393678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(C) :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152966"/>
            <a:ext cx="71818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– Milestone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696516"/>
            <a:ext cx="641350" cy="365125"/>
          </a:xfrm>
        </p:spPr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498" y="6534258"/>
            <a:ext cx="706342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(C) :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4"/>
          <p:cNvSpPr/>
          <p:nvPr/>
        </p:nvSpPr>
        <p:spPr>
          <a:xfrm>
            <a:off x="6918593" y="1286335"/>
            <a:ext cx="1946529" cy="1883884"/>
          </a:xfrm>
          <a:prstGeom prst="wedgeRoundRectCallout">
            <a:avLst>
              <a:gd name="adj1" fmla="val -57954"/>
              <a:gd name="adj2" fmla="val 69693"/>
              <a:gd name="adj3" fmla="val 16667"/>
            </a:avLst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8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– Milestone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(C) : Milestones completed per milestone expectations -  Moderate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1876895"/>
            <a:ext cx="71723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标注 4"/>
          <p:cNvSpPr/>
          <p:nvPr/>
        </p:nvSpPr>
        <p:spPr>
          <a:xfrm>
            <a:off x="6236803" y="1187183"/>
            <a:ext cx="1946529" cy="1883884"/>
          </a:xfrm>
          <a:prstGeom prst="wedgeRoundRectCallout">
            <a:avLst>
              <a:gd name="adj1" fmla="val -51728"/>
              <a:gd name="adj2" fmla="val 79050"/>
              <a:gd name="adj3" fmla="val 16667"/>
            </a:avLst>
          </a:prstGeom>
          <a:solidFill>
            <a:srgbClr val="FFCCFF"/>
          </a:solidFill>
          <a:ln>
            <a:solidFill>
              <a:srgbClr val="8AF71D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Milestones completed as per the intended CAP.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600" dirty="0">
              <a:solidFill>
                <a:schemeClr val="accent4">
                  <a:lumMod val="50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18621" y="2941504"/>
            <a:ext cx="2655065" cy="2313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7276" y="2941504"/>
            <a:ext cx="1377109" cy="231354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87276" y="3172858"/>
            <a:ext cx="3767770" cy="187287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– Milestone 4 (Verification)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(C) : Milestones completed per milestone expectations - 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047750"/>
            <a:ext cx="74104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4"/>
          <p:cNvSpPr/>
          <p:nvPr/>
        </p:nvSpPr>
        <p:spPr>
          <a:xfrm>
            <a:off x="6918592" y="1198200"/>
            <a:ext cx="1946529" cy="1883884"/>
          </a:xfrm>
          <a:prstGeom prst="wedgeRoundRectCallout">
            <a:avLst>
              <a:gd name="adj1" fmla="val -57954"/>
              <a:gd name="adj2" fmla="val 69693"/>
              <a:gd name="adj3" fmla="val 16667"/>
            </a:avLst>
          </a:prstGeom>
          <a:solidFill>
            <a:srgbClr val="8112AE"/>
          </a:solidFill>
          <a:ln>
            <a:solidFill>
              <a:srgbClr val="FF00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rgbClr val="FFC000"/>
                </a:solidFill>
              </a:rPr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smtClean="0">
                <a:solidFill>
                  <a:srgbClr val="FFC000"/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600" dirty="0">
              <a:solidFill>
                <a:srgbClr val="FFC0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0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143914008 </a:t>
            </a:r>
            <a:r>
              <a:rPr lang="en-US" dirty="0" smtClean="0"/>
              <a:t>-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Competitiveness (P) :  Verification per requirements - 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262188"/>
            <a:ext cx="6905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4"/>
          <p:cNvSpPr/>
          <p:nvPr/>
        </p:nvSpPr>
        <p:spPr>
          <a:xfrm>
            <a:off x="6918592" y="1784733"/>
            <a:ext cx="1946529" cy="1297350"/>
          </a:xfrm>
          <a:prstGeom prst="wedgeRoundRectCallout">
            <a:avLst>
              <a:gd name="adj1" fmla="val -57954"/>
              <a:gd name="adj2" fmla="val 69693"/>
              <a:gd name="adj3" fmla="val 16667"/>
            </a:avLst>
          </a:prstGeom>
          <a:solidFill>
            <a:srgbClr val="0000FF"/>
          </a:solidFill>
          <a:ln>
            <a:solidFill>
              <a:srgbClr val="8AF71D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FF00"/>
                </a:solidFill>
              </a:rPr>
              <a:t>Verification per CAR Effectiveness Indicator</a:t>
            </a:r>
            <a:endParaRPr lang="en-US" sz="1600" dirty="0">
              <a:solidFill>
                <a:srgbClr val="FFFF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7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659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Study for “exemplary” finding  CAR# 143914008 – Team</vt:lpstr>
      <vt:lpstr>CAR 143914008 - Finding</vt:lpstr>
      <vt:lpstr>CAR 143914008 - Finding</vt:lpstr>
      <vt:lpstr>CAR 143914008 - Finding</vt:lpstr>
      <vt:lpstr>CAR 143914008 – Milestone 1</vt:lpstr>
      <vt:lpstr>CAR 143914008 – Milestone 2</vt:lpstr>
      <vt:lpstr>CAR 143914008 – Milestone 3</vt:lpstr>
      <vt:lpstr>CAR 143914008 – Milestone 4 (Verification)</vt:lpstr>
      <vt:lpstr>CAR 143914008 - Verification</vt:lpstr>
      <vt:lpstr>CAR 143914008 – CAR Admin Review</vt:lpstr>
      <vt:lpstr>CAR 143914008 – History Review</vt:lpstr>
      <vt:lpstr>CAR 143914008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2</cp:revision>
  <dcterms:created xsi:type="dcterms:W3CDTF">2015-03-13T16:05:07Z</dcterms:created>
  <dcterms:modified xsi:type="dcterms:W3CDTF">2015-03-13T16:06:42Z</dcterms:modified>
</cp:coreProperties>
</file>