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65" r:id="rId2"/>
    <p:sldId id="305" r:id="rId3"/>
    <p:sldId id="306" r:id="rId4"/>
    <p:sldId id="310" r:id="rId5"/>
    <p:sldId id="307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51" r:id="rId16"/>
    <p:sldId id="352" r:id="rId17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3556" autoAdjust="0"/>
  </p:normalViewPr>
  <p:slideViewPr>
    <p:cSldViewPr>
      <p:cViewPr varScale="1">
        <p:scale>
          <a:sx n="83" d="100"/>
          <a:sy n="83" d="100"/>
        </p:scale>
        <p:origin x="-73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F760AAC1-E286-415E-883C-FA03F3B2C571}" type="datetimeFigureOut">
              <a:rPr lang="en-US" smtClean="0"/>
              <a:t>4/10/2017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0610F071-0E37-4E22-AD79-36A170E96B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003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Highlight</a:t>
            </a:r>
            <a:r>
              <a:rPr lang="en-US" baseline="0" dirty="0" smtClean="0"/>
              <a:t> key points for below criteria: </a:t>
            </a:r>
            <a:endParaRPr lang="en-US" dirty="0" smtClean="0"/>
          </a:p>
          <a:p>
            <a:r>
              <a:rPr lang="en-US" dirty="0" smtClean="0"/>
              <a:t>•</a:t>
            </a:r>
            <a:r>
              <a:rPr lang="en-US" sz="1000" dirty="0" smtClean="0"/>
              <a:t>Explain how/If the nonconformity is fully addressed in the analysis</a:t>
            </a:r>
          </a:p>
          <a:p>
            <a:r>
              <a:rPr lang="en-US" sz="1000" dirty="0" smtClean="0"/>
              <a:t>•Explain how/If the analysis supports the root cause statement</a:t>
            </a:r>
          </a:p>
          <a:p>
            <a:r>
              <a:rPr lang="en-US" sz="1000" dirty="0" smtClean="0"/>
              <a:t>•Explain how/If the analysis supports the Scope of Nonconformance statement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8A2E1B-3942-4891-A6FA-E7712761618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430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Highlight</a:t>
            </a:r>
            <a:r>
              <a:rPr lang="en-US" baseline="0" dirty="0" smtClean="0"/>
              <a:t> key points for below criteria: </a:t>
            </a:r>
            <a:endParaRPr lang="en-US" dirty="0" smtClean="0"/>
          </a:p>
          <a:p>
            <a:r>
              <a:rPr lang="en-US" dirty="0" smtClean="0"/>
              <a:t>•</a:t>
            </a:r>
            <a:r>
              <a:rPr lang="en-US" sz="1000" dirty="0" smtClean="0"/>
              <a:t>Explain why/If the Corrective Action Plan will prevent the recurrence of the nonconformity</a:t>
            </a:r>
          </a:p>
          <a:p>
            <a:r>
              <a:rPr lang="en-US" sz="1000" dirty="0" smtClean="0"/>
              <a:t>•Explain how/If the containment milestone “stopped the bleeding” </a:t>
            </a:r>
          </a:p>
          <a:p>
            <a:r>
              <a:rPr lang="en-US" sz="1000" dirty="0" smtClean="0"/>
              <a:t>•Confirm that/If all corrective action milestones are aligned to each item of the corrective action plan </a:t>
            </a:r>
          </a:p>
          <a:p>
            <a:r>
              <a:rPr lang="en-US" sz="1000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8A2E1B-3942-4891-A6FA-E7712761618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430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8A2E1B-3942-4891-A6FA-E7712761618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430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8A2E1B-3942-4891-A6FA-E7712761618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430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8A2E1B-3942-4891-A6FA-E7712761618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430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Highlight</a:t>
            </a:r>
            <a:r>
              <a:rPr lang="en-US" baseline="0" dirty="0" smtClean="0"/>
              <a:t> key points for below criteria: </a:t>
            </a:r>
            <a:endParaRPr lang="en-US" dirty="0" smtClean="0"/>
          </a:p>
          <a:p>
            <a:r>
              <a:rPr lang="en-US" dirty="0" smtClean="0"/>
              <a:t>•</a:t>
            </a:r>
            <a:r>
              <a:rPr lang="en-US" sz="1000" dirty="0" smtClean="0"/>
              <a:t>Explain how/If the verification milestone confirmed the effective implementation of  the corrective action plan </a:t>
            </a:r>
          </a:p>
          <a:p>
            <a:r>
              <a:rPr lang="en-US" sz="1000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8A2E1B-3942-4891-A6FA-E7712761618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430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Highlight</a:t>
            </a:r>
            <a:r>
              <a:rPr lang="en-US" baseline="0" dirty="0" smtClean="0"/>
              <a:t> key points for below criteria: </a:t>
            </a:r>
            <a:endParaRPr lang="en-US" dirty="0" smtClean="0"/>
          </a:p>
          <a:p>
            <a:r>
              <a:rPr lang="en-US" dirty="0" smtClean="0"/>
              <a:t>•</a:t>
            </a:r>
            <a:r>
              <a:rPr lang="en-US" sz="1000" dirty="0" smtClean="0"/>
              <a:t>Explain how/If the verification milestone confirmed the effective implementation of  the corrective action plan </a:t>
            </a:r>
          </a:p>
          <a:p>
            <a:r>
              <a:rPr lang="en-US" sz="1000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8A2E1B-3942-4891-A6FA-E7712761618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430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Highlight</a:t>
            </a:r>
            <a:r>
              <a:rPr lang="en-US" baseline="0" dirty="0" smtClean="0"/>
              <a:t> key points for below criteria: </a:t>
            </a:r>
            <a:endParaRPr lang="en-US" dirty="0" smtClean="0"/>
          </a:p>
          <a:p>
            <a:r>
              <a:rPr lang="en-US" dirty="0" smtClean="0"/>
              <a:t>•</a:t>
            </a:r>
            <a:r>
              <a:rPr lang="en-US" sz="1000" dirty="0" smtClean="0"/>
              <a:t>Explain how/If the verification milestone confirmed the effective implementation of  the corrective action plan </a:t>
            </a:r>
          </a:p>
          <a:p>
            <a:r>
              <a:rPr lang="en-US" sz="1000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8A2E1B-3942-4891-A6FA-E7712761618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430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</a:rPr>
              <a:t>UL and the UL logo are trademarks of UL LLC © 2013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309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47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000" dirty="0"/>
              <a:t>UL and the UL logo are trademarks of UL LLC © 2013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428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6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99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8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428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25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479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9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ＭＳ Ｐゴシック" charset="0"/>
          <a:cs typeface="Geneva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ＭＳ Ｐゴシック" charset="0"/>
          <a:cs typeface="Geneva" charset="0"/>
        </a:defRPr>
      </a:lvl1pPr>
      <a:lvl2pPr marL="344488" indent="-171450" algn="l" defTabSz="457200" rtl="0" eaLnBrk="1" fontAlgn="base" hangingPunct="1">
        <a:spcBef>
          <a:spcPts val="12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 </a:t>
            </a:r>
            <a:r>
              <a:rPr lang="en-US" dirty="0" smtClean="0"/>
              <a:t>163916753 Finding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6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4985"/>
            <a:ext cx="6924675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itchFamily="34" charset="0"/>
                <a:ea typeface="ＭＳ Ｐゴシック" pitchFamily="34" charset="-128"/>
                <a:cs typeface="Geneva"/>
              </a:rPr>
              <a:t>CAR# 163916753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069B0D-E375-4564-A47B-095C06C0B61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8325" y="820519"/>
            <a:ext cx="7947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chemeClr val="accent1"/>
                </a:solidFill>
              </a:rPr>
              <a:t>4. Explain why/If the Corrective Action Plan will prevent the recurrence of the nonconformity</a:t>
            </a:r>
            <a:endParaRPr lang="en-US" altLang="ja-JP" b="1" dirty="0">
              <a:solidFill>
                <a:schemeClr val="accent1"/>
              </a:solidFill>
              <a:latin typeface="Symbol"/>
            </a:endParaRPr>
          </a:p>
          <a:p>
            <a:endParaRPr kumimoji="1" lang="ja-JP" alt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54712" y="4400550"/>
            <a:ext cx="3189287" cy="2100285"/>
          </a:xfrm>
          <a:prstGeom prst="rect">
            <a:avLst/>
          </a:prstGeom>
          <a:solidFill>
            <a:srgbClr val="92D050"/>
          </a:solidFill>
          <a:ln w="38100">
            <a:solidFill>
              <a:srgbClr val="96C547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For item ii),</a:t>
            </a:r>
          </a:p>
          <a:p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Mentioned the related document  is revised and involved people is informed, the Corrective Action can fully prevent the recurrence of the nonconformity. 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128713" y="2914650"/>
            <a:ext cx="5386387" cy="0"/>
          </a:xfrm>
          <a:prstGeom prst="line">
            <a:avLst/>
          </a:prstGeom>
          <a:ln>
            <a:solidFill>
              <a:srgbClr val="96C54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68325" y="3171825"/>
            <a:ext cx="5386387" cy="0"/>
          </a:xfrm>
          <a:prstGeom prst="line">
            <a:avLst/>
          </a:prstGeom>
          <a:ln>
            <a:solidFill>
              <a:srgbClr val="96C54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68324" y="4800600"/>
            <a:ext cx="5386387" cy="0"/>
          </a:xfrm>
          <a:prstGeom prst="line">
            <a:avLst/>
          </a:prstGeom>
          <a:ln>
            <a:solidFill>
              <a:srgbClr val="96C54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57200" y="5329237"/>
            <a:ext cx="5386387" cy="0"/>
          </a:xfrm>
          <a:prstGeom prst="line">
            <a:avLst/>
          </a:prstGeom>
          <a:ln>
            <a:solidFill>
              <a:srgbClr val="96C54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954712" y="1198128"/>
            <a:ext cx="3189288" cy="2145147"/>
          </a:xfrm>
          <a:prstGeom prst="rect">
            <a:avLst/>
          </a:prstGeom>
          <a:solidFill>
            <a:srgbClr val="92D050"/>
          </a:solidFill>
          <a:ln w="38100">
            <a:solidFill>
              <a:srgbClr val="96C547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For item </a:t>
            </a:r>
            <a:r>
              <a:rPr lang="en-US" sz="1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),</a:t>
            </a:r>
          </a:p>
          <a:p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communication mechanism was 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established and no matter whether there is impact or not, and 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report template has been updated in DCS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   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Corrective Action 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can fully 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prevent the recurrence of the 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nonconformity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05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0649"/>
            <a:ext cx="6924675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itchFamily="34" charset="0"/>
                <a:ea typeface="ＭＳ Ｐゴシック" pitchFamily="34" charset="-128"/>
                <a:cs typeface="Geneva"/>
              </a:rPr>
              <a:t>CAR# 163916753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069B0D-E375-4564-A47B-095C06C0B61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8325" y="820519"/>
            <a:ext cx="7947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chemeClr val="accent1"/>
                </a:solidFill>
              </a:rPr>
              <a:t>5. Explain how/If the containment milestone “stopped the bleeding” </a:t>
            </a:r>
            <a:endParaRPr lang="en-US" altLang="ja-JP" b="1" dirty="0">
              <a:solidFill>
                <a:schemeClr val="accent1"/>
              </a:solidFill>
              <a:latin typeface="Symbol"/>
            </a:endParaRPr>
          </a:p>
          <a:p>
            <a:endParaRPr kumimoji="1" lang="ja-JP" alt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38106" y="2152620"/>
            <a:ext cx="2586038" cy="1847850"/>
          </a:xfrm>
          <a:prstGeom prst="rect">
            <a:avLst/>
          </a:prstGeom>
          <a:solidFill>
            <a:srgbClr val="92D050"/>
          </a:solidFill>
          <a:ln w="38100">
            <a:solidFill>
              <a:srgbClr val="96C547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containment milestone is marked as Nil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it’s good that the reason is described, because no any issued HOKLAS 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reports.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28613" y="2085974"/>
            <a:ext cx="6109493" cy="0"/>
          </a:xfrm>
          <a:prstGeom prst="line">
            <a:avLst/>
          </a:prstGeom>
          <a:ln>
            <a:solidFill>
              <a:srgbClr val="96C54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28613" y="4129086"/>
            <a:ext cx="6109493" cy="0"/>
          </a:xfrm>
          <a:prstGeom prst="line">
            <a:avLst/>
          </a:prstGeom>
          <a:ln>
            <a:solidFill>
              <a:srgbClr val="96C54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5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4969"/>
            <a:ext cx="6924675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itchFamily="34" charset="0"/>
                <a:ea typeface="ＭＳ Ｐゴシック" pitchFamily="34" charset="-128"/>
                <a:cs typeface="Geneva"/>
              </a:rPr>
              <a:t>CAR# 163916753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069B0D-E375-4564-A47B-095C06C0B61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8325" y="820519"/>
            <a:ext cx="7947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chemeClr val="accent1"/>
                </a:solidFill>
              </a:rPr>
              <a:t>6. Confirm that/If all corrective action milestones are aligned to each item of the corrective action plan </a:t>
            </a:r>
            <a:endParaRPr lang="en-US" altLang="ja-JP" b="1" dirty="0">
              <a:solidFill>
                <a:schemeClr val="accent1"/>
              </a:solidFill>
              <a:latin typeface="Symbol"/>
            </a:endParaRPr>
          </a:p>
          <a:p>
            <a:endParaRPr kumimoji="1" lang="ja-JP" alt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86562" y="1743849"/>
            <a:ext cx="2228851" cy="1271587"/>
          </a:xfrm>
          <a:prstGeom prst="rect">
            <a:avLst/>
          </a:prstGeom>
          <a:solidFill>
            <a:srgbClr val="92D050"/>
          </a:solidFill>
          <a:ln w="38100">
            <a:solidFill>
              <a:srgbClr val="96C547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All corrective action milestones are aligned to each item of the corrective action plan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Very clear.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613" y="3800475"/>
            <a:ext cx="3669632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300038" y="2671763"/>
            <a:ext cx="10429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00037" y="3044011"/>
            <a:ext cx="10429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00038" y="3644086"/>
            <a:ext cx="10429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787442" y="4329113"/>
            <a:ext cx="10429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787442" y="5301436"/>
            <a:ext cx="10429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87441" y="5086351"/>
            <a:ext cx="10429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25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1" y="902924"/>
            <a:ext cx="8243554" cy="5559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itchFamily="34" charset="0"/>
                <a:ea typeface="ＭＳ Ｐゴシック" pitchFamily="34" charset="-128"/>
                <a:cs typeface="Geneva"/>
              </a:rPr>
              <a:t>CAR# 163916753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069B0D-E375-4564-A47B-095C06C0B61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008465"/>
              </p:ext>
            </p:extLst>
          </p:nvPr>
        </p:nvGraphicFramePr>
        <p:xfrm>
          <a:off x="3166281" y="5940330"/>
          <a:ext cx="5977719" cy="67329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90771"/>
                <a:gridCol w="5586948"/>
              </a:tblGrid>
              <a:tr h="6732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·Explain </a:t>
                      </a:r>
                      <a:r>
                        <a:rPr lang="en-US" sz="1600" u="none" strike="noStrike" dirty="0">
                          <a:effectLst/>
                        </a:rPr>
                        <a:t>how/If the verification milestone confirmed the effective implementation of  the corrective action plan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490771" y="5583869"/>
            <a:ext cx="1653229" cy="3721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cs typeface="Arial" pitchFamily="34" charset="0"/>
              </a:rPr>
              <a:t>By Larisa</a:t>
            </a:r>
          </a:p>
        </p:txBody>
      </p:sp>
    </p:spTree>
    <p:extLst>
      <p:ext uri="{BB962C8B-B14F-4D97-AF65-F5344CB8AC3E}">
        <p14:creationId xmlns:p14="http://schemas.microsoft.com/office/powerpoint/2010/main" val="211473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itchFamily="34" charset="0"/>
                <a:ea typeface="ＭＳ Ｐゴシック" pitchFamily="34" charset="-128"/>
                <a:cs typeface="Geneva"/>
              </a:rPr>
              <a:t>CAR# 163916753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069B0D-E375-4564-A47B-095C06C0B61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900113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chemeClr val="accent1"/>
                </a:solidFill>
                <a:cs typeface="Geneva"/>
              </a:rPr>
              <a:t>Nonconformance i: </a:t>
            </a:r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Objective evidence attached to milestone confirms effective 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implementation of  the corrective action plan </a:t>
            </a:r>
            <a:endParaRPr kumimoji="1" lang="ja-JP" altLang="en-US" dirty="0" err="1" smtClean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726" y="1674163"/>
            <a:ext cx="5435600" cy="4721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774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itchFamily="34" charset="0"/>
                <a:ea typeface="ＭＳ Ｐゴシック" pitchFamily="34" charset="-128"/>
                <a:cs typeface="Geneva"/>
              </a:rPr>
              <a:t>CAR# 163916753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069B0D-E375-4564-A47B-095C06C0B61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900113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chemeClr val="accent1"/>
                </a:solidFill>
                <a:cs typeface="Geneva"/>
              </a:rPr>
              <a:t>Nonconformance </a:t>
            </a:r>
            <a:r>
              <a:rPr lang="en-US" altLang="ja-JP" b="1" dirty="0" smtClean="0">
                <a:solidFill>
                  <a:schemeClr val="accent1"/>
                </a:solidFill>
                <a:cs typeface="Geneva"/>
              </a:rPr>
              <a:t>ii: </a:t>
            </a:r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Objective evidence attached to milestone confirms effective 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implementation of  the corrective action plan </a:t>
            </a:r>
            <a:endParaRPr kumimoji="1" lang="ja-JP" altLang="en-US" dirty="0" err="1" smtClean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3" y="1595438"/>
            <a:ext cx="5945187" cy="506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580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pitchFamily="34" charset="0"/>
                <a:ea typeface="ＭＳ Ｐゴシック" pitchFamily="34" charset="-128"/>
                <a:cs typeface="Geneva"/>
              </a:rPr>
              <a:t>CAR</a:t>
            </a:r>
            <a:r>
              <a:rPr lang="en-US" altLang="en-US" dirty="0">
                <a:latin typeface="Arial" pitchFamily="34" charset="0"/>
                <a:ea typeface="ＭＳ Ｐゴシック" pitchFamily="34" charset="-128"/>
                <a:cs typeface="Geneva"/>
              </a:rPr>
              <a:t># 163916753  </a:t>
            </a:r>
            <a:r>
              <a:rPr lang="en-US" altLang="en-US" dirty="0" smtClean="0">
                <a:latin typeface="Arial" pitchFamily="34" charset="0"/>
                <a:ea typeface="ＭＳ Ｐゴシック" pitchFamily="34" charset="-128"/>
                <a:cs typeface="Geneva"/>
              </a:rPr>
              <a:t>– </a:t>
            </a:r>
            <a:r>
              <a:rPr lang="en-US" altLang="en-US" dirty="0">
                <a:latin typeface="Arial" pitchFamily="34" charset="0"/>
                <a:ea typeface="ＭＳ Ｐゴシック" pitchFamily="34" charset="-128"/>
                <a:cs typeface="Geneva"/>
              </a:rPr>
              <a:t>CAR Review Criteria </a:t>
            </a:r>
            <a:r>
              <a:rPr lang="en-US" altLang="en-US" dirty="0" smtClean="0">
                <a:latin typeface="Arial" pitchFamily="34" charset="0"/>
                <a:ea typeface="ＭＳ Ｐゴシック" pitchFamily="34" charset="-128"/>
                <a:cs typeface="Geneva"/>
              </a:rPr>
              <a:t>Check</a:t>
            </a:r>
          </a:p>
        </p:txBody>
      </p:sp>
      <p:sp>
        <p:nvSpPr>
          <p:cNvPr id="18435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Geneva"/>
              </a:defRPr>
            </a:lvl1pPr>
            <a:lvl2pPr marL="742950" indent="-285750" eaLnBrk="0" hangingPunct="0">
              <a:spcBef>
                <a:spcPts val="12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spcBef>
                <a:spcPts val="600"/>
              </a:spcBef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ACECA390-74A9-476C-A65E-A20B9A62B3AB}" type="slidenum">
              <a:rPr lang="en-US" altLang="en-US" sz="1000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16</a:t>
            </a:fld>
            <a:endParaRPr lang="en-US" altLang="en-US" sz="1000" smtClean="0">
              <a:solidFill>
                <a:srgbClr val="00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867711"/>
              </p:ext>
            </p:extLst>
          </p:nvPr>
        </p:nvGraphicFramePr>
        <p:xfrm>
          <a:off x="692150" y="1447872"/>
          <a:ext cx="7759700" cy="4556784"/>
        </p:xfrm>
        <a:graphic>
          <a:graphicData uri="http://schemas.openxmlformats.org/drawingml/2006/table">
            <a:tbl>
              <a:tblPr/>
              <a:tblGrid>
                <a:gridCol w="3238500"/>
                <a:gridCol w="1130300"/>
                <a:gridCol w="1130300"/>
                <a:gridCol w="1130300"/>
                <a:gridCol w="1130300"/>
              </a:tblGrid>
              <a:tr h="222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Review Criteria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Fully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Partially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Not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at all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5" marR="9525" marT="9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8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•Is the nonconformity fully addressed in the analysis?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u="none" strike="noStrike" dirty="0" smtClean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√</a:t>
                      </a:r>
                    </a:p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08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•Does the analysis support the root cause statement?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u="none" strike="noStrike" dirty="0" smtClean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√</a:t>
                      </a: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08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600" b="0" i="1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•Does the analysis support the Scope of Nonconformance statement</a:t>
                      </a:r>
                      <a:endParaRPr lang="en-US" sz="1600" b="0" i="1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√</a:t>
                      </a:r>
                    </a:p>
                    <a:p>
                      <a:pPr algn="ctr" fontAlgn="b"/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14417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600" b="0" i="1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•Will the Corrective Action Plan prevent recurrence of the nonconformity?</a:t>
                      </a:r>
                      <a:endParaRPr lang="en-US" sz="1600" b="0" i="1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√</a:t>
                      </a: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21762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600" b="0" i="1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•Did the containment milestone “stop the bleeding”?</a:t>
                      </a:r>
                      <a:endParaRPr lang="en-US" sz="1600" b="0" i="1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√</a:t>
                      </a: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19307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600" b="0" i="1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•Are corrective action milestones aligned to each item of the corrective action plan? </a:t>
                      </a:r>
                      <a:endParaRPr lang="en-US" sz="1600" b="0" i="1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√</a:t>
                      </a: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394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600" b="0" i="1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•Did the verification milestone confirm the effective implementation of the corrective action plan?</a:t>
                      </a:r>
                      <a:endParaRPr lang="en-US" sz="1600" b="0" i="1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857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√</a:t>
                      </a: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9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3400" y="3508363"/>
            <a:ext cx="6172200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b="1" dirty="0"/>
              <a:t>Explain how/If the analysis supports the root cause statement – </a:t>
            </a:r>
            <a:r>
              <a:rPr lang="en-US" sz="1400" b="1" dirty="0" smtClean="0"/>
              <a:t>Mark</a:t>
            </a:r>
            <a:endParaRPr lang="en-US" sz="1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018" y="3816140"/>
            <a:ext cx="6405563" cy="10589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286000"/>
            <a:ext cx="4781550" cy="9836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1000" y="674132"/>
            <a:ext cx="67360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smtClean="0"/>
              <a:t>Explain </a:t>
            </a:r>
            <a:r>
              <a:rPr lang="en-US" sz="1400" b="1" dirty="0"/>
              <a:t>how/If the nonconformity is fully addressed in the analysis </a:t>
            </a:r>
            <a:r>
              <a:rPr lang="en-US" sz="1400" b="1" dirty="0" smtClean="0"/>
              <a:t>– Jenni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04800"/>
            <a:ext cx="144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163916753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57200" y="4881970"/>
            <a:ext cx="5181600" cy="89255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 smtClean="0"/>
              <a:t>- Why didn’t the QM think the changes would impact report template?  Why is the QM receiving the updates if not responsible for report templates?</a:t>
            </a:r>
            <a:endParaRPr lang="en-US" sz="1000" dirty="0"/>
          </a:p>
          <a:p>
            <a:endParaRPr lang="en-US" sz="1200" dirty="0"/>
          </a:p>
          <a:p>
            <a:r>
              <a:rPr lang="en-US" sz="1000" dirty="0" smtClean="0"/>
              <a:t>- How are program </a:t>
            </a:r>
            <a:r>
              <a:rPr lang="en-US" sz="1000" dirty="0"/>
              <a:t>changes </a:t>
            </a:r>
            <a:r>
              <a:rPr lang="en-US" sz="1000" dirty="0" smtClean="0"/>
              <a:t>addressed </a:t>
            </a:r>
            <a:r>
              <a:rPr lang="en-US" sz="1000" dirty="0"/>
              <a:t>in between document review </a:t>
            </a:r>
            <a:r>
              <a:rPr lang="en-US" sz="1000" dirty="0" smtClean="0"/>
              <a:t>cycles, </a:t>
            </a:r>
            <a:r>
              <a:rPr lang="en-US" sz="1000" dirty="0"/>
              <a:t>regardless of test report </a:t>
            </a:r>
            <a:r>
              <a:rPr lang="en-US" sz="1000" dirty="0" smtClean="0"/>
              <a:t>usage?</a:t>
            </a:r>
            <a:endParaRPr lang="en-US" sz="1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074576" y="4176340"/>
            <a:ext cx="708848" cy="3385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Why?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1140767"/>
            <a:ext cx="5791200" cy="12003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WHY does the QM receive the HOKLAS revision emails instead of the person responsible for the report templates?</a:t>
            </a:r>
          </a:p>
          <a:p>
            <a:pPr marL="171450" indent="-171450">
              <a:buFontTx/>
              <a:buChar char="-"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How are revisions made to templates between 2-year reviews?</a:t>
            </a:r>
          </a:p>
          <a:p>
            <a:pPr marL="171450" indent="-171450">
              <a:buFontTx/>
              <a:buChar char="-"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The review back to the previous template revision doesn’t explain why the correction didn’t happen at that time and brings up more questions.</a:t>
            </a:r>
          </a:p>
          <a:p>
            <a:pPr marL="171450" indent="-171450">
              <a:buFontTx/>
              <a:buChar char="-"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No analysis of any other programs or templates that might have this same issue.</a:t>
            </a:r>
          </a:p>
        </p:txBody>
      </p:sp>
    </p:spTree>
    <p:extLst>
      <p:ext uri="{BB962C8B-B14F-4D97-AF65-F5344CB8AC3E}">
        <p14:creationId xmlns:p14="http://schemas.microsoft.com/office/powerpoint/2010/main" val="1220879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304800"/>
            <a:ext cx="144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163916753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762000"/>
            <a:ext cx="6400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Explain how/If the analysis supports the Scope of Nonconformance statement - </a:t>
            </a:r>
            <a:r>
              <a:rPr lang="en-US" sz="1400" b="1" dirty="0" smtClean="0"/>
              <a:t>Kathy </a:t>
            </a:r>
            <a:endParaRPr lang="en-US" sz="1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2438400"/>
            <a:ext cx="533992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The analysis does seem to support the scope of nonconformance since it discussed </a:t>
            </a:r>
          </a:p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HOKLAS solely: however, it did not explain why it was limited to HOKLAS only.  I would like</a:t>
            </a:r>
          </a:p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 to ask the CAR owner if there are any other schemes or accreditations for which the </a:t>
            </a:r>
          </a:p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QM receives updates. 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41719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2705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304800"/>
            <a:ext cx="144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163916753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685800"/>
            <a:ext cx="6172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Explain why/If the Corrective Action Plan will prevent the recurrence of the nonconformity – </a:t>
            </a:r>
            <a:r>
              <a:rPr lang="en-US" sz="1400" b="1" dirty="0" smtClean="0"/>
              <a:t>Gunsimar</a:t>
            </a:r>
            <a:endParaRPr lang="en-US" sz="1400" b="1" dirty="0"/>
          </a:p>
        </p:txBody>
      </p:sp>
      <p:sp>
        <p:nvSpPr>
          <p:cNvPr id="8" name="Line Callout 1 7"/>
          <p:cNvSpPr/>
          <p:nvPr/>
        </p:nvSpPr>
        <p:spPr>
          <a:xfrm>
            <a:off x="609600" y="1295400"/>
            <a:ext cx="4419600" cy="2630269"/>
          </a:xfrm>
          <a:prstGeom prst="borderCallout1">
            <a:avLst>
              <a:gd name="adj1" fmla="val 56628"/>
              <a:gd name="adj2" fmla="val 96961"/>
              <a:gd name="adj3" fmla="val 92953"/>
              <a:gd name="adj4" fmla="val 12225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Disclaimer</a:t>
            </a:r>
            <a:r>
              <a:rPr lang="en-US" sz="10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 In the absence of a thorough understanding of the HOKLAS </a:t>
            </a:r>
            <a:r>
              <a:rPr lang="en-US" sz="10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Lab Accreditation requirements</a:t>
            </a:r>
            <a:r>
              <a:rPr lang="en-US" sz="10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one may not be in the best position to assess whether the Corrective Actions truly address the identified issue. However an attempt will still be made</a:t>
            </a:r>
            <a:r>
              <a:rPr lang="en-US" sz="10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sz="1000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Corrective </a:t>
            </a:r>
            <a:r>
              <a:rPr lang="en-US" sz="1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Action </a:t>
            </a:r>
            <a:r>
              <a:rPr lang="en-US" sz="1000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partially</a:t>
            </a:r>
            <a:r>
              <a:rPr lang="en-US" sz="1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address the NCR: </a:t>
            </a:r>
            <a:endParaRPr lang="en-US" sz="1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1. The </a:t>
            </a:r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corrective action does not address the need to create a SOP (mirroring the HOKLAS Lab Accreditation scheme) requiring a process with designated responsibility for ensuring that any publications and or updates as received are actioned within a set time frame, who is responsible, list of documents that will be impacted, and if so who are the owners of those impacted documents, the communication format, audience etc.</a:t>
            </a:r>
          </a:p>
          <a:p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2. There </a:t>
            </a:r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were publications from as far back as 2012 and notifying staff of these changes 4 years hence may be pointless or create confusion.</a:t>
            </a:r>
          </a:p>
          <a:p>
            <a:pPr algn="ctr"/>
            <a:endParaRPr lang="en-US" sz="10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733800"/>
            <a:ext cx="4038600" cy="2819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78374"/>
            <a:ext cx="3392487" cy="19302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>
            <a:endCxn id="4098" idx="0"/>
          </p:cNvCxnSpPr>
          <p:nvPr/>
        </p:nvCxnSpPr>
        <p:spPr>
          <a:xfrm>
            <a:off x="1981200" y="3733800"/>
            <a:ext cx="553244" cy="444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476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87476"/>
            <a:ext cx="4986337" cy="2746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200" y="5267980"/>
            <a:ext cx="8229600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b="1" dirty="0" smtClean="0"/>
              <a:t>Explain </a:t>
            </a:r>
            <a:r>
              <a:rPr lang="en-US" sz="1400" b="1" dirty="0"/>
              <a:t>how/If the verification milestone confirmed the effective implementation of  the corrective action plan – </a:t>
            </a:r>
            <a:r>
              <a:rPr lang="en-US" sz="1400" b="1" dirty="0" smtClean="0"/>
              <a:t>Kathy</a:t>
            </a:r>
            <a:endParaRPr lang="en-US" sz="1400" b="1" dirty="0"/>
          </a:p>
        </p:txBody>
      </p:sp>
      <p:sp>
        <p:nvSpPr>
          <p:cNvPr id="6" name="Rectangle 5"/>
          <p:cNvSpPr/>
          <p:nvPr/>
        </p:nvSpPr>
        <p:spPr>
          <a:xfrm>
            <a:off x="457200" y="304800"/>
            <a:ext cx="144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163916753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7680" y="2133600"/>
            <a:ext cx="5943600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b="1" dirty="0"/>
              <a:t>Confirm that/If all corrective action milestones are aligned to each item of the corrective action plan – </a:t>
            </a:r>
            <a:r>
              <a:rPr lang="en-US" sz="1400" b="1" dirty="0" smtClean="0"/>
              <a:t>Mark</a:t>
            </a:r>
            <a:endParaRPr 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06759" y="5791200"/>
            <a:ext cx="4996881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Yes, there were 2 verification milestones. They showed that 1) the QM did forward on</a:t>
            </a:r>
          </a:p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The email of changes to HOKLAS requirements to staff who reviewed them. 2) Those </a:t>
            </a:r>
          </a:p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Changes resulted in a revision of the templates. 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199" y="860429"/>
            <a:ext cx="5562600" cy="58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533400" y="674132"/>
            <a:ext cx="6400800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b="1" dirty="0"/>
              <a:t>Explain how/If the containment milestone “stopped the bleeding” – </a:t>
            </a:r>
            <a:r>
              <a:rPr lang="en-US" sz="1400" b="1" dirty="0" smtClean="0"/>
              <a:t>Jenni</a:t>
            </a:r>
            <a:endParaRPr 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78537" y="1216909"/>
            <a:ext cx="5388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- Explains why no correction is required</a:t>
            </a:r>
          </a:p>
          <a:p>
            <a:pPr marL="171450" indent="-171450">
              <a:buFontTx/>
              <a:buChar char="-"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Containment should state why no immediate action is required (low volume, template revised in 3 weeks, etc.)</a:t>
            </a:r>
          </a:p>
        </p:txBody>
      </p:sp>
      <p:pic>
        <p:nvPicPr>
          <p:cNvPr id="2054" name="Picture 6" descr="C:\Users\00342\AppData\Local\Microsoft\Windows\Temporary Internet Files\Content.IE5\U5NMEB80\raemi-Check-mark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457" y="2819400"/>
            <a:ext cx="110286" cy="102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C:\Users\00342\AppData\Local\Microsoft\Windows\Temporary Internet Files\Content.IE5\U5NMEB80\raemi-Check-mark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457" y="3070165"/>
            <a:ext cx="110286" cy="102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C:\Users\00342\AppData\Local\Microsoft\Windows\Temporary Internet Files\Content.IE5\U5NMEB80\raemi-Check-mark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457" y="3276600"/>
            <a:ext cx="110286" cy="102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C:\Users\00342\AppData\Local\Microsoft\Windows\Temporary Internet Files\Content.IE5\U5NMEB80\raemi-Check-mark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335" y="4343400"/>
            <a:ext cx="110286" cy="102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C:\Users\00342\AppData\Local\Microsoft\Windows\Temporary Internet Files\Content.IE5\U5NMEB80\raemi-Check-mark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383" y="4445553"/>
            <a:ext cx="110286" cy="102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C:\Users\00342\AppData\Local\Microsoft\Windows\Temporary Internet Files\Content.IE5\U5NMEB80\raemi-Check-mark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383" y="4553062"/>
            <a:ext cx="110286" cy="102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030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9" y="396354"/>
            <a:ext cx="7985125" cy="831945"/>
          </a:xfrm>
        </p:spPr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Geneva" charset="0"/>
              </a:rPr>
              <a:t>Study for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Geneva" charset="0"/>
              </a:rPr>
              <a:t>Finding CAR 163916753 – AP Team A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Geneva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432421"/>
              </p:ext>
            </p:extLst>
          </p:nvPr>
        </p:nvGraphicFramePr>
        <p:xfrm>
          <a:off x="259308" y="1897045"/>
          <a:ext cx="8802805" cy="4521419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390771"/>
                <a:gridCol w="5586948"/>
                <a:gridCol w="1160060"/>
                <a:gridCol w="1665026"/>
              </a:tblGrid>
              <a:tr h="3366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Team Review Criteria - Findings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Related to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Presented by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66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·Explain </a:t>
                      </a:r>
                      <a:r>
                        <a:rPr lang="en-US" sz="1600" u="none" strike="noStrike" dirty="0">
                          <a:effectLst/>
                        </a:rPr>
                        <a:t>how/If the nonconformity is fully addressed in the analysis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Analysis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JY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66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·Explain </a:t>
                      </a:r>
                      <a:r>
                        <a:rPr lang="en-US" sz="1600" u="none" strike="noStrike" dirty="0">
                          <a:effectLst/>
                        </a:rPr>
                        <a:t>how/If the analysis supports the root cause statement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732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·Explain </a:t>
                      </a:r>
                      <a:r>
                        <a:rPr lang="en-US" sz="1600" u="none" strike="noStrike" dirty="0">
                          <a:effectLst/>
                        </a:rPr>
                        <a:t>how/If the analysis supports the Scope of Nonconformance statement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732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·Explain </a:t>
                      </a:r>
                      <a:r>
                        <a:rPr lang="en-US" sz="1600" u="none" strike="noStrike" dirty="0">
                          <a:effectLst/>
                        </a:rPr>
                        <a:t>why/If the Corrective Action Plan will prevent the recurrence of the nonconformity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Corrective Action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Catherine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66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·Explain </a:t>
                      </a:r>
                      <a:r>
                        <a:rPr lang="en-US" sz="1600" u="none" strike="noStrike" dirty="0">
                          <a:effectLst/>
                        </a:rPr>
                        <a:t>how/If the containment milestone “stopped the bleeding”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732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·Confirm </a:t>
                      </a:r>
                      <a:r>
                        <a:rPr lang="en-US" sz="1600" u="none" strike="noStrike" dirty="0">
                          <a:effectLst/>
                        </a:rPr>
                        <a:t>that/If all corrective action milestones are aligned to each item of the corrective action plan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732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·Explain </a:t>
                      </a:r>
                      <a:r>
                        <a:rPr lang="en-US" sz="1600" u="none" strike="noStrike" dirty="0">
                          <a:effectLst/>
                        </a:rPr>
                        <a:t>how/If the verification milestone confirmed the effective implementation of  the corrective action plan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Verification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Larisa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075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itchFamily="34" charset="0"/>
                <a:ea typeface="ＭＳ Ｐゴシック" pitchFamily="34" charset="-128"/>
                <a:cs typeface="Geneva"/>
              </a:rPr>
              <a:t>CAR# 163916753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069B0D-E375-4564-A47B-095C06C0B61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50" y="1603375"/>
            <a:ext cx="7010400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50" y="1014225"/>
            <a:ext cx="685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468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6387"/>
            <a:ext cx="7019925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itchFamily="34" charset="0"/>
                <a:ea typeface="ＭＳ Ｐゴシック" pitchFamily="34" charset="-128"/>
                <a:cs typeface="Geneva"/>
              </a:rPr>
              <a:t>CAR# 163916753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069B0D-E375-4564-A47B-095C06C0B61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10467"/>
              </p:ext>
            </p:extLst>
          </p:nvPr>
        </p:nvGraphicFramePr>
        <p:xfrm>
          <a:off x="5152291" y="5451230"/>
          <a:ext cx="3800639" cy="201930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248453"/>
                <a:gridCol w="3552186"/>
              </a:tblGrid>
              <a:tr h="1903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Team Review Criteria - Findings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34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·Explain </a:t>
                      </a:r>
                      <a:r>
                        <a:rPr lang="en-US" sz="1600" u="none" strike="noStrike" dirty="0">
                          <a:effectLst/>
                        </a:rPr>
                        <a:t>how/If the nonconformity is fully addressed in the analysis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34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·Explain </a:t>
                      </a:r>
                      <a:r>
                        <a:rPr lang="en-US" sz="1600" u="none" strike="noStrike" dirty="0">
                          <a:effectLst/>
                        </a:rPr>
                        <a:t>how/If the analysis supports the root cause statement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34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·Explain </a:t>
                      </a:r>
                      <a:r>
                        <a:rPr lang="en-US" sz="1600" u="none" strike="noStrike" dirty="0">
                          <a:effectLst/>
                        </a:rPr>
                        <a:t>how/If the analysis supports the Scope of Nonconformance statement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299701" y="5079098"/>
            <a:ext cx="1653229" cy="3721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cs typeface="Arial" pitchFamily="34" charset="0"/>
              </a:rPr>
              <a:t>By JY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04441" y="2381793"/>
            <a:ext cx="2082018" cy="707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cs typeface="Arial" pitchFamily="34" charset="0"/>
              </a:rPr>
              <a:t>Partially – For item 2 – Analysis only included what happened but no real why and root cause analysis conducted.</a:t>
            </a:r>
            <a:endParaRPr lang="en-US" sz="1000" b="1" dirty="0" smtClean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0883" y="4911221"/>
            <a:ext cx="1405268" cy="707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  <a:cs typeface="Arial" pitchFamily="34" charset="0"/>
              </a:rPr>
              <a:t>For item 2 – Seems only address what happened. Not a root cause.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0883" y="3440570"/>
            <a:ext cx="1405268" cy="10156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  <a:cs typeface="Arial" pitchFamily="34" charset="0"/>
              </a:rPr>
              <a:t>For item 1 – Seems not a root cause statement. May need more precise and concise wording</a:t>
            </a:r>
          </a:p>
        </p:txBody>
      </p:sp>
    </p:spTree>
    <p:extLst>
      <p:ext uri="{BB962C8B-B14F-4D97-AF65-F5344CB8AC3E}">
        <p14:creationId xmlns:p14="http://schemas.microsoft.com/office/powerpoint/2010/main" val="111171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76313"/>
            <a:ext cx="6924675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itchFamily="34" charset="0"/>
                <a:ea typeface="ＭＳ Ｐゴシック" pitchFamily="34" charset="-128"/>
                <a:cs typeface="Geneva"/>
              </a:rPr>
              <a:t>CAR# 163916753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069B0D-E375-4564-A47B-095C06C0B61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121708"/>
              </p:ext>
            </p:extLst>
          </p:nvPr>
        </p:nvGraphicFramePr>
        <p:xfrm>
          <a:off x="3166281" y="4855020"/>
          <a:ext cx="5791739" cy="184378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78613"/>
                <a:gridCol w="5413126"/>
              </a:tblGrid>
              <a:tr h="6732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·Explain </a:t>
                      </a:r>
                      <a:r>
                        <a:rPr lang="en-US" sz="1600" u="none" strike="noStrike" dirty="0">
                          <a:effectLst/>
                        </a:rPr>
                        <a:t>why/If the Corrective Action Plan will prevent the recurrence of the nonconformity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66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·Explain </a:t>
                      </a:r>
                      <a:r>
                        <a:rPr lang="en-US" sz="1600" u="none" strike="noStrike" dirty="0">
                          <a:effectLst/>
                        </a:rPr>
                        <a:t>how/If the containment milestone “stopped the bleeding”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732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·Confirm </a:t>
                      </a:r>
                      <a:r>
                        <a:rPr lang="en-US" sz="1600" u="none" strike="noStrike" dirty="0">
                          <a:effectLst/>
                        </a:rPr>
                        <a:t>that/If all corrective action milestones are aligned to each item of the corrective action plan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299702" y="4494508"/>
            <a:ext cx="1653229" cy="3721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cs typeface="Arial" pitchFamily="34" charset="0"/>
              </a:rPr>
              <a:t>By Catherine</a:t>
            </a:r>
          </a:p>
        </p:txBody>
      </p:sp>
    </p:spTree>
    <p:extLst>
      <p:ext uri="{BB962C8B-B14F-4D97-AF65-F5344CB8AC3E}">
        <p14:creationId xmlns:p14="http://schemas.microsoft.com/office/powerpoint/2010/main" val="55773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Template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UL Basic 2013</Template>
  <TotalTime>2855</TotalTime>
  <Words>1263</Words>
  <Application>Microsoft Office PowerPoint</Application>
  <PresentationFormat>On-screen Show (4:3)</PresentationFormat>
  <Paragraphs>160</Paragraphs>
  <Slides>16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ULTemplate</vt:lpstr>
      <vt:lpstr>CAR 163916753 Finding</vt:lpstr>
      <vt:lpstr>PowerPoint Presentation</vt:lpstr>
      <vt:lpstr>PowerPoint Presentation</vt:lpstr>
      <vt:lpstr>PowerPoint Presentation</vt:lpstr>
      <vt:lpstr>PowerPoint Presentation</vt:lpstr>
      <vt:lpstr>Study for Finding CAR 163916753 – AP Team A </vt:lpstr>
      <vt:lpstr>CAR# 163916753 </vt:lpstr>
      <vt:lpstr>CAR# 163916753</vt:lpstr>
      <vt:lpstr>CAR# 163916753 </vt:lpstr>
      <vt:lpstr>CAR# 163916753 </vt:lpstr>
      <vt:lpstr>CAR# 163916753 </vt:lpstr>
      <vt:lpstr>CAR# 163916753 </vt:lpstr>
      <vt:lpstr>CAR# 163916753 </vt:lpstr>
      <vt:lpstr>CAR# 163916753 </vt:lpstr>
      <vt:lpstr>CAR# 163916753 </vt:lpstr>
      <vt:lpstr>CAR# 163916753  – CAR Review Criteria Check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Champion Calibration Meeting CAR 133911508 Review</dc:title>
  <dc:creator>Lietz, Jeffery</dc:creator>
  <cp:lastModifiedBy>Cheryl Adams</cp:lastModifiedBy>
  <cp:revision>102</cp:revision>
  <cp:lastPrinted>2017-03-10T20:07:36Z</cp:lastPrinted>
  <dcterms:created xsi:type="dcterms:W3CDTF">2013-11-16T00:53:42Z</dcterms:created>
  <dcterms:modified xsi:type="dcterms:W3CDTF">2017-04-10T16:09:52Z</dcterms:modified>
</cp:coreProperties>
</file>