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590" r:id="rId2"/>
    <p:sldId id="592" r:id="rId3"/>
    <p:sldId id="600" r:id="rId4"/>
    <p:sldId id="593" r:id="rId5"/>
    <p:sldId id="594" r:id="rId6"/>
    <p:sldId id="588" r:id="rId7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BE4D4A"/>
    <a:srgbClr val="E02C28"/>
    <a:srgbClr val="C14A47"/>
    <a:srgbClr val="00CC00"/>
    <a:srgbClr val="0000FF"/>
    <a:srgbClr val="FF00FF"/>
    <a:srgbClr val="8AF71D"/>
    <a:srgbClr val="BA0693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29" autoAdjust="0"/>
    <p:restoredTop sz="84266" autoAdjust="0"/>
  </p:normalViewPr>
  <p:slideViewPr>
    <p:cSldViewPr snapToGrid="0" snapToObjects="1">
      <p:cViewPr>
        <p:scale>
          <a:sx n="80" d="100"/>
          <a:sy n="80" d="100"/>
        </p:scale>
        <p:origin x="-874" y="-40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5388C844-FFDD-8E46-8307-B524E744D016}" type="datetime1">
              <a:rPr lang="en-US"/>
              <a:pPr>
                <a:defRPr/>
              </a:pPr>
              <a:t>9/30/2015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733D29D0-8797-7647-B384-1FF612B054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85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3D29D0-8797-7647-B384-1FF612B0543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4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3D29D0-8797-7647-B384-1FF612B0543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>
                <a:solidFill>
                  <a:schemeClr val="bg1"/>
                </a:solidFill>
              </a:rPr>
              <a:t>UL and the UL logo are trademarks of UL LLC © </a:t>
            </a:r>
            <a:r>
              <a:rPr lang="en-US" sz="1000" baseline="0" dirty="0" smtClean="0">
                <a:solidFill>
                  <a:schemeClr val="bg1"/>
                </a:solidFill>
              </a:rPr>
              <a:t>2013</a:t>
            </a:r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/>
              <a:t>UL and the UL logo are trademarks of UL LLC © </a:t>
            </a:r>
            <a:r>
              <a:rPr lang="en-US" sz="1000" baseline="0" dirty="0" smtClean="0"/>
              <a:t>2013</a:t>
            </a:r>
            <a:endParaRPr lang="en-US" sz="1000" baseline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9B393-1D32-C94A-A8DE-302BBD9B7D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AE26D-2D88-344F-945E-F2B96DB866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5C745-0183-F448-8441-08D771CBE5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6EE98-D513-E24E-B547-6122FB860E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EA39-9159-434A-ACB4-B5AFF46E5A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99FC8-1AD9-A248-9538-C702B6A6DC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65805DA5-B412-2E47-AB31-67239A2C93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9532"/>
            <a:ext cx="3086100" cy="430212"/>
          </a:xfrm>
        </p:spPr>
        <p:txBody>
          <a:bodyPr/>
          <a:lstStyle/>
          <a:p>
            <a:r>
              <a:rPr lang="en-US" sz="1600" dirty="0" smtClean="0"/>
              <a:t>CAR 153914896 - Observation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95" y="489744"/>
            <a:ext cx="7000875" cy="5131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Callout 6"/>
          <p:cNvSpPr/>
          <p:nvPr/>
        </p:nvSpPr>
        <p:spPr>
          <a:xfrm>
            <a:off x="152400" y="365919"/>
            <a:ext cx="2080727" cy="2207240"/>
          </a:xfrm>
          <a:prstGeom prst="wedgeEllipseCallout">
            <a:avLst>
              <a:gd name="adj1" fmla="val 55571"/>
              <a:gd name="adj2" fmla="val 61208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information in the Non-Conformance section appears to be more like what I would place in the Objective Evidence section.</a:t>
            </a:r>
          </a:p>
        </p:txBody>
      </p:sp>
      <p:sp>
        <p:nvSpPr>
          <p:cNvPr id="10" name="Oval Callout 9"/>
          <p:cNvSpPr/>
          <p:nvPr/>
        </p:nvSpPr>
        <p:spPr>
          <a:xfrm>
            <a:off x="5809557" y="2062720"/>
            <a:ext cx="1528588" cy="649188"/>
          </a:xfrm>
          <a:prstGeom prst="wedgeEllipseCallout">
            <a:avLst>
              <a:gd name="adj1" fmla="val -78695"/>
              <a:gd name="adj2" fmla="val 3959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Requirement is not clear.</a:t>
            </a:r>
          </a:p>
        </p:txBody>
      </p:sp>
      <p:sp>
        <p:nvSpPr>
          <p:cNvPr id="11" name="Oval Callout 10"/>
          <p:cNvSpPr/>
          <p:nvPr/>
        </p:nvSpPr>
        <p:spPr>
          <a:xfrm>
            <a:off x="3238500" y="5402155"/>
            <a:ext cx="3152775" cy="1168539"/>
          </a:xfrm>
          <a:prstGeom prst="wedgeEllipseCallout">
            <a:avLst>
              <a:gd name="adj1" fmla="val -46370"/>
              <a:gd name="adj2" fmla="val -70048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Although Subcontracting was picked  for the Standard Category, I believe this is a documentation issue.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7034723" y="5048786"/>
            <a:ext cx="2021453" cy="1428214"/>
          </a:xfrm>
          <a:prstGeom prst="wedgeEllipseCallout">
            <a:avLst>
              <a:gd name="adj1" fmla="val -70714"/>
              <a:gd name="adj2" fmla="val -6064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Evidence that reply to accreditor was submitted by the one month requirement.</a:t>
            </a:r>
          </a:p>
        </p:txBody>
      </p:sp>
      <p:sp>
        <p:nvSpPr>
          <p:cNvPr id="13" name="Oval Callout 12"/>
          <p:cNvSpPr/>
          <p:nvPr/>
        </p:nvSpPr>
        <p:spPr>
          <a:xfrm>
            <a:off x="0" y="2711908"/>
            <a:ext cx="1950893" cy="1687890"/>
          </a:xfrm>
          <a:prstGeom prst="wedgeEllipseCallout">
            <a:avLst>
              <a:gd name="adj1" fmla="val 65373"/>
              <a:gd name="adj2" fmla="val 24178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Information in Objective Evidence section appears to be part of the Action Plan.</a:t>
            </a:r>
          </a:p>
        </p:txBody>
      </p:sp>
    </p:spTree>
    <p:extLst>
      <p:ext uri="{BB962C8B-B14F-4D97-AF65-F5344CB8AC3E}">
        <p14:creationId xmlns:p14="http://schemas.microsoft.com/office/powerpoint/2010/main" val="161911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122237"/>
            <a:ext cx="3286125" cy="477837"/>
          </a:xfrm>
        </p:spPr>
        <p:txBody>
          <a:bodyPr/>
          <a:lstStyle/>
          <a:p>
            <a:r>
              <a:rPr lang="en-US" sz="1600" dirty="0"/>
              <a:t>CAR 153914896 - Observation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33413"/>
            <a:ext cx="6753225" cy="453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-Point Star 5"/>
          <p:cNvSpPr/>
          <p:nvPr/>
        </p:nvSpPr>
        <p:spPr>
          <a:xfrm>
            <a:off x="3942608" y="2747994"/>
            <a:ext cx="344384" cy="306470"/>
          </a:xfrm>
          <a:prstGeom prst="star5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7042068" y="2787287"/>
            <a:ext cx="2101932" cy="2250519"/>
          </a:xfrm>
          <a:prstGeom prst="wedgeEllipseCallout">
            <a:avLst>
              <a:gd name="adj1" fmla="val -65267"/>
              <a:gd name="adj2" fmla="val 251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Action Plan is clear in regard to what part of the Quality Manual they were going to change. 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948047" y="4794757"/>
            <a:ext cx="3166753" cy="1947565"/>
          </a:xfrm>
          <a:prstGeom prst="wedgeEllipseCallout">
            <a:avLst>
              <a:gd name="adj1" fmla="val 42381"/>
              <a:gd name="adj2" fmla="val -87323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 would have made things clearer if the specifics regarding what was going to be changed were included in the action plan.</a:t>
            </a:r>
          </a:p>
        </p:txBody>
      </p:sp>
    </p:spTree>
    <p:extLst>
      <p:ext uri="{BB962C8B-B14F-4D97-AF65-F5344CB8AC3E}">
        <p14:creationId xmlns:p14="http://schemas.microsoft.com/office/powerpoint/2010/main" val="137152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99FC8-1AD9-A248-9538-C702B6A6DC5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8817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r>
              <a:rPr lang="en-US" dirty="0" smtClean="0"/>
              <a:t> </a:t>
            </a:r>
            <a:r>
              <a:rPr lang="en-US" sz="1600" dirty="0" smtClean="0"/>
              <a:t>CAR 153914896 - Observation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51" y="1026184"/>
            <a:ext cx="7315200" cy="520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Callout 3"/>
          <p:cNvSpPr/>
          <p:nvPr/>
        </p:nvSpPr>
        <p:spPr>
          <a:xfrm flipV="1">
            <a:off x="4952011" y="2185059"/>
            <a:ext cx="4191990" cy="1531917"/>
          </a:xfrm>
          <a:prstGeom prst="wedgeEllipseCallout">
            <a:avLst>
              <a:gd name="adj1" fmla="val -77612"/>
              <a:gd name="adj2" fmla="val 95878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4952010" y="2185060"/>
            <a:ext cx="4191990" cy="1531917"/>
          </a:xfrm>
          <a:prstGeom prst="wedgeEllipseCallout">
            <a:avLst>
              <a:gd name="adj1" fmla="val -84276"/>
              <a:gd name="adj2" fmla="val 44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This CAR would have been easier to follow/understand if information regarding what happened between 3-27 and 7-6 was included.</a:t>
            </a:r>
            <a:r>
              <a:rPr lang="en-US" sz="1400" dirty="0" smtClean="0"/>
              <a:t> 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0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122237"/>
            <a:ext cx="3286125" cy="477837"/>
          </a:xfrm>
        </p:spPr>
        <p:txBody>
          <a:bodyPr/>
          <a:lstStyle/>
          <a:p>
            <a:r>
              <a:rPr lang="en-US" sz="1600" dirty="0"/>
              <a:t>CAR 153914896 - Observation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9" y="457200"/>
            <a:ext cx="7319962" cy="4991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7021781" y="1379098"/>
            <a:ext cx="2339439" cy="1168539"/>
          </a:xfrm>
          <a:prstGeom prst="wedgeEllipseCallout">
            <a:avLst>
              <a:gd name="adj1" fmla="val -204680"/>
              <a:gd name="adj2" fmla="val -5499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Document changes and release made ahead of Proposed Implementation Date. 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6347361" y="4963465"/>
            <a:ext cx="2339439" cy="1168539"/>
          </a:xfrm>
          <a:prstGeom prst="wedgeEllipseCallout">
            <a:avLst>
              <a:gd name="adj1" fmla="val -76254"/>
              <a:gd name="adj2" fmla="val -7562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Instructions are clear in regard to DAP, for IECEE  work, and for HOKLAS work.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92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122237"/>
            <a:ext cx="3286125" cy="477837"/>
          </a:xfrm>
        </p:spPr>
        <p:txBody>
          <a:bodyPr/>
          <a:lstStyle/>
          <a:p>
            <a:r>
              <a:rPr lang="en-US" sz="1600" dirty="0"/>
              <a:t>CAR 153914896 - Observation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3395663"/>
            <a:ext cx="6311900" cy="30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395289"/>
            <a:ext cx="5838825" cy="306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1133475"/>
            <a:ext cx="3967163" cy="1175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Callout 6"/>
          <p:cNvSpPr/>
          <p:nvPr/>
        </p:nvSpPr>
        <p:spPr>
          <a:xfrm>
            <a:off x="6898942" y="2410691"/>
            <a:ext cx="2210793" cy="1167575"/>
          </a:xfrm>
          <a:prstGeom prst="wedgeEllipseCallout">
            <a:avLst>
              <a:gd name="adj1" fmla="val -66640"/>
              <a:gd name="adj2" fmla="val -58451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" pitchFamily="34" charset="0"/>
                <a:cs typeface="Arial" pitchFamily="34" charset="0"/>
              </a:rPr>
              <a:t>Closed same day as milestone submission date.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285750" y="4152653"/>
            <a:ext cx="2433699" cy="1860344"/>
          </a:xfrm>
          <a:prstGeom prst="wedgeEllipseCallout">
            <a:avLst>
              <a:gd name="adj1" fmla="val 61430"/>
              <a:gd name="adj2" fmla="val -65806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rocess appears to flow as expected once it was started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47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</a:t>
            </a:r>
            <a:r>
              <a:rPr lang="en-US" dirty="0" smtClean="0"/>
              <a:t>153914896 – CBS Check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484849"/>
              </p:ext>
            </p:extLst>
          </p:nvPr>
        </p:nvGraphicFramePr>
        <p:xfrm>
          <a:off x="338445" y="785049"/>
          <a:ext cx="8473045" cy="5394916"/>
        </p:xfrm>
        <a:graphic>
          <a:graphicData uri="http://schemas.openxmlformats.org/drawingml/2006/table">
            <a:tbl>
              <a:tblPr/>
              <a:tblGrid>
                <a:gridCol w="4627774"/>
                <a:gridCol w="935817"/>
                <a:gridCol w="950026"/>
                <a:gridCol w="1085225"/>
                <a:gridCol w="874203"/>
              </a:tblGrid>
              <a:tr h="2731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CBS Requirements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 Improve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59">
                <a:tc gridSpan="5">
                  <a:txBody>
                    <a:bodyPr/>
                    <a:lstStyle/>
                    <a:p>
                      <a:pPr marL="91440" lvl="1"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INTEGRITY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6002">
                <a:tc>
                  <a:txBody>
                    <a:bodyPr/>
                    <a:lstStyle/>
                    <a:p>
                      <a:pPr marL="91440" lvl="1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(C) Extensions are within requirement (&lt;30 days, 3 or less)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55290">
                <a:tc>
                  <a:txBody>
                    <a:bodyPr/>
                    <a:lstStyle/>
                    <a:p>
                      <a:pPr marL="91440" lvl="1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(T) Most appropriate ‘category’, ‘type’, ‘geography’ are selected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3954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Facilitates the handling of disputed CARs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2618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(T) Acts on CARs within required timeframe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81714">
                <a:tc gridSpan="5">
                  <a:txBody>
                    <a:bodyPr/>
                    <a:lstStyle/>
                    <a:p>
                      <a:pPr marL="91440" lvl="1" algn="ctr" defTabSz="4572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COMPETITIVENESS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5556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Analysis shows clear path to root cause and scope; </a:t>
                      </a:r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stakeholders 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identified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73175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Root cause statement is succinct, reasonable, complete </a:t>
                      </a:r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Shows ‘N/A’ for observations)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94799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Corrective actions fix the objective evidence and other problems found; address entire root cause and scope.  For observations, they do not go beyond fixing the objective evidence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X</a:t>
                      </a: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5556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Milestones address containment &amp; owner’s verification; completed per milestone expectations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68016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Verification per requirements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60755">
                <a:tc gridSpan="5">
                  <a:txBody>
                    <a:bodyPr/>
                    <a:lstStyle/>
                    <a:p>
                      <a:pPr marL="91440" lvl="1" algn="ctr" defTabSz="4572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COLLABORATION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38321">
                <a:tc>
                  <a:txBody>
                    <a:bodyPr/>
                    <a:lstStyle/>
                    <a:p>
                      <a:pPr marL="0" lvl="0" indent="-365760" algn="l" defTabSz="4572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Referenced communications are attached as needed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95556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 L)  Evidence of communication for overdue/escalated CARs and other pertinent concerns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23939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Trains other CAR Champions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93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Rs review 4th 2013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10077</TotalTime>
  <Words>379</Words>
  <Application>Microsoft Office PowerPoint</Application>
  <PresentationFormat>On-screen Show (4:3)</PresentationFormat>
  <Paragraphs>60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CARs review 4th 2013</vt:lpstr>
      <vt:lpstr>CAR 153914896 - Observation</vt:lpstr>
      <vt:lpstr>CAR 153914896 - Observation</vt:lpstr>
      <vt:lpstr>PowerPoint Presentation</vt:lpstr>
      <vt:lpstr>CAR 153914896 - Observation</vt:lpstr>
      <vt:lpstr>CAR 153914896 - Observation</vt:lpstr>
      <vt:lpstr>CAR 153914896 – CBS Check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Review</dc:title>
  <dc:creator>Rebeca Navarrete</dc:creator>
  <cp:lastModifiedBy>Cheryl Adams</cp:lastModifiedBy>
  <cp:revision>482</cp:revision>
  <cp:lastPrinted>2014-08-25T07:44:12Z</cp:lastPrinted>
  <dcterms:created xsi:type="dcterms:W3CDTF">2013-11-14T03:16:18Z</dcterms:created>
  <dcterms:modified xsi:type="dcterms:W3CDTF">2015-09-30T13:33:56Z</dcterms:modified>
</cp:coreProperties>
</file>