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3" r:id="rId2"/>
    <p:sldId id="284" r:id="rId3"/>
    <p:sldId id="285" r:id="rId4"/>
    <p:sldId id="286" r:id="rId5"/>
    <p:sldId id="287" r:id="rId6"/>
    <p:sldId id="288" r:id="rId7"/>
    <p:sldId id="301" r:id="rId8"/>
    <p:sldId id="302" r:id="rId9"/>
    <p:sldId id="303" r:id="rId10"/>
    <p:sldId id="304" r:id="rId11"/>
    <p:sldId id="30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56" autoAdjust="0"/>
  </p:normalViewPr>
  <p:slideViewPr>
    <p:cSldViewPr>
      <p:cViewPr varScale="1">
        <p:scale>
          <a:sx n="83" d="100"/>
          <a:sy n="83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9/30/2016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dirty="0" smtClean="0"/>
              <a:t>Awesomeness (163915702)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865"/>
            <a:ext cx="8201722" cy="5064581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en-US" u="sng" dirty="0" smtClean="0"/>
              <a:t>Convenient and well organized </a:t>
            </a:r>
            <a:r>
              <a:rPr lang="en-US" dirty="0" smtClean="0"/>
              <a:t>instructions/links provided to CAR Owner to kick start process.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8" y="1600200"/>
            <a:ext cx="8350239" cy="440344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8991798">
            <a:off x="7778240" y="4858505"/>
            <a:ext cx="739366" cy="762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6334293" cy="2664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607328"/>
            <a:ext cx="129540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Cool way of showing who attended the meeting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0" y="3124200"/>
            <a:ext cx="6249272" cy="1581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690331"/>
            <a:ext cx="4267200" cy="2194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1" y="4828522"/>
            <a:ext cx="31242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 only was verification done, but also looked at the tolerances set by PDE to insure accuracy!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228600" y="5105400"/>
            <a:ext cx="1295400" cy="1143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5349581" cy="6067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81000"/>
            <a:ext cx="2724530" cy="1152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1828800"/>
            <a:ext cx="29718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Meets – lots of communication between CAR owner and CAR champion.  Additionally helpful information provided from slide 1.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733800"/>
            <a:ext cx="3172268" cy="1038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3600" y="4958866"/>
            <a:ext cx="2971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Maybe needs improvement – Lack of training, oversight, human error – is the real root cause missing?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7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Awesomeness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38" y="1299621"/>
            <a:ext cx="8201722" cy="4166335"/>
          </a:xfrm>
        </p:spPr>
        <p:txBody>
          <a:bodyPr/>
          <a:lstStyle/>
          <a:p>
            <a:pPr marL="457200" lvl="0" indent="-457200">
              <a:buAutoNum type="arabicPeriod" startAt="2"/>
            </a:pPr>
            <a:r>
              <a:rPr lang="en-US" dirty="0" smtClean="0"/>
              <a:t>Teamwork assured that CAR progressed in a </a:t>
            </a:r>
            <a:r>
              <a:rPr lang="en-US" u="sng" dirty="0" smtClean="0"/>
              <a:t>timely manner</a:t>
            </a:r>
          </a:p>
          <a:p>
            <a:pPr marL="457200" lvl="0" indent="-457200">
              <a:buAutoNum type="arabicPeriod" startAt="2"/>
            </a:pPr>
            <a:endParaRPr lang="en-US" b="1" dirty="0">
              <a:solidFill>
                <a:schemeClr val="accent1"/>
              </a:solidFill>
            </a:endParaRPr>
          </a:p>
          <a:p>
            <a:pPr marL="457200" lvl="0" indent="-457200">
              <a:buAutoNum type="arabicPeriod" startAt="2"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457200" lvl="0" indent="-457200">
              <a:buAutoNum type="arabicPeriod" startAt="2"/>
            </a:pPr>
            <a:endParaRPr lang="en-US" b="1" dirty="0">
              <a:solidFill>
                <a:schemeClr val="accent1"/>
              </a:solidFill>
            </a:endParaRPr>
          </a:p>
          <a:p>
            <a:pPr marL="457200" lvl="0" indent="-457200">
              <a:buAutoNum type="arabicPeriod" startAt="2"/>
            </a:pPr>
            <a:r>
              <a:rPr lang="en-US" dirty="0" smtClean="0"/>
              <a:t>Analysis, Scope of NC, RC, and CAP are </a:t>
            </a:r>
            <a:r>
              <a:rPr lang="en-US" u="sng" dirty="0" smtClean="0"/>
              <a:t>articulated well and fully support each other.</a:t>
            </a:r>
          </a:p>
          <a:p>
            <a:pPr marL="457200" lvl="0" indent="-457200">
              <a:buAutoNum type="arabicPeriod" startAt="2"/>
            </a:pPr>
            <a:endParaRPr lang="en-US" dirty="0"/>
          </a:p>
          <a:p>
            <a:pPr marL="457200" lvl="0" indent="-457200">
              <a:buAutoNum type="arabicPeriod" startAt="2"/>
            </a:pPr>
            <a:r>
              <a:rPr lang="en-US" dirty="0" smtClean="0"/>
              <a:t>The fact that original issues were split into Finding/Observation categories demonstrates </a:t>
            </a:r>
            <a:r>
              <a:rPr lang="en-US" u="sng" dirty="0" smtClean="0"/>
              <a:t>attention to detail, flexibility, and strong communication with CAR Owner and Initiator! 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852827"/>
            <a:ext cx="8176641" cy="557986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8001000" y="1827020"/>
            <a:ext cx="304800" cy="304800"/>
          </a:xfrm>
          <a:prstGeom prst="star5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16" y="4910545"/>
            <a:ext cx="586836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 / 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865"/>
            <a:ext cx="8201722" cy="5064581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en-US" dirty="0" smtClean="0"/>
              <a:t>Per </a:t>
            </a:r>
            <a:r>
              <a:rPr lang="en-US" dirty="0"/>
              <a:t>FAQ #3, CAR Champions are assigned to New CARs in accordance with the CAR Administrator Responsibility </a:t>
            </a:r>
            <a:r>
              <a:rPr lang="en-US" dirty="0" smtClean="0"/>
              <a:t>Matrix. </a:t>
            </a:r>
            <a:endParaRPr lang="en-US" dirty="0" smtClean="0"/>
          </a:p>
          <a:p>
            <a:pPr marL="0" lvl="0" indent="0"/>
            <a:r>
              <a:rPr lang="en-US" dirty="0" smtClean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Audit </a:t>
            </a:r>
            <a:r>
              <a:rPr lang="en-US" dirty="0" smtClean="0"/>
              <a:t>Report shows (1) Finding under 2016-22-04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lvl="3"/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 smtClean="0">
                <a:solidFill>
                  <a:srgbClr val="000000"/>
                </a:solidFill>
              </a:rPr>
              <a:t>Splits Finding # into (1) Finding and (1) Observation (great flexibility), however, </a:t>
            </a:r>
            <a:r>
              <a:rPr lang="en-US" b="1" dirty="0" smtClean="0">
                <a:solidFill>
                  <a:schemeClr val="accent1"/>
                </a:solidFill>
              </a:rPr>
              <a:t>moving the objective evidence text to the attachments/comments and including new CAR # there would be good for easy reference.  The CARs were linked in the database.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0" indent="0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19200" y="2362200"/>
          <a:ext cx="6400800" cy="82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Key Processes / Standard Categories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Number of Findings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Number of Observations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CAR/Audit Finding Number(s)*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SR Number(s)*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Equipment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2016-22-04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7" y="4419600"/>
            <a:ext cx="8401050" cy="15357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715000"/>
            <a:ext cx="4419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 / 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865"/>
            <a:ext cx="8201722" cy="5064581"/>
          </a:xfrm>
        </p:spPr>
        <p:txBody>
          <a:bodyPr/>
          <a:lstStyle/>
          <a:p>
            <a:pPr marL="457200" lvl="0" indent="-457200">
              <a:buAutoNum type="arabicPeriod" startAt="3"/>
            </a:pPr>
            <a:r>
              <a:rPr lang="en-US" dirty="0" smtClean="0"/>
              <a:t>First Milestone Expectation required evidence of </a:t>
            </a:r>
            <a:r>
              <a:rPr lang="en-US" u="sng" dirty="0" smtClean="0"/>
              <a:t>Training on Verifications</a:t>
            </a:r>
            <a:r>
              <a:rPr lang="en-US" dirty="0" smtClean="0"/>
              <a:t>.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 note in the milestone with a </a:t>
            </a:r>
            <a:r>
              <a:rPr lang="en-US" b="1" dirty="0" smtClean="0">
                <a:solidFill>
                  <a:srgbClr val="FF0000"/>
                </a:solidFill>
              </a:rPr>
              <a:t>brief summary of training provided </a:t>
            </a:r>
            <a:r>
              <a:rPr lang="en-US" dirty="0" smtClean="0"/>
              <a:t>at the meeting would supplement the screenshot capturing attendance nicely.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3"/>
            <a:endParaRPr lang="en-US" b="1" dirty="0">
              <a:solidFill>
                <a:schemeClr val="accent1"/>
              </a:solidFill>
            </a:endParaRPr>
          </a:p>
          <a:p>
            <a:pPr marL="569913" lvl="3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3"/>
            <a:endParaRPr lang="en-US" b="1" dirty="0" smtClean="0">
              <a:solidFill>
                <a:schemeClr val="accent1"/>
              </a:solidFill>
            </a:endParaRP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5359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1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 / 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865"/>
            <a:ext cx="8201722" cy="5064581"/>
          </a:xfrm>
        </p:spPr>
        <p:txBody>
          <a:bodyPr/>
          <a:lstStyle/>
          <a:p>
            <a:pPr marL="457200" lvl="0" indent="-457200">
              <a:buAutoNum type="arabicPeriod" startAt="4"/>
            </a:pPr>
            <a:r>
              <a:rPr lang="en-US" dirty="0" smtClean="0"/>
              <a:t>Containment should be the first action item in Milestones</a:t>
            </a:r>
          </a:p>
          <a:p>
            <a:pPr lvl="3"/>
            <a:r>
              <a:rPr lang="en-US" b="1" dirty="0">
                <a:solidFill>
                  <a:schemeClr val="tx2"/>
                </a:solidFill>
              </a:rPr>
              <a:t>Suggesting that the CAR Owner combine several milestones might have been helpful to capture all Containment </a:t>
            </a:r>
            <a:r>
              <a:rPr lang="en-US" b="1" dirty="0" smtClean="0">
                <a:solidFill>
                  <a:schemeClr val="tx2"/>
                </a:solidFill>
              </a:rPr>
              <a:t>together.  The Owner’s proposed date for containment of Instrument ID 15496 suggested taking two months to remove it from service.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569913" lvl="3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3"/>
            <a:endParaRPr lang="en-US" b="1" dirty="0">
              <a:solidFill>
                <a:schemeClr val="accent1"/>
              </a:solidFill>
            </a:endParaRPr>
          </a:p>
          <a:p>
            <a:pPr marL="569913" lvl="3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3"/>
            <a:endParaRPr lang="en-US" b="1" dirty="0" smtClean="0">
              <a:solidFill>
                <a:schemeClr val="accent1"/>
              </a:solidFill>
            </a:endParaRP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4478" y="2312541"/>
            <a:ext cx="7696200" cy="210893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62361" y="3196251"/>
            <a:ext cx="7391400" cy="317133"/>
          </a:xfrm>
          <a:prstGeom prst="roundRect">
            <a:avLst/>
          </a:prstGeom>
          <a:noFill/>
          <a:ln w="412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"/>
            <a:ext cx="6635409" cy="64654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3232200" cy="27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7301474" cy="6333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657600"/>
            <a:ext cx="198120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 think the Non-Conformance can be written differently – sounds accusatory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4428963"/>
            <a:ext cx="6858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52" y="304800"/>
            <a:ext cx="6763694" cy="5620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0100" y="228600"/>
            <a:ext cx="2362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Is “not” missing here?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15000" y="5715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5" y="1828800"/>
            <a:ext cx="1295400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Nicely done – great information to help the CAR owner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7695" y="4529756"/>
            <a:ext cx="1295400" cy="10372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6153934"/>
            <a:ext cx="643979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"/>
            <a:ext cx="6544588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933819"/>
            <a:ext cx="6544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1: Is this a training issue?</a:t>
            </a:r>
          </a:p>
          <a:p>
            <a:r>
              <a:rPr lang="en-US" dirty="0" smtClean="0"/>
              <a:t>Item 3: did the process change since the purchase? Was other equipment purchased that may have the same concern?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48557"/>
            <a:ext cx="6525536" cy="1181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25124"/>
            <a:ext cx="6401693" cy="1609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68290" y="4800600"/>
            <a:ext cx="1600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Needs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18795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834</TotalTime>
  <Words>405</Words>
  <Application>Microsoft Office PowerPoint</Application>
  <PresentationFormat>On-screen Show (4:3)</PresentationFormat>
  <Paragraphs>56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ULTemplate</vt:lpstr>
      <vt:lpstr>Demonstration of Awesomeness (163915702) </vt:lpstr>
      <vt:lpstr>Demonstration of Awesomeness </vt:lpstr>
      <vt:lpstr>Possible Improvement / Clarification</vt:lpstr>
      <vt:lpstr>Possible Improvement / Clarification</vt:lpstr>
      <vt:lpstr>Possible Improvement / Clarification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71</cp:revision>
  <dcterms:created xsi:type="dcterms:W3CDTF">2013-11-16T00:53:42Z</dcterms:created>
  <dcterms:modified xsi:type="dcterms:W3CDTF">2016-09-30T18:52:56Z</dcterms:modified>
</cp:coreProperties>
</file>