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9" r:id="rId2"/>
    <p:sldId id="328" r:id="rId3"/>
    <p:sldId id="329" r:id="rId4"/>
    <p:sldId id="330" r:id="rId5"/>
    <p:sldId id="331" r:id="rId6"/>
    <p:sldId id="332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835"/>
    <a:srgbClr val="9D02CE"/>
    <a:srgbClr val="FCBAC8"/>
    <a:srgbClr val="C10036"/>
    <a:srgbClr val="459D2D"/>
    <a:srgbClr val="F18307"/>
    <a:srgbClr val="93C64E"/>
    <a:srgbClr val="96C547"/>
    <a:srgbClr val="6EC1BC"/>
    <a:srgbClr val="1B8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84" autoAdjust="0"/>
    <p:restoredTop sz="94683" autoAdjust="0"/>
  </p:normalViewPr>
  <p:slideViewPr>
    <p:cSldViewPr snapToGrid="0">
      <p:cViewPr varScale="1">
        <p:scale>
          <a:sx n="76" d="100"/>
          <a:sy n="76" d="100"/>
        </p:scale>
        <p:origin x="-92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34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8A3EF8E-6596-4A35-8AEF-C508E1B95359}" type="datetime1">
              <a:rPr lang="en-US"/>
              <a:pPr>
                <a:defRPr/>
              </a:pPr>
              <a:t>1/3/2013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C8513C6-0976-400D-82CB-4781209BD3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65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UL and the UL logo are trademarks of UL LLC ©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4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9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/>
              <a:t>UL and the UL logo are trademarks of UL LLC ©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4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DB90A-3657-4B22-8721-834A763163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9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4A591-F838-422B-8FD6-8829045D66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8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3E360-24C8-4174-AD3D-845D4A98C6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6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70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C664E-0B02-4B12-B931-2FCAD1933B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2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D88F3-8394-4B83-AFB4-0299D11024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4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088C2-75D4-4266-B91E-2F23E365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0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52F8542E-AF53-441C-B4B2-9F410AEAFF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>
          <a:xfrm>
            <a:off x="552450" y="1782062"/>
            <a:ext cx="8196263" cy="1366580"/>
          </a:xfrm>
        </p:spPr>
        <p:txBody>
          <a:bodyPr/>
          <a:lstStyle/>
          <a:p>
            <a:pPr algn="ctr" eaLnBrk="1" hangingPunct="1"/>
            <a:r>
              <a:rPr lang="en-US" altLang="ko-KR" sz="4000" dirty="0" smtClean="0">
                <a:latin typeface="Gisha" pitchFamily="34" charset="-79"/>
                <a:ea typeface="Geneva"/>
                <a:cs typeface="Gisha" pitchFamily="34" charset="-79"/>
              </a:rPr>
              <a:t>CARS:</a:t>
            </a:r>
            <a:br>
              <a:rPr lang="en-US" altLang="ko-KR" sz="4000" dirty="0" smtClean="0">
                <a:latin typeface="Gisha" pitchFamily="34" charset="-79"/>
                <a:ea typeface="Geneva"/>
                <a:cs typeface="Gisha" pitchFamily="34" charset="-79"/>
              </a:rPr>
            </a:br>
            <a:r>
              <a:rPr lang="en-US" altLang="ko-KR" sz="4000" dirty="0" smtClean="0">
                <a:latin typeface="Gisha" pitchFamily="34" charset="-79"/>
                <a:ea typeface="Geneva"/>
                <a:cs typeface="Gisha" pitchFamily="34" charset="-79"/>
              </a:rPr>
              <a:t>The Good, The Bad &amp;</a:t>
            </a:r>
            <a:br>
              <a:rPr lang="en-US" altLang="ko-KR" sz="4000" dirty="0" smtClean="0">
                <a:latin typeface="Gisha" pitchFamily="34" charset="-79"/>
                <a:ea typeface="Geneva"/>
                <a:cs typeface="Gisha" pitchFamily="34" charset="-79"/>
              </a:rPr>
            </a:br>
            <a:r>
              <a:rPr lang="en-US" altLang="ko-KR" sz="4000" dirty="0" smtClean="0">
                <a:latin typeface="Gisha" pitchFamily="34" charset="-79"/>
                <a:ea typeface="Geneva"/>
                <a:cs typeface="Gisha" pitchFamily="34" charset="-79"/>
              </a:rPr>
              <a:t>The Ugly</a:t>
            </a:r>
          </a:p>
        </p:txBody>
      </p:sp>
      <p:sp>
        <p:nvSpPr>
          <p:cNvPr id="4" name="Rectangle 3"/>
          <p:cNvSpPr/>
          <p:nvPr/>
        </p:nvSpPr>
        <p:spPr>
          <a:xfrm>
            <a:off x="744279" y="5429324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  <a:cs typeface="Arial" pitchFamily="34" charset="0"/>
              </a:rPr>
              <a:t>Team: 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Mark Jessen, Michelle Lee</a:t>
            </a:r>
            <a:endParaRPr 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15879" y="4120200"/>
            <a:ext cx="5029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Good = 123910809</a:t>
            </a:r>
          </a:p>
          <a:p>
            <a:r>
              <a:rPr lang="en-US" sz="1400" dirty="0"/>
              <a:t>Improvement Opportunity =</a:t>
            </a:r>
            <a:br>
              <a:rPr lang="en-US" sz="1400" dirty="0"/>
            </a:br>
            <a:r>
              <a:rPr lang="en-US" sz="1400" dirty="0"/>
              <a:t>CAR 123910792</a:t>
            </a:r>
          </a:p>
          <a:p>
            <a:pPr eaLnBrk="1" hangingPunct="1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Improvement #2 CAR 123910360</a:t>
            </a:r>
          </a:p>
          <a:p>
            <a:pPr eaLnBrk="1" hangingPunct="1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cs typeface="Arial" pitchFamily="34" charset="0"/>
              </a:rPr>
              <a:t>Good CAR #2:  123910120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  <a:latin typeface="Gisha" pitchFamily="34" charset="-79"/>
              <a:cs typeface="Gisha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47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119" y="846707"/>
            <a:ext cx="5829300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atin typeface="Kristen ITC" pitchFamily="66" charset="0"/>
                <a:cs typeface="Gisha" pitchFamily="34" charset="-79"/>
              </a:rPr>
              <a:t>Improvement CAR #2</a:t>
            </a:r>
            <a:endParaRPr lang="en-US" sz="3600" dirty="0">
              <a:latin typeface="Kristen ITC" pitchFamily="66" charset="0"/>
              <a:cs typeface="Gisha" pitchFamily="34" charset="-7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4A591-F838-422B-8FD6-8829045D66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2893" y="1453909"/>
            <a:ext cx="733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>
              <a:latin typeface="Gisha" pitchFamily="34" charset="-79"/>
              <a:cs typeface="Gisha" pitchFamily="34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62378" y="1977129"/>
            <a:ext cx="1026543" cy="138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31453" y="1952930"/>
            <a:ext cx="1061053" cy="1380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105494" y="4512838"/>
            <a:ext cx="1685026" cy="1051200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513" y="4692427"/>
            <a:ext cx="157000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Kristen ITC" pitchFamily="66" charset="0"/>
                <a:cs typeface="Arial" pitchFamily="34" charset="0"/>
              </a:rPr>
              <a:t>Is there only one impulse tester?  How will it be identified for containment?</a:t>
            </a:r>
          </a:p>
        </p:txBody>
      </p:sp>
      <p:sp>
        <p:nvSpPr>
          <p:cNvPr id="8" name="Freeform 7"/>
          <p:cNvSpPr/>
          <p:nvPr/>
        </p:nvSpPr>
        <p:spPr>
          <a:xfrm>
            <a:off x="6081623" y="5667555"/>
            <a:ext cx="629728" cy="163902"/>
          </a:xfrm>
          <a:custGeom>
            <a:avLst/>
            <a:gdLst>
              <a:gd name="connsiteX0" fmla="*/ 629728 w 629728"/>
              <a:gd name="connsiteY0" fmla="*/ 0 h 163902"/>
              <a:gd name="connsiteX1" fmla="*/ 534837 w 629728"/>
              <a:gd name="connsiteY1" fmla="*/ 77637 h 163902"/>
              <a:gd name="connsiteX2" fmla="*/ 457200 w 629728"/>
              <a:gd name="connsiteY2" fmla="*/ 129396 h 163902"/>
              <a:gd name="connsiteX3" fmla="*/ 431320 w 629728"/>
              <a:gd name="connsiteY3" fmla="*/ 146649 h 163902"/>
              <a:gd name="connsiteX4" fmla="*/ 345056 w 629728"/>
              <a:gd name="connsiteY4" fmla="*/ 163902 h 163902"/>
              <a:gd name="connsiteX5" fmla="*/ 163902 w 629728"/>
              <a:gd name="connsiteY5" fmla="*/ 155275 h 163902"/>
              <a:gd name="connsiteX6" fmla="*/ 129396 w 629728"/>
              <a:gd name="connsiteY6" fmla="*/ 146649 h 163902"/>
              <a:gd name="connsiteX7" fmla="*/ 69011 w 629728"/>
              <a:gd name="connsiteY7" fmla="*/ 86264 h 163902"/>
              <a:gd name="connsiteX8" fmla="*/ 43132 w 629728"/>
              <a:gd name="connsiteY8" fmla="*/ 69011 h 163902"/>
              <a:gd name="connsiteX9" fmla="*/ 25879 w 629728"/>
              <a:gd name="connsiteY9" fmla="*/ 43132 h 163902"/>
              <a:gd name="connsiteX10" fmla="*/ 17252 w 629728"/>
              <a:gd name="connsiteY10" fmla="*/ 17253 h 163902"/>
              <a:gd name="connsiteX11" fmla="*/ 0 w 629728"/>
              <a:gd name="connsiteY11" fmla="*/ 8626 h 163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9728" h="163902">
                <a:moveTo>
                  <a:pt x="629728" y="0"/>
                </a:moveTo>
                <a:cubicBezTo>
                  <a:pt x="598098" y="25879"/>
                  <a:pt x="568841" y="54967"/>
                  <a:pt x="534837" y="77637"/>
                </a:cubicBezTo>
                <a:lnTo>
                  <a:pt x="457200" y="129396"/>
                </a:lnTo>
                <a:cubicBezTo>
                  <a:pt x="448573" y="135147"/>
                  <a:pt x="441487" y="144616"/>
                  <a:pt x="431320" y="146649"/>
                </a:cubicBezTo>
                <a:lnTo>
                  <a:pt x="345056" y="163902"/>
                </a:lnTo>
                <a:cubicBezTo>
                  <a:pt x="284671" y="161026"/>
                  <a:pt x="224163" y="160096"/>
                  <a:pt x="163902" y="155275"/>
                </a:cubicBezTo>
                <a:cubicBezTo>
                  <a:pt x="152084" y="154330"/>
                  <a:pt x="138984" y="153622"/>
                  <a:pt x="129396" y="146649"/>
                </a:cubicBezTo>
                <a:cubicBezTo>
                  <a:pt x="106375" y="129906"/>
                  <a:pt x="92696" y="102054"/>
                  <a:pt x="69011" y="86264"/>
                </a:cubicBezTo>
                <a:lnTo>
                  <a:pt x="43132" y="69011"/>
                </a:lnTo>
                <a:cubicBezTo>
                  <a:pt x="37381" y="60385"/>
                  <a:pt x="30516" y="52405"/>
                  <a:pt x="25879" y="43132"/>
                </a:cubicBezTo>
                <a:cubicBezTo>
                  <a:pt x="21812" y="34999"/>
                  <a:pt x="22708" y="24527"/>
                  <a:pt x="17252" y="17253"/>
                </a:cubicBezTo>
                <a:cubicBezTo>
                  <a:pt x="13394" y="12109"/>
                  <a:pt x="5751" y="11502"/>
                  <a:pt x="0" y="8626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/>
          <p:cNvSpPr/>
          <p:nvPr/>
        </p:nvSpPr>
        <p:spPr>
          <a:xfrm>
            <a:off x="73864" y="3174519"/>
            <a:ext cx="1593011" cy="1109931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0641" y="3375541"/>
            <a:ext cx="125945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Kristen ITC" pitchFamily="66" charset="0"/>
                <a:cs typeface="Arial" pitchFamily="34" charset="0"/>
              </a:rPr>
              <a:t>No description of equipment type.  Is SVT002 a global ID?</a:t>
            </a:r>
          </a:p>
        </p:txBody>
      </p:sp>
      <p:sp>
        <p:nvSpPr>
          <p:cNvPr id="25" name="Cloud 24"/>
          <p:cNvSpPr/>
          <p:nvPr/>
        </p:nvSpPr>
        <p:spPr>
          <a:xfrm>
            <a:off x="6361979" y="2618117"/>
            <a:ext cx="1926566" cy="810883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47449" y="2823503"/>
            <a:ext cx="16965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Kristen ITC" pitchFamily="66" charset="0"/>
                <a:cs typeface="Arial" pitchFamily="34" charset="0"/>
              </a:rPr>
              <a:t>Cited the specific applicable requirement</a:t>
            </a:r>
          </a:p>
        </p:txBody>
      </p:sp>
      <p:cxnSp>
        <p:nvCxnSpPr>
          <p:cNvPr id="37" name="Curved Connector 36"/>
          <p:cNvCxnSpPr/>
          <p:nvPr/>
        </p:nvCxnSpPr>
        <p:spPr>
          <a:xfrm rot="10800000" flipV="1">
            <a:off x="5667555" y="3375540"/>
            <a:ext cx="1377418" cy="353943"/>
          </a:xfrm>
          <a:prstGeom prst="curvedConnector3">
            <a:avLst>
              <a:gd name="adj1" fmla="val 100102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Lightning Bolt 12"/>
          <p:cNvSpPr/>
          <p:nvPr/>
        </p:nvSpPr>
        <p:spPr>
          <a:xfrm>
            <a:off x="1500097" y="3884735"/>
            <a:ext cx="1018816" cy="399715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Lightning Bolt 25"/>
          <p:cNvSpPr/>
          <p:nvPr/>
        </p:nvSpPr>
        <p:spPr>
          <a:xfrm>
            <a:off x="1594988" y="4692427"/>
            <a:ext cx="1700303" cy="190086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0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21" y="1002571"/>
            <a:ext cx="6057634" cy="4632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atin typeface="Kristen ITC" pitchFamily="66" charset="0"/>
                <a:cs typeface="Gisha" pitchFamily="34" charset="-79"/>
              </a:rPr>
              <a:t>Improvement CAR #2</a:t>
            </a:r>
            <a:endParaRPr lang="en-US" sz="3600" dirty="0">
              <a:latin typeface="Kristen ITC" pitchFamily="66" charset="0"/>
              <a:cs typeface="Gisha" pitchFamily="34" charset="-7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4A591-F838-422B-8FD6-8829045D66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2086" name="Group 2085"/>
          <p:cNvGrpSpPr/>
          <p:nvPr/>
        </p:nvGrpSpPr>
        <p:grpSpPr>
          <a:xfrm>
            <a:off x="7515584" y="1615472"/>
            <a:ext cx="1548801" cy="860253"/>
            <a:chOff x="7483847" y="3203063"/>
            <a:chExt cx="1926566" cy="787614"/>
          </a:xfrm>
        </p:grpSpPr>
        <p:sp>
          <p:nvSpPr>
            <p:cNvPr id="6" name="Cloud 5"/>
            <p:cNvSpPr/>
            <p:nvPr/>
          </p:nvSpPr>
          <p:spPr>
            <a:xfrm>
              <a:off x="7483847" y="3203063"/>
              <a:ext cx="1926566" cy="787614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10832" y="3272812"/>
              <a:ext cx="1570006" cy="648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Kristen ITC" pitchFamily="66" charset="0"/>
                  <a:cs typeface="Arial" pitchFamily="34" charset="0"/>
                </a:rPr>
                <a:t>Why? What does the process doc say?  Is there a form? </a:t>
              </a:r>
            </a:p>
          </p:txBody>
        </p:sp>
      </p:grpSp>
      <p:sp>
        <p:nvSpPr>
          <p:cNvPr id="8" name="Freeform 7"/>
          <p:cNvSpPr/>
          <p:nvPr/>
        </p:nvSpPr>
        <p:spPr>
          <a:xfrm>
            <a:off x="6081623" y="5667555"/>
            <a:ext cx="629728" cy="163902"/>
          </a:xfrm>
          <a:custGeom>
            <a:avLst/>
            <a:gdLst>
              <a:gd name="connsiteX0" fmla="*/ 629728 w 629728"/>
              <a:gd name="connsiteY0" fmla="*/ 0 h 163902"/>
              <a:gd name="connsiteX1" fmla="*/ 534837 w 629728"/>
              <a:gd name="connsiteY1" fmla="*/ 77637 h 163902"/>
              <a:gd name="connsiteX2" fmla="*/ 457200 w 629728"/>
              <a:gd name="connsiteY2" fmla="*/ 129396 h 163902"/>
              <a:gd name="connsiteX3" fmla="*/ 431320 w 629728"/>
              <a:gd name="connsiteY3" fmla="*/ 146649 h 163902"/>
              <a:gd name="connsiteX4" fmla="*/ 345056 w 629728"/>
              <a:gd name="connsiteY4" fmla="*/ 163902 h 163902"/>
              <a:gd name="connsiteX5" fmla="*/ 163902 w 629728"/>
              <a:gd name="connsiteY5" fmla="*/ 155275 h 163902"/>
              <a:gd name="connsiteX6" fmla="*/ 129396 w 629728"/>
              <a:gd name="connsiteY6" fmla="*/ 146649 h 163902"/>
              <a:gd name="connsiteX7" fmla="*/ 69011 w 629728"/>
              <a:gd name="connsiteY7" fmla="*/ 86264 h 163902"/>
              <a:gd name="connsiteX8" fmla="*/ 43132 w 629728"/>
              <a:gd name="connsiteY8" fmla="*/ 69011 h 163902"/>
              <a:gd name="connsiteX9" fmla="*/ 25879 w 629728"/>
              <a:gd name="connsiteY9" fmla="*/ 43132 h 163902"/>
              <a:gd name="connsiteX10" fmla="*/ 17252 w 629728"/>
              <a:gd name="connsiteY10" fmla="*/ 17253 h 163902"/>
              <a:gd name="connsiteX11" fmla="*/ 0 w 629728"/>
              <a:gd name="connsiteY11" fmla="*/ 8626 h 163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9728" h="163902">
                <a:moveTo>
                  <a:pt x="629728" y="0"/>
                </a:moveTo>
                <a:cubicBezTo>
                  <a:pt x="598098" y="25879"/>
                  <a:pt x="568841" y="54967"/>
                  <a:pt x="534837" y="77637"/>
                </a:cubicBezTo>
                <a:lnTo>
                  <a:pt x="457200" y="129396"/>
                </a:lnTo>
                <a:cubicBezTo>
                  <a:pt x="448573" y="135147"/>
                  <a:pt x="441487" y="144616"/>
                  <a:pt x="431320" y="146649"/>
                </a:cubicBezTo>
                <a:lnTo>
                  <a:pt x="345056" y="163902"/>
                </a:lnTo>
                <a:cubicBezTo>
                  <a:pt x="284671" y="161026"/>
                  <a:pt x="224163" y="160096"/>
                  <a:pt x="163902" y="155275"/>
                </a:cubicBezTo>
                <a:cubicBezTo>
                  <a:pt x="152084" y="154330"/>
                  <a:pt x="138984" y="153622"/>
                  <a:pt x="129396" y="146649"/>
                </a:cubicBezTo>
                <a:cubicBezTo>
                  <a:pt x="106375" y="129906"/>
                  <a:pt x="92696" y="102054"/>
                  <a:pt x="69011" y="86264"/>
                </a:cubicBezTo>
                <a:lnTo>
                  <a:pt x="43132" y="69011"/>
                </a:lnTo>
                <a:cubicBezTo>
                  <a:pt x="37381" y="60385"/>
                  <a:pt x="30516" y="52405"/>
                  <a:pt x="25879" y="43132"/>
                </a:cubicBezTo>
                <a:cubicBezTo>
                  <a:pt x="21812" y="34999"/>
                  <a:pt x="22708" y="24527"/>
                  <a:pt x="17252" y="17253"/>
                </a:cubicBezTo>
                <a:cubicBezTo>
                  <a:pt x="13394" y="12109"/>
                  <a:pt x="5751" y="11502"/>
                  <a:pt x="0" y="8626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/>
          <p:cNvSpPr/>
          <p:nvPr/>
        </p:nvSpPr>
        <p:spPr>
          <a:xfrm>
            <a:off x="7616020" y="3262158"/>
            <a:ext cx="1519353" cy="947533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Cloud 24"/>
          <p:cNvSpPr/>
          <p:nvPr/>
        </p:nvSpPr>
        <p:spPr>
          <a:xfrm>
            <a:off x="6867524" y="755089"/>
            <a:ext cx="2196861" cy="738579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5126" y="924324"/>
            <a:ext cx="16965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Kristen ITC" pitchFamily="66" charset="0"/>
                <a:cs typeface="Arial" pitchFamily="34" charset="0"/>
              </a:rPr>
              <a:t>Who:  Includes list of stakeholders</a:t>
            </a:r>
          </a:p>
        </p:txBody>
      </p:sp>
      <p:cxnSp>
        <p:nvCxnSpPr>
          <p:cNvPr id="28" name="Curved Connector 27"/>
          <p:cNvCxnSpPr/>
          <p:nvPr/>
        </p:nvCxnSpPr>
        <p:spPr>
          <a:xfrm rot="5400000">
            <a:off x="6461634" y="1293513"/>
            <a:ext cx="508959" cy="302822"/>
          </a:xfrm>
          <a:prstGeom prst="curvedConnector3">
            <a:avLst>
              <a:gd name="adj1" fmla="val -7627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737215" y="3449612"/>
            <a:ext cx="1281762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Kristen ITC" pitchFamily="66" charset="0"/>
                <a:cs typeface="Arial" pitchFamily="34" charset="0"/>
              </a:rPr>
              <a:t>Where did this occur?  When did it begin?</a:t>
            </a:r>
          </a:p>
        </p:txBody>
      </p:sp>
      <p:sp>
        <p:nvSpPr>
          <p:cNvPr id="42" name="Cloud 41"/>
          <p:cNvSpPr/>
          <p:nvPr/>
        </p:nvSpPr>
        <p:spPr>
          <a:xfrm>
            <a:off x="194585" y="3752491"/>
            <a:ext cx="1426236" cy="1302588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ghtning Bolt 8"/>
          <p:cNvSpPr/>
          <p:nvPr/>
        </p:nvSpPr>
        <p:spPr>
          <a:xfrm>
            <a:off x="6825831" y="2293910"/>
            <a:ext cx="969749" cy="236678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554738" y="2424955"/>
            <a:ext cx="1548801" cy="937956"/>
            <a:chOff x="7483847" y="3203063"/>
            <a:chExt cx="1926566" cy="858756"/>
          </a:xfrm>
        </p:grpSpPr>
        <p:sp>
          <p:nvSpPr>
            <p:cNvPr id="37" name="Cloud 36"/>
            <p:cNvSpPr/>
            <p:nvPr/>
          </p:nvSpPr>
          <p:spPr>
            <a:xfrm>
              <a:off x="7483847" y="3203063"/>
              <a:ext cx="1926566" cy="787614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10832" y="3272812"/>
              <a:ext cx="1650877" cy="7890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Kristen ITC" pitchFamily="66" charset="0"/>
                  <a:cs typeface="Arial" pitchFamily="34" charset="0"/>
                </a:rPr>
                <a:t>What is the normal practice?  Was it an unusual circumstance?</a:t>
              </a:r>
            </a:p>
            <a:p>
              <a:endParaRPr lang="en-US" sz="1000" dirty="0" smtClean="0">
                <a:latin typeface="Kristen ITC" pitchFamily="66" charset="0"/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05460" y="3932692"/>
            <a:ext cx="1004485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Kristen ITC" pitchFamily="66" charset="0"/>
                <a:cs typeface="Arial" pitchFamily="34" charset="0"/>
              </a:rPr>
              <a:t>How far back should this include?  What location?</a:t>
            </a:r>
          </a:p>
        </p:txBody>
      </p:sp>
      <p:sp>
        <p:nvSpPr>
          <p:cNvPr id="15" name="Lightning Bolt 14"/>
          <p:cNvSpPr/>
          <p:nvPr/>
        </p:nvSpPr>
        <p:spPr>
          <a:xfrm>
            <a:off x="1620821" y="4106174"/>
            <a:ext cx="1269028" cy="508958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7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838" y="1171849"/>
            <a:ext cx="6786117" cy="4801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Kristen ITC" pitchFamily="66" charset="0"/>
                <a:cs typeface="Gisha" pitchFamily="34" charset="-79"/>
              </a:rPr>
              <a:t>Improvement </a:t>
            </a:r>
            <a:r>
              <a:rPr lang="en-US" sz="3600" dirty="0" smtClean="0">
                <a:latin typeface="Kristen ITC" pitchFamily="66" charset="0"/>
                <a:cs typeface="Gisha" pitchFamily="34" charset="-79"/>
              </a:rPr>
              <a:t>CAR #2</a:t>
            </a:r>
            <a:endParaRPr lang="en-US" sz="3600" dirty="0">
              <a:latin typeface="Kristen ITC" pitchFamily="66" charset="0"/>
              <a:cs typeface="Gisha" pitchFamily="34" charset="-7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4A591-F838-422B-8FD6-8829045D66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6081623" y="5667555"/>
            <a:ext cx="629728" cy="163902"/>
          </a:xfrm>
          <a:custGeom>
            <a:avLst/>
            <a:gdLst>
              <a:gd name="connsiteX0" fmla="*/ 629728 w 629728"/>
              <a:gd name="connsiteY0" fmla="*/ 0 h 163902"/>
              <a:gd name="connsiteX1" fmla="*/ 534837 w 629728"/>
              <a:gd name="connsiteY1" fmla="*/ 77637 h 163902"/>
              <a:gd name="connsiteX2" fmla="*/ 457200 w 629728"/>
              <a:gd name="connsiteY2" fmla="*/ 129396 h 163902"/>
              <a:gd name="connsiteX3" fmla="*/ 431320 w 629728"/>
              <a:gd name="connsiteY3" fmla="*/ 146649 h 163902"/>
              <a:gd name="connsiteX4" fmla="*/ 345056 w 629728"/>
              <a:gd name="connsiteY4" fmla="*/ 163902 h 163902"/>
              <a:gd name="connsiteX5" fmla="*/ 163902 w 629728"/>
              <a:gd name="connsiteY5" fmla="*/ 155275 h 163902"/>
              <a:gd name="connsiteX6" fmla="*/ 129396 w 629728"/>
              <a:gd name="connsiteY6" fmla="*/ 146649 h 163902"/>
              <a:gd name="connsiteX7" fmla="*/ 69011 w 629728"/>
              <a:gd name="connsiteY7" fmla="*/ 86264 h 163902"/>
              <a:gd name="connsiteX8" fmla="*/ 43132 w 629728"/>
              <a:gd name="connsiteY8" fmla="*/ 69011 h 163902"/>
              <a:gd name="connsiteX9" fmla="*/ 25879 w 629728"/>
              <a:gd name="connsiteY9" fmla="*/ 43132 h 163902"/>
              <a:gd name="connsiteX10" fmla="*/ 17252 w 629728"/>
              <a:gd name="connsiteY10" fmla="*/ 17253 h 163902"/>
              <a:gd name="connsiteX11" fmla="*/ 0 w 629728"/>
              <a:gd name="connsiteY11" fmla="*/ 8626 h 163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9728" h="163902">
                <a:moveTo>
                  <a:pt x="629728" y="0"/>
                </a:moveTo>
                <a:cubicBezTo>
                  <a:pt x="598098" y="25879"/>
                  <a:pt x="568841" y="54967"/>
                  <a:pt x="534837" y="77637"/>
                </a:cubicBezTo>
                <a:lnTo>
                  <a:pt x="457200" y="129396"/>
                </a:lnTo>
                <a:cubicBezTo>
                  <a:pt x="448573" y="135147"/>
                  <a:pt x="441487" y="144616"/>
                  <a:pt x="431320" y="146649"/>
                </a:cubicBezTo>
                <a:lnTo>
                  <a:pt x="345056" y="163902"/>
                </a:lnTo>
                <a:cubicBezTo>
                  <a:pt x="284671" y="161026"/>
                  <a:pt x="224163" y="160096"/>
                  <a:pt x="163902" y="155275"/>
                </a:cubicBezTo>
                <a:cubicBezTo>
                  <a:pt x="152084" y="154330"/>
                  <a:pt x="138984" y="153622"/>
                  <a:pt x="129396" y="146649"/>
                </a:cubicBezTo>
                <a:cubicBezTo>
                  <a:pt x="106375" y="129906"/>
                  <a:pt x="92696" y="102054"/>
                  <a:pt x="69011" y="86264"/>
                </a:cubicBezTo>
                <a:lnTo>
                  <a:pt x="43132" y="69011"/>
                </a:lnTo>
                <a:cubicBezTo>
                  <a:pt x="37381" y="60385"/>
                  <a:pt x="30516" y="52405"/>
                  <a:pt x="25879" y="43132"/>
                </a:cubicBezTo>
                <a:cubicBezTo>
                  <a:pt x="21812" y="34999"/>
                  <a:pt x="22708" y="24527"/>
                  <a:pt x="17252" y="17253"/>
                </a:cubicBezTo>
                <a:cubicBezTo>
                  <a:pt x="13394" y="12109"/>
                  <a:pt x="5751" y="11502"/>
                  <a:pt x="0" y="8626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/>
          <p:cNvSpPr/>
          <p:nvPr/>
        </p:nvSpPr>
        <p:spPr>
          <a:xfrm>
            <a:off x="6564702" y="443241"/>
            <a:ext cx="2303251" cy="990218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21258" y="771739"/>
            <a:ext cx="16965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Kristen ITC" pitchFamily="66" charset="0"/>
                <a:cs typeface="Arial" pitchFamily="34" charset="0"/>
              </a:rPr>
              <a:t>Three key components of CAP</a:t>
            </a:r>
          </a:p>
        </p:txBody>
      </p:sp>
      <p:cxnSp>
        <p:nvCxnSpPr>
          <p:cNvPr id="28" name="Curved Connector 27"/>
          <p:cNvCxnSpPr/>
          <p:nvPr/>
        </p:nvCxnSpPr>
        <p:spPr>
          <a:xfrm rot="5400000">
            <a:off x="7392206" y="1799226"/>
            <a:ext cx="1368267" cy="427293"/>
          </a:xfrm>
          <a:prstGeom prst="curvedConnector3">
            <a:avLst>
              <a:gd name="adj1" fmla="val 99807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4" name="Curved Connector 2083"/>
          <p:cNvCxnSpPr/>
          <p:nvPr/>
        </p:nvCxnSpPr>
        <p:spPr>
          <a:xfrm rot="5400000">
            <a:off x="6558687" y="2333973"/>
            <a:ext cx="2736530" cy="726066"/>
          </a:xfrm>
          <a:prstGeom prst="curvedConnector3">
            <a:avLst>
              <a:gd name="adj1" fmla="val 100122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Cloud 103"/>
          <p:cNvSpPr/>
          <p:nvPr/>
        </p:nvSpPr>
        <p:spPr>
          <a:xfrm>
            <a:off x="6828521" y="5708080"/>
            <a:ext cx="2196861" cy="958330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171425" y="5987190"/>
            <a:ext cx="16965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Kristen ITC" pitchFamily="66" charset="0"/>
                <a:cs typeface="Arial" pitchFamily="34" charset="0"/>
              </a:rPr>
              <a:t>Milestones for each CAP component</a:t>
            </a:r>
          </a:p>
        </p:txBody>
      </p:sp>
      <p:cxnSp>
        <p:nvCxnSpPr>
          <p:cNvPr id="11" name="Curved Connector 10"/>
          <p:cNvCxnSpPr/>
          <p:nvPr/>
        </p:nvCxnSpPr>
        <p:spPr>
          <a:xfrm rot="10800000" flipV="1">
            <a:off x="7628627" y="1328739"/>
            <a:ext cx="592348" cy="436750"/>
          </a:xfrm>
          <a:prstGeom prst="curvedConnector3">
            <a:avLst>
              <a:gd name="adj1" fmla="val 6311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0800000">
            <a:off x="8019689" y="5296620"/>
            <a:ext cx="692990" cy="45288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86" y="1534520"/>
            <a:ext cx="6553649" cy="2945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Kristen ITC" pitchFamily="66" charset="0"/>
                <a:cs typeface="Gisha" pitchFamily="34" charset="-79"/>
              </a:rPr>
              <a:t>Improvement </a:t>
            </a:r>
            <a:r>
              <a:rPr lang="en-US" sz="3600" dirty="0" smtClean="0">
                <a:latin typeface="Kristen ITC" pitchFamily="66" charset="0"/>
                <a:cs typeface="Gisha" pitchFamily="34" charset="-79"/>
              </a:rPr>
              <a:t>CAR #2</a:t>
            </a:r>
            <a:endParaRPr lang="en-US" sz="3600" dirty="0">
              <a:latin typeface="Kristen ITC" pitchFamily="66" charset="0"/>
              <a:cs typeface="Gisha" pitchFamily="34" charset="-7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4A591-F838-422B-8FD6-8829045D66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6081623" y="5667555"/>
            <a:ext cx="629728" cy="163902"/>
          </a:xfrm>
          <a:custGeom>
            <a:avLst/>
            <a:gdLst>
              <a:gd name="connsiteX0" fmla="*/ 629728 w 629728"/>
              <a:gd name="connsiteY0" fmla="*/ 0 h 163902"/>
              <a:gd name="connsiteX1" fmla="*/ 534837 w 629728"/>
              <a:gd name="connsiteY1" fmla="*/ 77637 h 163902"/>
              <a:gd name="connsiteX2" fmla="*/ 457200 w 629728"/>
              <a:gd name="connsiteY2" fmla="*/ 129396 h 163902"/>
              <a:gd name="connsiteX3" fmla="*/ 431320 w 629728"/>
              <a:gd name="connsiteY3" fmla="*/ 146649 h 163902"/>
              <a:gd name="connsiteX4" fmla="*/ 345056 w 629728"/>
              <a:gd name="connsiteY4" fmla="*/ 163902 h 163902"/>
              <a:gd name="connsiteX5" fmla="*/ 163902 w 629728"/>
              <a:gd name="connsiteY5" fmla="*/ 155275 h 163902"/>
              <a:gd name="connsiteX6" fmla="*/ 129396 w 629728"/>
              <a:gd name="connsiteY6" fmla="*/ 146649 h 163902"/>
              <a:gd name="connsiteX7" fmla="*/ 69011 w 629728"/>
              <a:gd name="connsiteY7" fmla="*/ 86264 h 163902"/>
              <a:gd name="connsiteX8" fmla="*/ 43132 w 629728"/>
              <a:gd name="connsiteY8" fmla="*/ 69011 h 163902"/>
              <a:gd name="connsiteX9" fmla="*/ 25879 w 629728"/>
              <a:gd name="connsiteY9" fmla="*/ 43132 h 163902"/>
              <a:gd name="connsiteX10" fmla="*/ 17252 w 629728"/>
              <a:gd name="connsiteY10" fmla="*/ 17253 h 163902"/>
              <a:gd name="connsiteX11" fmla="*/ 0 w 629728"/>
              <a:gd name="connsiteY11" fmla="*/ 8626 h 163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9728" h="163902">
                <a:moveTo>
                  <a:pt x="629728" y="0"/>
                </a:moveTo>
                <a:cubicBezTo>
                  <a:pt x="598098" y="25879"/>
                  <a:pt x="568841" y="54967"/>
                  <a:pt x="534837" y="77637"/>
                </a:cubicBezTo>
                <a:lnTo>
                  <a:pt x="457200" y="129396"/>
                </a:lnTo>
                <a:cubicBezTo>
                  <a:pt x="448573" y="135147"/>
                  <a:pt x="441487" y="144616"/>
                  <a:pt x="431320" y="146649"/>
                </a:cubicBezTo>
                <a:lnTo>
                  <a:pt x="345056" y="163902"/>
                </a:lnTo>
                <a:cubicBezTo>
                  <a:pt x="284671" y="161026"/>
                  <a:pt x="224163" y="160096"/>
                  <a:pt x="163902" y="155275"/>
                </a:cubicBezTo>
                <a:cubicBezTo>
                  <a:pt x="152084" y="154330"/>
                  <a:pt x="138984" y="153622"/>
                  <a:pt x="129396" y="146649"/>
                </a:cubicBezTo>
                <a:cubicBezTo>
                  <a:pt x="106375" y="129906"/>
                  <a:pt x="92696" y="102054"/>
                  <a:pt x="69011" y="86264"/>
                </a:cubicBezTo>
                <a:lnTo>
                  <a:pt x="43132" y="69011"/>
                </a:lnTo>
                <a:cubicBezTo>
                  <a:pt x="37381" y="60385"/>
                  <a:pt x="30516" y="52405"/>
                  <a:pt x="25879" y="43132"/>
                </a:cubicBezTo>
                <a:cubicBezTo>
                  <a:pt x="21812" y="34999"/>
                  <a:pt x="22708" y="24527"/>
                  <a:pt x="17252" y="17253"/>
                </a:cubicBezTo>
                <a:cubicBezTo>
                  <a:pt x="13394" y="12109"/>
                  <a:pt x="5751" y="11502"/>
                  <a:pt x="0" y="8626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19976" y="1418024"/>
            <a:ext cx="2196861" cy="1238909"/>
            <a:chOff x="6705600" y="443240"/>
            <a:chExt cx="2196861" cy="1238909"/>
          </a:xfrm>
        </p:grpSpPr>
        <p:sp>
          <p:nvSpPr>
            <p:cNvPr id="25" name="Cloud 24"/>
            <p:cNvSpPr/>
            <p:nvPr/>
          </p:nvSpPr>
          <p:spPr>
            <a:xfrm>
              <a:off x="6705600" y="443240"/>
              <a:ext cx="2196861" cy="1238909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70143" y="862639"/>
              <a:ext cx="1696528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Kristen ITC" pitchFamily="66" charset="0"/>
                  <a:cs typeface="Arial" pitchFamily="34" charset="0"/>
                </a:rPr>
                <a:t>Is there a copy of the training material or agenda/minutes?</a:t>
              </a:r>
            </a:p>
          </p:txBody>
        </p:sp>
      </p:grpSp>
      <p:cxnSp>
        <p:nvCxnSpPr>
          <p:cNvPr id="2084" name="Curved Connector 2083"/>
          <p:cNvCxnSpPr/>
          <p:nvPr/>
        </p:nvCxnSpPr>
        <p:spPr>
          <a:xfrm rot="5400000">
            <a:off x="7244754" y="2641122"/>
            <a:ext cx="845386" cy="721745"/>
          </a:xfrm>
          <a:prstGeom prst="curvedConnector3">
            <a:avLst>
              <a:gd name="adj1" fmla="val 101020"/>
            </a:avLst>
          </a:prstGeom>
          <a:ln>
            <a:solidFill>
              <a:srgbClr val="FDC83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loud 106"/>
          <p:cNvSpPr/>
          <p:nvPr/>
        </p:nvSpPr>
        <p:spPr>
          <a:xfrm>
            <a:off x="6929887" y="4639362"/>
            <a:ext cx="2196861" cy="958330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176038" y="4918472"/>
            <a:ext cx="169652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Kristen ITC" pitchFamily="66" charset="0"/>
                <a:cs typeface="Arial" pitchFamily="34" charset="0"/>
              </a:rPr>
              <a:t>Copy of training record</a:t>
            </a:r>
          </a:p>
        </p:txBody>
      </p:sp>
      <p:cxnSp>
        <p:nvCxnSpPr>
          <p:cNvPr id="2091" name="Curved Connector 2090"/>
          <p:cNvCxnSpPr/>
          <p:nvPr/>
        </p:nvCxnSpPr>
        <p:spPr>
          <a:xfrm rot="10800000">
            <a:off x="7018893" y="4313867"/>
            <a:ext cx="1360098" cy="318094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34773" y="3907113"/>
            <a:ext cx="1798337" cy="414126"/>
          </a:xfrm>
          <a:prstGeom prst="lin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49990" y="4573254"/>
            <a:ext cx="1864474" cy="1028193"/>
          </a:xfrm>
          <a:prstGeom prst="line">
            <a:avLst/>
          </a:prstGeom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131" y="3802632"/>
            <a:ext cx="2719388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4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615" y="1114424"/>
            <a:ext cx="5801915" cy="355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Kristen ITC" pitchFamily="66" charset="0"/>
                <a:cs typeface="Gisha" pitchFamily="34" charset="-79"/>
              </a:rPr>
              <a:t>Improvement </a:t>
            </a:r>
            <a:r>
              <a:rPr lang="en-US" sz="3600" dirty="0" smtClean="0">
                <a:latin typeface="Kristen ITC" pitchFamily="66" charset="0"/>
                <a:cs typeface="Gisha" pitchFamily="34" charset="-79"/>
              </a:rPr>
              <a:t>CAR #2</a:t>
            </a:r>
            <a:endParaRPr lang="en-US" sz="3600" dirty="0">
              <a:latin typeface="Kristen ITC" pitchFamily="66" charset="0"/>
              <a:cs typeface="Gisha" pitchFamily="34" charset="-7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4A591-F838-422B-8FD6-8829045D66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6081623" y="5667555"/>
            <a:ext cx="629728" cy="163902"/>
          </a:xfrm>
          <a:custGeom>
            <a:avLst/>
            <a:gdLst>
              <a:gd name="connsiteX0" fmla="*/ 629728 w 629728"/>
              <a:gd name="connsiteY0" fmla="*/ 0 h 163902"/>
              <a:gd name="connsiteX1" fmla="*/ 534837 w 629728"/>
              <a:gd name="connsiteY1" fmla="*/ 77637 h 163902"/>
              <a:gd name="connsiteX2" fmla="*/ 457200 w 629728"/>
              <a:gd name="connsiteY2" fmla="*/ 129396 h 163902"/>
              <a:gd name="connsiteX3" fmla="*/ 431320 w 629728"/>
              <a:gd name="connsiteY3" fmla="*/ 146649 h 163902"/>
              <a:gd name="connsiteX4" fmla="*/ 345056 w 629728"/>
              <a:gd name="connsiteY4" fmla="*/ 163902 h 163902"/>
              <a:gd name="connsiteX5" fmla="*/ 163902 w 629728"/>
              <a:gd name="connsiteY5" fmla="*/ 155275 h 163902"/>
              <a:gd name="connsiteX6" fmla="*/ 129396 w 629728"/>
              <a:gd name="connsiteY6" fmla="*/ 146649 h 163902"/>
              <a:gd name="connsiteX7" fmla="*/ 69011 w 629728"/>
              <a:gd name="connsiteY7" fmla="*/ 86264 h 163902"/>
              <a:gd name="connsiteX8" fmla="*/ 43132 w 629728"/>
              <a:gd name="connsiteY8" fmla="*/ 69011 h 163902"/>
              <a:gd name="connsiteX9" fmla="*/ 25879 w 629728"/>
              <a:gd name="connsiteY9" fmla="*/ 43132 h 163902"/>
              <a:gd name="connsiteX10" fmla="*/ 17252 w 629728"/>
              <a:gd name="connsiteY10" fmla="*/ 17253 h 163902"/>
              <a:gd name="connsiteX11" fmla="*/ 0 w 629728"/>
              <a:gd name="connsiteY11" fmla="*/ 8626 h 163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9728" h="163902">
                <a:moveTo>
                  <a:pt x="629728" y="0"/>
                </a:moveTo>
                <a:cubicBezTo>
                  <a:pt x="598098" y="25879"/>
                  <a:pt x="568841" y="54967"/>
                  <a:pt x="534837" y="77637"/>
                </a:cubicBezTo>
                <a:lnTo>
                  <a:pt x="457200" y="129396"/>
                </a:lnTo>
                <a:cubicBezTo>
                  <a:pt x="448573" y="135147"/>
                  <a:pt x="441487" y="144616"/>
                  <a:pt x="431320" y="146649"/>
                </a:cubicBezTo>
                <a:lnTo>
                  <a:pt x="345056" y="163902"/>
                </a:lnTo>
                <a:cubicBezTo>
                  <a:pt x="284671" y="161026"/>
                  <a:pt x="224163" y="160096"/>
                  <a:pt x="163902" y="155275"/>
                </a:cubicBezTo>
                <a:cubicBezTo>
                  <a:pt x="152084" y="154330"/>
                  <a:pt x="138984" y="153622"/>
                  <a:pt x="129396" y="146649"/>
                </a:cubicBezTo>
                <a:cubicBezTo>
                  <a:pt x="106375" y="129906"/>
                  <a:pt x="92696" y="102054"/>
                  <a:pt x="69011" y="86264"/>
                </a:cubicBezTo>
                <a:lnTo>
                  <a:pt x="43132" y="69011"/>
                </a:lnTo>
                <a:cubicBezTo>
                  <a:pt x="37381" y="60385"/>
                  <a:pt x="30516" y="52405"/>
                  <a:pt x="25879" y="43132"/>
                </a:cubicBezTo>
                <a:cubicBezTo>
                  <a:pt x="21812" y="34999"/>
                  <a:pt x="22708" y="24527"/>
                  <a:pt x="17252" y="17253"/>
                </a:cubicBezTo>
                <a:cubicBezTo>
                  <a:pt x="13394" y="12109"/>
                  <a:pt x="5751" y="11502"/>
                  <a:pt x="0" y="8626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692524" y="1030445"/>
            <a:ext cx="2196861" cy="1624194"/>
            <a:chOff x="6634371" y="450948"/>
            <a:chExt cx="2196861" cy="1355347"/>
          </a:xfrm>
        </p:grpSpPr>
        <p:sp>
          <p:nvSpPr>
            <p:cNvPr id="25" name="Cloud 24"/>
            <p:cNvSpPr/>
            <p:nvPr/>
          </p:nvSpPr>
          <p:spPr>
            <a:xfrm>
              <a:off x="6634371" y="450948"/>
              <a:ext cx="2196861" cy="1355347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21899" y="769058"/>
              <a:ext cx="1696528" cy="7191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Kristen ITC" pitchFamily="66" charset="0"/>
                  <a:cs typeface="Arial" pitchFamily="34" charset="0"/>
                </a:rPr>
                <a:t>Would it have been possible to wait to perform verification a little later to have additional sampling?</a:t>
              </a:r>
            </a:p>
          </p:txBody>
        </p:sp>
      </p:grpSp>
      <p:cxnSp>
        <p:nvCxnSpPr>
          <p:cNvPr id="2084" name="Curved Connector 2083"/>
          <p:cNvCxnSpPr/>
          <p:nvPr/>
        </p:nvCxnSpPr>
        <p:spPr>
          <a:xfrm rot="10800000" flipV="1">
            <a:off x="7263443" y="2371997"/>
            <a:ext cx="1094251" cy="520969"/>
          </a:xfrm>
          <a:prstGeom prst="curvedConnector3">
            <a:avLst>
              <a:gd name="adj1" fmla="val 50000"/>
            </a:avLst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loud 106"/>
          <p:cNvSpPr/>
          <p:nvPr/>
        </p:nvSpPr>
        <p:spPr>
          <a:xfrm>
            <a:off x="5610046" y="4788792"/>
            <a:ext cx="2664123" cy="960714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904780" y="5054468"/>
            <a:ext cx="219542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Kristen ITC" pitchFamily="66" charset="0"/>
                <a:cs typeface="Arial" pitchFamily="34" charset="0"/>
              </a:rPr>
              <a:t>Although only one sample was available, overall verification was completed.</a:t>
            </a:r>
          </a:p>
        </p:txBody>
      </p:sp>
      <p:sp>
        <p:nvSpPr>
          <p:cNvPr id="5" name="Lightning Bolt 4"/>
          <p:cNvSpPr/>
          <p:nvPr/>
        </p:nvSpPr>
        <p:spPr>
          <a:xfrm>
            <a:off x="4632385" y="4459857"/>
            <a:ext cx="1699404" cy="594611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6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2716</TotalTime>
  <Words>179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ULTemplate</vt:lpstr>
      <vt:lpstr>CARS: The Good, The Bad &amp; The Ugly</vt:lpstr>
      <vt:lpstr>Improvement CAR #2</vt:lpstr>
      <vt:lpstr>Improvement CAR #2</vt:lpstr>
      <vt:lpstr>Improvement CAR #2</vt:lpstr>
      <vt:lpstr>Improvement CAR #2</vt:lpstr>
      <vt:lpstr>Improvement CAR #2</vt:lpstr>
    </vt:vector>
  </TitlesOfParts>
  <Company>Rasputin School of Magic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Helvetica bold 30 pts two lines</dc:title>
  <dc:creator>T. Player</dc:creator>
  <cp:lastModifiedBy>Allison, Cheryl</cp:lastModifiedBy>
  <cp:revision>244</cp:revision>
  <cp:lastPrinted>2012-04-30T11:43:12Z</cp:lastPrinted>
  <dcterms:created xsi:type="dcterms:W3CDTF">2010-12-21T03:48:07Z</dcterms:created>
  <dcterms:modified xsi:type="dcterms:W3CDTF">2013-01-03T20:06:31Z</dcterms:modified>
</cp:coreProperties>
</file>