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43" autoAdjust="0"/>
    <p:restoredTop sz="94685" autoAdjust="0"/>
  </p:normalViewPr>
  <p:slideViewPr>
    <p:cSldViewPr>
      <p:cViewPr varScale="1">
        <p:scale>
          <a:sx n="83" d="100"/>
          <a:sy n="83" d="100"/>
        </p:scale>
        <p:origin x="-7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5E47E-BA2C-41DB-B07F-D39C5177AF06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D6C6D-86DC-4522-9392-4FDADBB1D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7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0F071-0E37-4E22-AD79-36A170E96B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20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157D-F4BC-4BC6-9FE4-3DE0EBABC46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AA4A-47BF-4442-AD6C-25F341CD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4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157D-F4BC-4BC6-9FE4-3DE0EBABC46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AA4A-47BF-4442-AD6C-25F341CD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157D-F4BC-4BC6-9FE4-3DE0EBABC46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AA4A-47BF-4442-AD6C-25F341CD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7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157D-F4BC-4BC6-9FE4-3DE0EBABC46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AA4A-47BF-4442-AD6C-25F341CD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157D-F4BC-4BC6-9FE4-3DE0EBABC46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AA4A-47BF-4442-AD6C-25F341CD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8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157D-F4BC-4BC6-9FE4-3DE0EBABC46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AA4A-47BF-4442-AD6C-25F341CD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3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157D-F4BC-4BC6-9FE4-3DE0EBABC46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AA4A-47BF-4442-AD6C-25F341CD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8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157D-F4BC-4BC6-9FE4-3DE0EBABC46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AA4A-47BF-4442-AD6C-25F341CD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7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157D-F4BC-4BC6-9FE4-3DE0EBABC46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AA4A-47BF-4442-AD6C-25F341CD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5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157D-F4BC-4BC6-9FE4-3DE0EBABC46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AA4A-47BF-4442-AD6C-25F341CD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0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157D-F4BC-4BC6-9FE4-3DE0EBABC46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AA4A-47BF-4442-AD6C-25F341CD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E157D-F4BC-4BC6-9FE4-3DE0EBABC46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AA4A-47BF-4442-AD6C-25F341CD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2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49" y="68453"/>
            <a:ext cx="8229600" cy="6173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CAR </a:t>
            </a: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143913620</a:t>
            </a:r>
            <a:r>
              <a:rPr lang="en-US" dirty="0" smtClean="0"/>
              <a:t> – Origination(1)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639953"/>
            <a:ext cx="737235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圆角矩形标注 3"/>
          <p:cNvSpPr/>
          <p:nvPr/>
        </p:nvSpPr>
        <p:spPr>
          <a:xfrm>
            <a:off x="4355566" y="3934893"/>
            <a:ext cx="4506671" cy="1030514"/>
          </a:xfrm>
          <a:prstGeom prst="wedgeRoundRectCallout">
            <a:avLst>
              <a:gd name="adj1" fmla="val -62560"/>
              <a:gd name="adj2" fmla="val -154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6C547">
                <a:alpha val="8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Objective Evidence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very clear mail communication among originator, initiator, original/ new owner and program owner provided. - Excellent</a:t>
            </a:r>
          </a:p>
          <a:p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screenshots and specific information provided as evidences.            Suggest to attach those 3 pcs reviewed  </a:t>
            </a:r>
            <a:r>
              <a:rPr lang="en-US" sz="10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00-IC-F0011 Factory </a:t>
            </a:r>
            <a:r>
              <a:rPr lang="en-US" sz="1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Inspection </a:t>
            </a:r>
            <a:r>
              <a:rPr lang="en-US" sz="10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Report</a:t>
            </a:r>
            <a:r>
              <a:rPr lang="en-US" sz="1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issue </a:t>
            </a:r>
            <a:r>
              <a:rPr lang="en-US" sz="10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3.0.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605245" y="3934893"/>
            <a:ext cx="2838625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095154" y="4019957"/>
            <a:ext cx="2668772" cy="945450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603897" y="5550190"/>
            <a:ext cx="1095154" cy="244549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圆角矩形标注 3"/>
          <p:cNvSpPr/>
          <p:nvPr/>
        </p:nvSpPr>
        <p:spPr>
          <a:xfrm>
            <a:off x="6355856" y="319489"/>
            <a:ext cx="2788144" cy="2214162"/>
          </a:xfrm>
          <a:prstGeom prst="wedgeRoundRectCallout">
            <a:avLst>
              <a:gd name="adj1" fmla="val -43198"/>
              <a:gd name="adj2" fmla="val 7096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100" dirty="0" smtClean="0">
              <a:solidFill>
                <a:srgbClr val="000000"/>
              </a:solidFill>
            </a:endParaRPr>
          </a:p>
          <a:p>
            <a:endParaRPr lang="en-US" sz="1100" dirty="0" smtClean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rgbClr val="000000"/>
                </a:solidFill>
              </a:rPr>
              <a:t>Requirement</a:t>
            </a:r>
            <a:r>
              <a:rPr lang="en-US" sz="1100" dirty="0" smtClean="0">
                <a:solidFill>
                  <a:srgbClr val="000000"/>
                </a:solidFill>
              </a:rPr>
              <a:t>: </a:t>
            </a:r>
            <a:r>
              <a:rPr lang="en-US" sz="1000" dirty="0" smtClean="0">
                <a:solidFill>
                  <a:srgbClr val="000000"/>
                </a:solidFill>
              </a:rPr>
              <a:t>suggest to include more here for </a:t>
            </a:r>
            <a:r>
              <a:rPr lang="en-US" sz="1000" u="sng" dirty="0" smtClean="0">
                <a:solidFill>
                  <a:srgbClr val="000000"/>
                </a:solidFill>
              </a:rPr>
              <a:t>Para./Item 3 “test equipment”</a:t>
            </a:r>
            <a:r>
              <a:rPr lang="en-US" sz="1000" dirty="0" smtClean="0">
                <a:solidFill>
                  <a:srgbClr val="000000"/>
                </a:solidFill>
              </a:rPr>
              <a:t> . (See attachment 1 -Email shows </a:t>
            </a:r>
            <a:r>
              <a:rPr lang="en-US" sz="1000" dirty="0" smtClean="0">
                <a:solidFill>
                  <a:schemeClr val="tx1"/>
                </a:solidFill>
              </a:rPr>
              <a:t>“we </a:t>
            </a:r>
            <a:r>
              <a:rPr lang="en-US" sz="1000" dirty="0">
                <a:solidFill>
                  <a:schemeClr val="tx1"/>
                </a:solidFill>
              </a:rPr>
              <a:t>will need </a:t>
            </a:r>
            <a:r>
              <a:rPr lang="en-US" sz="1000" dirty="0" smtClean="0">
                <a:solidFill>
                  <a:schemeClr val="tx1"/>
                </a:solidFill>
              </a:rPr>
              <a:t>to use </a:t>
            </a:r>
            <a:r>
              <a:rPr lang="en-US" sz="1000" dirty="0">
                <a:solidFill>
                  <a:schemeClr val="tx1"/>
                </a:solidFill>
              </a:rPr>
              <a:t>form 00-IC-F0027 as intended and submit it in as part of the inspection </a:t>
            </a:r>
            <a:r>
              <a:rPr lang="en-US" sz="1000" dirty="0" smtClean="0">
                <a:solidFill>
                  <a:schemeClr val="tx1"/>
                </a:solidFill>
              </a:rPr>
              <a:t>information…not to </a:t>
            </a:r>
            <a:r>
              <a:rPr lang="en-US" sz="1000" dirty="0">
                <a:solidFill>
                  <a:schemeClr val="tx1"/>
                </a:solidFill>
              </a:rPr>
              <a:t>copy over information from this form to the inspection report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by initiator)</a:t>
            </a:r>
          </a:p>
          <a:p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00" dirty="0">
                <a:solidFill>
                  <a:srgbClr val="000000"/>
                </a:solidFill>
              </a:rPr>
              <a:t>Suggest to include conclusions </a:t>
            </a:r>
            <a:r>
              <a:rPr lang="en-US" sz="1000" dirty="0" smtClean="0">
                <a:solidFill>
                  <a:srgbClr val="000000"/>
                </a:solidFill>
              </a:rPr>
              <a:t>after 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000" dirty="0" smtClean="0">
                <a:solidFill>
                  <a:schemeClr val="tx1"/>
                </a:solidFill>
              </a:rPr>
              <a:t>onfirmed </a:t>
            </a:r>
            <a:r>
              <a:rPr lang="en-US" sz="1000" dirty="0">
                <a:solidFill>
                  <a:schemeClr val="tx1"/>
                </a:solidFill>
              </a:rPr>
              <a:t>with program/document owners on the intended use of form 00-IC-F0027 in relation to </a:t>
            </a:r>
            <a:r>
              <a:rPr lang="en-US" sz="1000" dirty="0" smtClean="0">
                <a:solidFill>
                  <a:schemeClr val="tx1"/>
                </a:solidFill>
              </a:rPr>
              <a:t>00-IC-F0011.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355856" y="3801134"/>
            <a:ext cx="1065670" cy="1594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69580" y="5007929"/>
            <a:ext cx="1073890" cy="542261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圆角矩形标注 3"/>
          <p:cNvSpPr/>
          <p:nvPr/>
        </p:nvSpPr>
        <p:spPr>
          <a:xfrm>
            <a:off x="6074093" y="5748689"/>
            <a:ext cx="2788144" cy="373766"/>
          </a:xfrm>
          <a:prstGeom prst="wedgeRoundRectCallout">
            <a:avLst>
              <a:gd name="adj1" fmla="val -64538"/>
              <a:gd name="adj2" fmla="val -5177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6C547">
                <a:alpha val="8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Attachment 1 indicated the reason why CAR champion </a:t>
            </a:r>
            <a:r>
              <a:rPr lang="en-US" sz="1000" dirty="0" smtClean="0">
                <a:solidFill>
                  <a:schemeClr val="tx1"/>
                </a:solidFill>
              </a:rPr>
              <a:t>reassigned it  to </a:t>
            </a:r>
            <a:r>
              <a:rPr lang="en-US" sz="1000" dirty="0">
                <a:solidFill>
                  <a:schemeClr val="tx1"/>
                </a:solidFill>
              </a:rPr>
              <a:t>a different </a:t>
            </a:r>
            <a:r>
              <a:rPr lang="en-US" sz="1000" dirty="0" smtClean="0">
                <a:solidFill>
                  <a:schemeClr val="tx1"/>
                </a:solidFill>
              </a:rPr>
              <a:t>Owner.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530548" y="3197289"/>
            <a:ext cx="1339703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43615" y="3083431"/>
            <a:ext cx="1065670" cy="1594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6"/>
          <p:cNvSpPr>
            <a:spLocks noChangeArrowheads="1"/>
          </p:cNvSpPr>
          <p:nvPr/>
        </p:nvSpPr>
        <p:spPr bwMode="auto">
          <a:xfrm>
            <a:off x="1139133" y="2959368"/>
            <a:ext cx="1020937" cy="857709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圆角矩形标注 3"/>
          <p:cNvSpPr/>
          <p:nvPr/>
        </p:nvSpPr>
        <p:spPr>
          <a:xfrm>
            <a:off x="2429539" y="5563906"/>
            <a:ext cx="2041379" cy="514481"/>
          </a:xfrm>
          <a:prstGeom prst="wedgeRoundRectCallout">
            <a:avLst>
              <a:gd name="adj1" fmla="val -57571"/>
              <a:gd name="adj2" fmla="val -6638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6C547">
                <a:alpha val="8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/>
                </a:solidFill>
              </a:rPr>
              <a:t>Clear description of </a:t>
            </a:r>
            <a:r>
              <a:rPr lang="en-US" sz="1000" dirty="0" smtClean="0">
                <a:solidFill>
                  <a:schemeClr val="tx1"/>
                </a:solidFill>
              </a:rPr>
              <a:t>standard category, program audited  and suggest owner.</a:t>
            </a:r>
            <a:endParaRPr lang="en-US" sz="1000" dirty="0">
              <a:solidFill>
                <a:schemeClr val="tx1"/>
              </a:solidFill>
              <a:ea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70832" y="6192638"/>
            <a:ext cx="7066129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Collaboration (L) : Reference </a:t>
            </a:r>
            <a:r>
              <a:rPr lang="en-US" sz="1200" b="1" dirty="0">
                <a:solidFill>
                  <a:srgbClr val="0000FF"/>
                </a:solidFill>
              </a:rPr>
              <a:t>communications are attached as needed </a:t>
            </a:r>
            <a:r>
              <a:rPr lang="en-US" sz="1200" b="1" dirty="0" smtClean="0">
                <a:solidFill>
                  <a:srgbClr val="0000FF"/>
                </a:solidFill>
              </a:rPr>
              <a:t>- Excellent</a:t>
            </a:r>
            <a:r>
              <a:rPr lang="en-US" sz="1200" b="1" dirty="0">
                <a:solidFill>
                  <a:srgbClr val="0000FF"/>
                </a:solidFill>
              </a:rPr>
              <a:t>	</a:t>
            </a:r>
            <a:endParaRPr lang="en-US" sz="12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4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40" y="22000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CAR </a:t>
            </a:r>
            <a:r>
              <a:rPr lang="en-US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143913620</a:t>
            </a:r>
            <a:r>
              <a:rPr lang="en-US" dirty="0" smtClean="0"/>
              <a:t>– History Study(10)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3437" y="5710747"/>
            <a:ext cx="7752014" cy="80021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[Integrity] (T</a:t>
            </a:r>
            <a:r>
              <a:rPr lang="en-US" sz="1200" b="1" dirty="0">
                <a:solidFill>
                  <a:srgbClr val="0000FF"/>
                </a:solidFill>
              </a:rPr>
              <a:t>) </a:t>
            </a:r>
            <a:r>
              <a:rPr lang="en-US" sz="1200" b="1" dirty="0" smtClean="0">
                <a:solidFill>
                  <a:srgbClr val="0000FF"/>
                </a:solidFill>
              </a:rPr>
              <a:t>- Acts </a:t>
            </a:r>
            <a:r>
              <a:rPr lang="en-US" sz="1200" b="1" dirty="0">
                <a:solidFill>
                  <a:srgbClr val="0000FF"/>
                </a:solidFill>
              </a:rPr>
              <a:t>on CARs within required timeframe – Need improvement.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[Integrity] (T) - </a:t>
            </a:r>
            <a:r>
              <a:rPr lang="en-US" sz="1200" b="1" dirty="0">
                <a:solidFill>
                  <a:srgbClr val="0000FF"/>
                </a:solidFill>
              </a:rPr>
              <a:t>No Extensions, No overdue, No escalated, No disputed – – Need improvement</a:t>
            </a:r>
            <a:r>
              <a:rPr lang="en-US" sz="1200" b="1" dirty="0" smtClean="0">
                <a:solidFill>
                  <a:srgbClr val="0000FF"/>
                </a:solidFill>
              </a:rPr>
              <a:t>.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[Collaboration](L) - Referenced communications are attached as needed – </a:t>
            </a:r>
            <a:r>
              <a:rPr lang="en-US" sz="1200" b="1" dirty="0" smtClean="0">
                <a:solidFill>
                  <a:srgbClr val="0000FF"/>
                </a:solidFill>
              </a:rPr>
              <a:t>Excellent.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74"/>
          <a:stretch/>
        </p:blipFill>
        <p:spPr bwMode="auto">
          <a:xfrm>
            <a:off x="262146" y="837024"/>
            <a:ext cx="5164877" cy="110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6" y="2089833"/>
            <a:ext cx="5172685" cy="3526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457200" y="837023"/>
            <a:ext cx="2391288" cy="20677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7200" y="2081468"/>
            <a:ext cx="2387384" cy="20677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3465" y="4013785"/>
            <a:ext cx="2387384" cy="20677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89164" y="3585821"/>
            <a:ext cx="4684143" cy="310400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89163" y="4514118"/>
            <a:ext cx="4684143" cy="20677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994" y="837024"/>
            <a:ext cx="3753144" cy="22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5512152" y="1947506"/>
            <a:ext cx="3174647" cy="103386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12151" y="2133160"/>
            <a:ext cx="3174647" cy="819589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圆角矩形标注 3"/>
          <p:cNvSpPr/>
          <p:nvPr/>
        </p:nvSpPr>
        <p:spPr>
          <a:xfrm>
            <a:off x="5512152" y="3089917"/>
            <a:ext cx="3528986" cy="459596"/>
          </a:xfrm>
          <a:prstGeom prst="wedgeRoundRectCallout">
            <a:avLst>
              <a:gd name="adj1" fmla="val -19277"/>
              <a:gd name="adj2" fmla="val -9187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6C547">
                <a:alpha val="8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Documented decisions and rationale in CAR Champion verification stage.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02512" y="3119855"/>
            <a:ext cx="4684143" cy="399721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57200" y="4784753"/>
            <a:ext cx="4684143" cy="399721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圆角矩形标注 3"/>
          <p:cNvSpPr/>
          <p:nvPr/>
        </p:nvSpPr>
        <p:spPr>
          <a:xfrm>
            <a:off x="5660817" y="3756850"/>
            <a:ext cx="2707192" cy="513870"/>
          </a:xfrm>
          <a:prstGeom prst="wedgeRoundRectCallout">
            <a:avLst>
              <a:gd name="adj1" fmla="val -67525"/>
              <a:gd name="adj2" fmla="val -9766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6C547">
                <a:alpha val="8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Granting reasonable extensions as shown by documented </a:t>
            </a:r>
            <a:r>
              <a:rPr lang="en-US" sz="1000" dirty="0" smtClean="0"/>
              <a:t>rationale.</a:t>
            </a:r>
          </a:p>
        </p:txBody>
      </p:sp>
      <p:sp>
        <p:nvSpPr>
          <p:cNvPr id="30" name="圆角矩形标注 3"/>
          <p:cNvSpPr/>
          <p:nvPr/>
        </p:nvSpPr>
        <p:spPr>
          <a:xfrm>
            <a:off x="3058161" y="1836344"/>
            <a:ext cx="2229833" cy="325709"/>
          </a:xfrm>
          <a:prstGeom prst="wedgeRoundRectCallout">
            <a:avLst>
              <a:gd name="adj1" fmla="val -68079"/>
              <a:gd name="adj2" fmla="val -14252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6C547">
                <a:alpha val="8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Collaboration with the CAR owner is apparent from the  </a:t>
            </a:r>
            <a:r>
              <a:rPr lang="en-US" sz="1000" dirty="0" smtClean="0"/>
              <a:t>comments.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457199" y="1304925"/>
            <a:ext cx="4684143" cy="312573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圆角矩形标注 3"/>
          <p:cNvSpPr/>
          <p:nvPr/>
        </p:nvSpPr>
        <p:spPr>
          <a:xfrm>
            <a:off x="5660818" y="4507466"/>
            <a:ext cx="2707192" cy="554574"/>
          </a:xfrm>
          <a:prstGeom prst="wedgeRoundRectCallout">
            <a:avLst>
              <a:gd name="adj1" fmla="val -65892"/>
              <a:gd name="adj2" fmla="val -2452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100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Suggest to ensure </a:t>
            </a:r>
            <a:r>
              <a:rPr lang="en-US" sz="1000" b="1" dirty="0" smtClean="0">
                <a:solidFill>
                  <a:schemeClr val="tx1"/>
                </a:solidFill>
              </a:rPr>
              <a:t>Extensions </a:t>
            </a:r>
            <a:r>
              <a:rPr lang="en-US" sz="1000" dirty="0">
                <a:solidFill>
                  <a:schemeClr val="tx1"/>
                </a:solidFill>
              </a:rPr>
              <a:t>– </a:t>
            </a:r>
            <a:r>
              <a:rPr lang="en-US" sz="1000" i="1" dirty="0">
                <a:solidFill>
                  <a:schemeClr val="tx1"/>
                </a:solidFill>
              </a:rPr>
              <a:t>within requirements (&lt;30 days)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34" name="圆角矩形标注 3"/>
          <p:cNvSpPr/>
          <p:nvPr/>
        </p:nvSpPr>
        <p:spPr>
          <a:xfrm>
            <a:off x="3534924" y="659164"/>
            <a:ext cx="3303462" cy="562490"/>
          </a:xfrm>
          <a:prstGeom prst="wedgeRoundRectCallout">
            <a:avLst>
              <a:gd name="adj1" fmla="val -69719"/>
              <a:gd name="adj2" fmla="val 423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6C547">
                <a:alpha val="8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Evidence </a:t>
            </a:r>
            <a:r>
              <a:rPr lang="en-US" sz="1000" dirty="0"/>
              <a:t>of communication with CAR </a:t>
            </a:r>
            <a:r>
              <a:rPr lang="en-US" sz="1000" dirty="0" smtClean="0"/>
              <a:t>owners </a:t>
            </a:r>
            <a:r>
              <a:rPr lang="en-US" sz="1000" dirty="0"/>
              <a:t>when CAR goes </a:t>
            </a:r>
            <a:r>
              <a:rPr lang="en-US" sz="1000" dirty="0" smtClean="0"/>
              <a:t>overdue, see CAR milestone 1 –Attached mail dated on Sep.28.</a:t>
            </a:r>
          </a:p>
        </p:txBody>
      </p:sp>
    </p:spTree>
    <p:extLst>
      <p:ext uri="{BB962C8B-B14F-4D97-AF65-F5344CB8AC3E}">
        <p14:creationId xmlns:p14="http://schemas.microsoft.com/office/powerpoint/2010/main" val="8399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 </a:t>
            </a: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143913620 </a:t>
            </a:r>
            <a:r>
              <a:rPr lang="en-US" dirty="0" smtClean="0"/>
              <a:t>– Admin Verification(11)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0" y="834470"/>
            <a:ext cx="6094892" cy="513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143" y="4312449"/>
            <a:ext cx="944687" cy="14522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55" y="4314708"/>
            <a:ext cx="1016497" cy="1449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圆角矩形标注 3"/>
          <p:cNvSpPr/>
          <p:nvPr/>
        </p:nvSpPr>
        <p:spPr>
          <a:xfrm>
            <a:off x="5160397" y="3991000"/>
            <a:ext cx="1868556" cy="1407936"/>
          </a:xfrm>
          <a:prstGeom prst="wedgeRoundRectCallout">
            <a:avLst>
              <a:gd name="adj1" fmla="val -60323"/>
              <a:gd name="adj2" fmla="val 2882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100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 smtClean="0">
              <a:solidFill>
                <a:schemeClr val="tx1"/>
              </a:solidFill>
            </a:endParaRP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Usually to verify </a:t>
            </a:r>
            <a:r>
              <a:rPr lang="en-US" sz="800" dirty="0">
                <a:solidFill>
                  <a:schemeClr val="tx1"/>
                </a:solidFill>
              </a:rPr>
              <a:t>Finding </a:t>
            </a:r>
            <a:r>
              <a:rPr lang="en-US" sz="800" dirty="0" smtClean="0">
                <a:solidFill>
                  <a:schemeClr val="tx1"/>
                </a:solidFill>
              </a:rPr>
              <a:t>CAR within </a:t>
            </a:r>
            <a:r>
              <a:rPr lang="en-US" sz="800" dirty="0">
                <a:solidFill>
                  <a:schemeClr val="tx1"/>
                </a:solidFill>
              </a:rPr>
              <a:t>6-9 months after </a:t>
            </a:r>
            <a:r>
              <a:rPr lang="en-US" sz="800" dirty="0" smtClean="0">
                <a:solidFill>
                  <a:schemeClr val="tx1"/>
                </a:solidFill>
              </a:rPr>
              <a:t>closure, see “CAR Admin. </a:t>
            </a:r>
            <a:r>
              <a:rPr lang="en-US" sz="800" dirty="0">
                <a:solidFill>
                  <a:schemeClr val="tx1"/>
                </a:solidFill>
              </a:rPr>
              <a:t>Performance </a:t>
            </a:r>
            <a:r>
              <a:rPr lang="en-US" sz="800" dirty="0" smtClean="0">
                <a:solidFill>
                  <a:schemeClr val="tx1"/>
                </a:solidFill>
              </a:rPr>
              <a:t>Measurement” issued in Apr.2014.</a:t>
            </a: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Suggest to verify  2 more months considering the revised 00-IC-F0011_V4.0 &amp; F0027_V3.0 published  on Jan. 15. 2015 .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900" dirty="0"/>
              <a:t>  </a:t>
            </a:r>
            <a:endParaRPr lang="en-US" sz="9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18" name="圆角矩形标注 3"/>
          <p:cNvSpPr/>
          <p:nvPr/>
        </p:nvSpPr>
        <p:spPr>
          <a:xfrm>
            <a:off x="5053501" y="3119335"/>
            <a:ext cx="1975452" cy="459596"/>
          </a:xfrm>
          <a:prstGeom prst="wedgeRoundRectCallout">
            <a:avLst>
              <a:gd name="adj1" fmla="val -74945"/>
              <a:gd name="adj2" fmla="val 10708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6C547">
                <a:alpha val="8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</a:rPr>
              <a:t>The rationale is documented and </a:t>
            </a:r>
            <a:r>
              <a:rPr lang="en-US" sz="1000" dirty="0" smtClean="0">
                <a:solidFill>
                  <a:schemeClr val="bg1"/>
                </a:solidFill>
              </a:rPr>
              <a:t>reasonable.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077321" y="1622067"/>
            <a:ext cx="4182352" cy="1380676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圆角矩形标注 3"/>
          <p:cNvSpPr/>
          <p:nvPr/>
        </p:nvSpPr>
        <p:spPr>
          <a:xfrm>
            <a:off x="4226565" y="834470"/>
            <a:ext cx="2229894" cy="583168"/>
          </a:xfrm>
          <a:prstGeom prst="wedgeRoundRectCallout">
            <a:avLst>
              <a:gd name="adj1" fmla="val -57235"/>
              <a:gd name="adj2" fmla="val 8526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6C547">
                <a:alpha val="8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Collaboration with the CAR owner is apparent from the </a:t>
            </a:r>
            <a:r>
              <a:rPr lang="en-US" sz="1000" dirty="0" smtClean="0"/>
              <a:t>whole CAR handling process.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60299" y="4700616"/>
            <a:ext cx="3909266" cy="69832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60300" y="3768917"/>
            <a:ext cx="3494330" cy="524787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0299" y="5953808"/>
            <a:ext cx="6283476" cy="461665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 fontAlgn="ctr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0000FF"/>
                </a:solidFill>
              </a:rPr>
              <a:t>[Competitiveness]</a:t>
            </a:r>
            <a:r>
              <a:rPr lang="en-US" sz="1200" b="1" dirty="0" smtClean="0">
                <a:solidFill>
                  <a:srgbClr val="0000FF"/>
                </a:solidFill>
              </a:rPr>
              <a:t>(</a:t>
            </a:r>
            <a:r>
              <a:rPr lang="en-US" sz="1200" b="1" dirty="0">
                <a:solidFill>
                  <a:srgbClr val="0000FF"/>
                </a:solidFill>
              </a:rPr>
              <a:t>P) Verification per </a:t>
            </a:r>
            <a:r>
              <a:rPr lang="en-US" sz="1200" b="1" dirty="0" smtClean="0">
                <a:solidFill>
                  <a:srgbClr val="0000FF"/>
                </a:solidFill>
              </a:rPr>
              <a:t>requirements. – Moderate. </a:t>
            </a:r>
            <a:endParaRPr lang="en-US" sz="1200" b="1" dirty="0">
              <a:solidFill>
                <a:srgbClr val="0000FF"/>
              </a:solidFill>
            </a:endParaRPr>
          </a:p>
          <a:p>
            <a:pPr fontAlgn="ctr"/>
            <a:endParaRPr lang="en-US" sz="1200" i="1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122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143913620</a:t>
            </a:r>
            <a:r>
              <a:rPr lang="en-US" dirty="0" smtClean="0"/>
              <a:t>– CBS Check(12)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21826"/>
              </p:ext>
            </p:extLst>
          </p:nvPr>
        </p:nvGraphicFramePr>
        <p:xfrm>
          <a:off x="692150" y="1150018"/>
          <a:ext cx="7759700" cy="4557963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Improve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63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(Shows ‘N/A’ for observations)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 </a:t>
                      </a: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needed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2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143913620 Finding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305800" cy="472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501134"/>
            <a:ext cx="7577267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Requirement – Would consider using document control requirement and citing</a:t>
            </a:r>
          </a:p>
          <a:p>
            <a:r>
              <a:rPr lang="en-US" dirty="0" smtClean="0"/>
              <a:t>00-IC-F001 and 00-IC-F0027 in objective evidence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0429" y="4689189"/>
            <a:ext cx="493750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Attachments are  excellent way to help CAR Owner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934900"/>
            <a:ext cx="700755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Standard category - Documentation may match nonconformance better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30429" y="3962400"/>
            <a:ext cx="5458802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Include at least the examples for the objective evidence </a:t>
            </a:r>
          </a:p>
          <a:p>
            <a:r>
              <a:rPr lang="en-US" dirty="0" smtClean="0"/>
              <a:t>and then </a:t>
            </a:r>
            <a:r>
              <a:rPr lang="en-US" dirty="0" smtClean="0"/>
              <a:t>It is okay to refer to the attachments.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85843"/>
            <a:ext cx="9067800" cy="291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4765" y="3048000"/>
            <a:ext cx="8830110" cy="286232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Analysis indicates human error (misunderstanding) was responsible for not attaching </a:t>
            </a:r>
            <a:r>
              <a:rPr lang="en-US" dirty="0"/>
              <a:t>the </a:t>
            </a:r>
            <a:endParaRPr lang="en-US" dirty="0" smtClean="0"/>
          </a:p>
          <a:p>
            <a:r>
              <a:rPr lang="en-US" dirty="0" smtClean="0"/>
              <a:t>00-IC-F0027 as required by the IC Form, but instead “pasting in” the equipment information </a:t>
            </a:r>
          </a:p>
          <a:p>
            <a:r>
              <a:rPr lang="en-US" dirty="0" smtClean="0"/>
              <a:t>from Form 00-IC-F0027.  </a:t>
            </a:r>
          </a:p>
          <a:p>
            <a:r>
              <a:rPr lang="en-US" dirty="0" smtClean="0"/>
              <a:t>Would like to have seen additional details supporting human error.  For example, three</a:t>
            </a:r>
          </a:p>
          <a:p>
            <a:r>
              <a:rPr lang="en-US" dirty="0" smtClean="0"/>
              <a:t>different inspectors made the same mistake –  Are IC Form instructions clear? </a:t>
            </a:r>
          </a:p>
          <a:p>
            <a:r>
              <a:rPr lang="en-US" dirty="0" smtClean="0"/>
              <a:t>Training sufficient? Tool hard to use?  Etc…</a:t>
            </a:r>
          </a:p>
          <a:p>
            <a:endParaRPr lang="en-US" dirty="0" smtClean="0"/>
          </a:p>
          <a:p>
            <a:r>
              <a:rPr lang="en-US" dirty="0"/>
              <a:t>Spread of nonconformity –Sample size of PSE reports taken to determine </a:t>
            </a:r>
          </a:p>
          <a:p>
            <a:r>
              <a:rPr lang="en-US" dirty="0"/>
              <a:t>isolated case would have been helpful.  “Reviewed Other PSE Reports” cited in analysis </a:t>
            </a:r>
            <a:endParaRPr lang="en-US" dirty="0" smtClean="0"/>
          </a:p>
          <a:p>
            <a:r>
              <a:rPr lang="en-US" dirty="0" smtClean="0"/>
              <a:t>This would also help to better support human error determination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855" y="1219200"/>
            <a:ext cx="18297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Specific Stakeholders?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7467891" cy="2571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877668"/>
            <a:ext cx="7118872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Root Cause -  Would suggest a more concise statement.</a:t>
            </a:r>
          </a:p>
          <a:p>
            <a:r>
              <a:rPr lang="en-US" dirty="0" smtClean="0"/>
              <a:t>As noted in analysis comments, not clear if human error is final root cause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105400"/>
            <a:ext cx="6811993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Scope of nonconformance </a:t>
            </a:r>
            <a:r>
              <a:rPr lang="en-US" dirty="0"/>
              <a:t>- As noted in </a:t>
            </a:r>
            <a:r>
              <a:rPr lang="en-US" dirty="0" smtClean="0"/>
              <a:t>analysis comments, additional </a:t>
            </a:r>
          </a:p>
          <a:p>
            <a:r>
              <a:rPr lang="en-US" dirty="0"/>
              <a:t>i</a:t>
            </a:r>
            <a:r>
              <a:rPr lang="en-US" dirty="0" smtClean="0"/>
              <a:t>nformation supporting isolated occurrence would be helpful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72735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3733800"/>
            <a:ext cx="8240526" cy="1477328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Corrective action does a nice job addressing the issue </a:t>
            </a:r>
            <a:r>
              <a:rPr lang="en-US" dirty="0"/>
              <a:t>of </a:t>
            </a:r>
            <a:r>
              <a:rPr lang="en-US" dirty="0" smtClean="0"/>
              <a:t>attaching Form 00-IC-F0027</a:t>
            </a:r>
          </a:p>
          <a:p>
            <a:r>
              <a:rPr lang="en-US" dirty="0" smtClean="0"/>
              <a:t>To 00-IC-F0010,</a:t>
            </a:r>
          </a:p>
          <a:p>
            <a:r>
              <a:rPr lang="en-US" dirty="0" smtClean="0"/>
              <a:t>Determination made not to update objective evidence -  Feel it is important to update</a:t>
            </a:r>
          </a:p>
          <a:p>
            <a:r>
              <a:rPr lang="en-US" dirty="0"/>
              <a:t>o</a:t>
            </a:r>
            <a:r>
              <a:rPr lang="en-US" dirty="0" smtClean="0"/>
              <a:t>bjective evidence, as Inspection Records could be reviewed by an accreditor.  </a:t>
            </a:r>
          </a:p>
          <a:p>
            <a:r>
              <a:rPr lang="en-US" dirty="0" smtClean="0"/>
              <a:t>Corrective action expanded to include Greater China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03556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4288971"/>
            <a:ext cx="4863704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Containment and Verification milestones included</a:t>
            </a:r>
          </a:p>
          <a:p>
            <a:r>
              <a:rPr lang="en-US" dirty="0" smtClean="0"/>
              <a:t>Objective evidence provided supports acceptance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823540"/>
              </p:ext>
            </p:extLst>
          </p:nvPr>
        </p:nvGraphicFramePr>
        <p:xfrm>
          <a:off x="1371600" y="304800"/>
          <a:ext cx="6080760" cy="2140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80"/>
                <a:gridCol w="4640580"/>
              </a:tblGrid>
              <a:tr h="40532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INTEGRITY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2828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</a:rPr>
                        <a:t>Initiative &amp; Decision Making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</a:rPr>
                        <a:t>Analyzing &amp; Problem Solving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Facilitates progression of the CAR through closure: extensions, escalations, reassignments, etc.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Accurately completes the administrative fields within the CAR such as root cause category, process impacted, geography, etc.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Acts on CARs within the required timeframe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Facilitates the handling of disputed CARs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164465" marR="0" indent="-16446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(C) Extensions are within requirement (&lt;30 days, 3 or less)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164465" marR="0" indent="-16446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(T) Most appropriate ‘category’, ‘type’, ‘geography’ are selected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164465" marR="0" indent="-16446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(P) Facilitates the handling of disputed CARs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164465" marR="0" indent="-16446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(T) Acts on CARs within required timeframe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2892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17328"/>
              </p:ext>
            </p:extLst>
          </p:nvPr>
        </p:nvGraphicFramePr>
        <p:xfrm>
          <a:off x="1371600" y="2902115"/>
          <a:ext cx="6080760" cy="1910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80"/>
                <a:gridCol w="4640580"/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COMPETITIVENESS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</a:rPr>
                        <a:t>Customer Focus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</a:rPr>
                        <a:t>Achieve Business Results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</a:rPr>
                        <a:t>Flexibility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Assists customers as they address all aspects of the CAR – analysis, root cause statement, milestone, containment, verification, etc.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Verifies CARs timely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164465" marR="0" indent="-16446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(C) Analysis shows clear path to root cause and scope; stakeholders identified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164465" marR="0" indent="-16446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(C</a:t>
                      </a:r>
                      <a:r>
                        <a:rPr lang="en-US" sz="900" dirty="0">
                          <a:effectLst/>
                        </a:rPr>
                        <a:t>) </a:t>
                      </a:r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Root cause statement is succinct, reasonable, complete (Shows ‘N/A’ for observations) 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164465" marR="0" indent="-16446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164465" marR="0" indent="-16446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(</a:t>
                      </a: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C) Milestones address containment &amp; owner’s verification; completed per milestone expectations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164465" marR="0" indent="-16446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(P) Verification per requirements 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08937"/>
              </p:ext>
            </p:extLst>
          </p:nvPr>
        </p:nvGraphicFramePr>
        <p:xfrm>
          <a:off x="1371600" y="5181600"/>
          <a:ext cx="6080760" cy="1466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80"/>
                <a:gridCol w="4640580"/>
              </a:tblGrid>
              <a:tr h="20510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COLLABORATION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</a:rPr>
                        <a:t>Leading &amp; Engaging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</a:rPr>
                        <a:t>Teamwork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</a:rPr>
                        <a:t>Communication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Provides pertinent feedback at appropriate times; shares information and keeps others informed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</a:rPr>
                        <a:t>Supports other CAR Champions by serving as their backup when they are absent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</a:rPr>
                        <a:t>Works as a team player with other CAR Champions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164465" marR="0" indent="-16446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(L) Referenced communications are attached as needed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164465" marR="0" indent="-16446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(C L)  Evidence of communication for overdue/escalated CARs and other pertinent concerns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164465" marR="0" indent="-16446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(P) Trains other CAR Champions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47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76" y="136414"/>
            <a:ext cx="8229600" cy="1143000"/>
          </a:xfrm>
        </p:spPr>
        <p:txBody>
          <a:bodyPr/>
          <a:lstStyle/>
          <a:p>
            <a:r>
              <a:rPr lang="en-US" dirty="0"/>
              <a:t>CAR </a:t>
            </a: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143913620</a:t>
            </a:r>
            <a:r>
              <a:rPr lang="en-US" dirty="0"/>
              <a:t> </a:t>
            </a:r>
            <a:r>
              <a:rPr lang="en-US" dirty="0" smtClean="0"/>
              <a:t>– Owner(2)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7286" y="2295812"/>
            <a:ext cx="1233889" cy="414337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15676" y="1797901"/>
            <a:ext cx="694063" cy="1872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303" y="1795749"/>
            <a:ext cx="694063" cy="187287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63080" y="2845516"/>
            <a:ext cx="58300" cy="54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07148" y="2710149"/>
            <a:ext cx="202591" cy="189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98"/>
          <a:stretch/>
        </p:blipFill>
        <p:spPr bwMode="auto">
          <a:xfrm>
            <a:off x="0" y="816443"/>
            <a:ext cx="6940627" cy="423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ounded Rectangle 6"/>
          <p:cNvSpPr>
            <a:spLocks noChangeArrowheads="1"/>
          </p:cNvSpPr>
          <p:nvPr/>
        </p:nvSpPr>
        <p:spPr bwMode="auto">
          <a:xfrm>
            <a:off x="299270" y="3264417"/>
            <a:ext cx="1020937" cy="30504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78808" y="4328356"/>
            <a:ext cx="1041399" cy="627321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圆角矩形标注 3"/>
          <p:cNvSpPr/>
          <p:nvPr/>
        </p:nvSpPr>
        <p:spPr>
          <a:xfrm>
            <a:off x="6610425" y="2804869"/>
            <a:ext cx="2533575" cy="792136"/>
          </a:xfrm>
          <a:prstGeom prst="wedgeRoundRectCallout">
            <a:avLst>
              <a:gd name="adj1" fmla="val -61716"/>
              <a:gd name="adj2" fmla="val 3345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100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Root cause: </a:t>
            </a:r>
            <a:r>
              <a:rPr lang="en-US" sz="1000" dirty="0">
                <a:solidFill>
                  <a:schemeClr val="tx1"/>
                </a:solidFill>
              </a:rPr>
              <a:t>s</a:t>
            </a:r>
            <a:r>
              <a:rPr lang="en-US" sz="1000" dirty="0" smtClean="0">
                <a:solidFill>
                  <a:schemeClr val="tx1"/>
                </a:solidFill>
              </a:rPr>
              <a:t>hould be concise, one </a:t>
            </a:r>
            <a:r>
              <a:rPr lang="en-US" sz="1000" dirty="0">
                <a:solidFill>
                  <a:schemeClr val="tx1"/>
                </a:solidFill>
              </a:rPr>
              <a:t>or two sentences summarizing the bottom line reason </a:t>
            </a:r>
            <a:r>
              <a:rPr lang="en-US" sz="1000" dirty="0" smtClean="0">
                <a:solidFill>
                  <a:schemeClr val="tx1"/>
                </a:solidFill>
              </a:rPr>
              <a:t>,and 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naturally 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flew from 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above analysis</a:t>
            </a:r>
            <a:r>
              <a:rPr lang="en-US" sz="1000" dirty="0" smtClean="0">
                <a:solidFill>
                  <a:schemeClr val="tx1"/>
                </a:solidFill>
              </a:rPr>
              <a:t>.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 “As…, it should be …” should be removed  to  “CAP” section.</a:t>
            </a:r>
            <a:endParaRPr lang="en-US" sz="10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23" name="圆角矩形标注 3"/>
          <p:cNvSpPr/>
          <p:nvPr/>
        </p:nvSpPr>
        <p:spPr>
          <a:xfrm>
            <a:off x="5014854" y="371475"/>
            <a:ext cx="3952875" cy="1046163"/>
          </a:xfrm>
          <a:prstGeom prst="wedgeRoundRectCallout">
            <a:avLst>
              <a:gd name="adj1" fmla="val -85891"/>
              <a:gd name="adj2" fmla="val 10004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100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b="1" dirty="0" smtClean="0">
              <a:solidFill>
                <a:schemeClr val="tx1"/>
              </a:solidFill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b="1" dirty="0">
              <a:solidFill>
                <a:schemeClr val="tx1"/>
              </a:solidFill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schemeClr val="tx1"/>
                </a:solidFill>
                <a:ea typeface="Times New Roman"/>
                <a:cs typeface="Times New Roman"/>
              </a:rPr>
              <a:t>Analysis: 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Stakeholders are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not c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learly identified.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000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Should explore further to find out bottom line reason ,such as why  the 00-IC-F0011 item 3 description was misinterpreted, any duties already identified and  implemented, any refresh training conducted for intent use of 00-IC-F0027/0011.etc.</a:t>
            </a:r>
            <a:endParaRPr lang="en-US" sz="10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tx1"/>
              </a:solidFill>
              <a:ea typeface="Times New Roman"/>
              <a:cs typeface="Times New Roman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9305" y="3965943"/>
            <a:ext cx="1041399" cy="330514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850833" y="3752207"/>
            <a:ext cx="4368992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739878" y="3008769"/>
            <a:ext cx="178758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19565" y="2213145"/>
            <a:ext cx="207646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6"/>
          <p:cNvSpPr>
            <a:spLocks noChangeArrowheads="1"/>
          </p:cNvSpPr>
          <p:nvPr/>
        </p:nvSpPr>
        <p:spPr bwMode="auto">
          <a:xfrm>
            <a:off x="278808" y="1677988"/>
            <a:ext cx="1020937" cy="30504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482878" y="2004525"/>
            <a:ext cx="1044585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739878" y="3624937"/>
            <a:ext cx="4556147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30366" y="3416941"/>
            <a:ext cx="3627509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527463" y="4516369"/>
            <a:ext cx="863562" cy="293756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994" y="5478780"/>
            <a:ext cx="7914732" cy="984885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[Competitiveness] (C) – Analysis shows clear path to root cause and scope and stakeholders identified</a:t>
            </a:r>
            <a:r>
              <a:rPr lang="en-US" sz="1200" b="1" dirty="0">
                <a:solidFill>
                  <a:srgbClr val="0000FF"/>
                </a:solidFill>
              </a:rPr>
              <a:t>. </a:t>
            </a:r>
            <a:r>
              <a:rPr lang="en-US" sz="1200" b="1" dirty="0" smtClean="0">
                <a:solidFill>
                  <a:srgbClr val="0000FF"/>
                </a:solidFill>
              </a:rPr>
              <a:t>- Moderate. </a:t>
            </a:r>
            <a:endParaRPr lang="en-US" sz="12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[Competitiveness( (C) - Root </a:t>
            </a:r>
            <a:r>
              <a:rPr lang="en-US" sz="1200" b="1" dirty="0">
                <a:solidFill>
                  <a:srgbClr val="0000FF"/>
                </a:solidFill>
              </a:rPr>
              <a:t>cause statement is succinct, reasonable, </a:t>
            </a:r>
            <a:r>
              <a:rPr lang="en-US" sz="1200" b="1" dirty="0" smtClean="0">
                <a:solidFill>
                  <a:srgbClr val="0000FF"/>
                </a:solidFill>
              </a:rPr>
              <a:t>complete.- Moderate. 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[Integrity] (T) – Most appropriate ‘category’, ‘type’, ‘geography’ are selected.-Excellent.</a:t>
            </a:r>
          </a:p>
        </p:txBody>
      </p:sp>
      <p:sp>
        <p:nvSpPr>
          <p:cNvPr id="42" name="圆角矩形标注 3"/>
          <p:cNvSpPr/>
          <p:nvPr/>
        </p:nvSpPr>
        <p:spPr>
          <a:xfrm>
            <a:off x="6610425" y="4259128"/>
            <a:ext cx="2238301" cy="696549"/>
          </a:xfrm>
          <a:prstGeom prst="wedgeRoundRectCallout">
            <a:avLst>
              <a:gd name="adj1" fmla="val -95435"/>
              <a:gd name="adj2" fmla="val -7878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6C547">
                <a:alpha val="8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Appropriate “scope” are filled in after analysis, and  “category”, “type”, “geography” </a:t>
            </a:r>
            <a:r>
              <a:rPr lang="en-US" sz="1000" dirty="0">
                <a:solidFill>
                  <a:schemeClr val="tx1"/>
                </a:solidFill>
              </a:rPr>
              <a:t>are </a:t>
            </a:r>
            <a:r>
              <a:rPr lang="en-US" sz="1000" dirty="0" smtClean="0">
                <a:solidFill>
                  <a:schemeClr val="tx1"/>
                </a:solidFill>
              </a:rPr>
              <a:t>selected correctly.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6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143913620</a:t>
            </a:r>
            <a:r>
              <a:rPr lang="en-US" dirty="0"/>
              <a:t> </a:t>
            </a:r>
            <a:r>
              <a:rPr lang="en-US" dirty="0" smtClean="0"/>
              <a:t>– Owner(3)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5" y="1168764"/>
            <a:ext cx="70104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圆角矩形标注 3"/>
          <p:cNvSpPr/>
          <p:nvPr/>
        </p:nvSpPr>
        <p:spPr>
          <a:xfrm>
            <a:off x="820004" y="3959589"/>
            <a:ext cx="7170223" cy="1587577"/>
          </a:xfrm>
          <a:prstGeom prst="wedgeRoundRectCallout">
            <a:avLst>
              <a:gd name="adj1" fmla="val 4102"/>
              <a:gd name="adj2" fmla="val -4498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100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ea typeface="Times New Roman"/>
                <a:cs typeface="Times New Roman"/>
              </a:rPr>
              <a:t>Corrective Actions Plan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: should  match with  </a:t>
            </a:r>
            <a:r>
              <a:rPr lang="en-US" sz="1000" b="1" dirty="0" smtClean="0">
                <a:solidFill>
                  <a:schemeClr val="tx1"/>
                </a:solidFill>
                <a:ea typeface="Times New Roman"/>
                <a:cs typeface="Times New Roman"/>
              </a:rPr>
              <a:t>Milestone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 section</a:t>
            </a:r>
            <a:endParaRPr lang="en-US" sz="1000" dirty="0">
              <a:solidFill>
                <a:schemeClr val="tx1"/>
              </a:solidFill>
              <a:ea typeface="Times New Roman"/>
              <a:cs typeface="Times New Roman"/>
            </a:endParaRPr>
          </a:p>
          <a:p>
            <a:r>
              <a:rPr lang="en-US" sz="1000" dirty="0">
                <a:solidFill>
                  <a:schemeClr val="tx1"/>
                </a:solidFill>
                <a:ea typeface="Times New Roman"/>
                <a:cs typeface="Times New Roman"/>
              </a:rPr>
              <a:t>-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Milestone 1:  should be named as “Containment Action” to fix objective evidences. Following slide - M1  shows that no need to revise 3 inspection reports, but lacking of reasons indicated in “CAP” section.</a:t>
            </a:r>
            <a:endParaRPr lang="en-US" sz="1000" dirty="0">
              <a:solidFill>
                <a:schemeClr val="tx1"/>
              </a:solidFill>
              <a:ea typeface="Times New Roman"/>
              <a:cs typeface="Times New Roman"/>
            </a:endParaRPr>
          </a:p>
          <a:p>
            <a:endParaRPr lang="en-US" sz="1000" dirty="0" smtClean="0">
              <a:solidFill>
                <a:schemeClr val="tx1"/>
              </a:solidFill>
              <a:ea typeface="Times New Roman"/>
              <a:cs typeface="Times New Roman"/>
            </a:endParaRPr>
          </a:p>
          <a:p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</a:t>
            </a:r>
            <a:r>
              <a:rPr lang="en-US" sz="1000" dirty="0">
                <a:solidFill>
                  <a:schemeClr val="tx1"/>
                </a:solidFill>
                <a:ea typeface="Times New Roman"/>
                <a:cs typeface="Times New Roman"/>
              </a:rPr>
              <a:t>-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 Milestone 2/3 :  should be named as “Short term / </a:t>
            </a:r>
            <a:r>
              <a:rPr lang="en-US" sz="1000" dirty="0">
                <a:solidFill>
                  <a:schemeClr val="tx1"/>
                </a:solidFill>
                <a:ea typeface="Times New Roman"/>
                <a:cs typeface="Times New Roman"/>
              </a:rPr>
              <a:t>Long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term”:  to address </a:t>
            </a:r>
            <a:r>
              <a:rPr lang="en-US" sz="1000" dirty="0">
                <a:solidFill>
                  <a:schemeClr val="tx1"/>
                </a:solidFill>
                <a:ea typeface="Times New Roman"/>
                <a:cs typeface="Times New Roman"/>
              </a:rPr>
              <a:t>the root cause(if being identified as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“misinterpreted by Field  Representative to attach equipment list to report…” </a:t>
            </a:r>
            <a:r>
              <a:rPr lang="en-US" sz="1000" dirty="0">
                <a:solidFill>
                  <a:schemeClr val="tx1"/>
                </a:solidFill>
                <a:ea typeface="Times New Roman"/>
                <a:cs typeface="Times New Roman"/>
              </a:rPr>
              <a:t>)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and  scope identified in “Analysis”.</a:t>
            </a:r>
          </a:p>
          <a:p>
            <a:endParaRPr lang="en-US" sz="1000" dirty="0">
              <a:solidFill>
                <a:schemeClr val="tx1"/>
              </a:solidFill>
              <a:ea typeface="Times New Roman"/>
              <a:cs typeface="Times New Roman"/>
            </a:endParaRPr>
          </a:p>
          <a:p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</a:t>
            </a:r>
            <a:r>
              <a:rPr lang="en-US" sz="1000" dirty="0">
                <a:solidFill>
                  <a:schemeClr val="tx1"/>
                </a:solidFill>
                <a:ea typeface="Times New Roman"/>
                <a:cs typeface="Times New Roman"/>
              </a:rPr>
              <a:t>-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-Milestone 4: Should</a:t>
            </a:r>
            <a:r>
              <a:rPr lang="en-US" sz="1000" i="1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have final milestone for </a:t>
            </a:r>
            <a:r>
              <a:rPr lang="en-US" sz="1000" u="sng" dirty="0">
                <a:solidFill>
                  <a:schemeClr val="tx1"/>
                </a:solidFill>
              </a:rPr>
              <a:t>owner’s verification </a:t>
            </a:r>
            <a:r>
              <a:rPr lang="en-US" sz="1000" dirty="0">
                <a:solidFill>
                  <a:schemeClr val="tx1"/>
                </a:solidFill>
              </a:rPr>
              <a:t>of </a:t>
            </a:r>
            <a:r>
              <a:rPr lang="en-US" sz="1000" dirty="0" smtClean="0">
                <a:solidFill>
                  <a:schemeClr val="tx1"/>
                </a:solidFill>
              </a:rPr>
              <a:t>effectiveness in “CAP” section.</a:t>
            </a:r>
            <a:endParaRPr lang="en-US" sz="1000" dirty="0">
              <a:solidFill>
                <a:schemeClr val="tx1"/>
              </a:solidFill>
              <a:ea typeface="Times New Roman"/>
              <a:cs typeface="Times New Roman"/>
            </a:endParaRPr>
          </a:p>
        </p:txBody>
      </p:sp>
      <p:sp>
        <p:nvSpPr>
          <p:cNvPr id="15" name="Rounded Rectangle 6"/>
          <p:cNvSpPr>
            <a:spLocks noChangeArrowheads="1"/>
          </p:cNvSpPr>
          <p:nvPr/>
        </p:nvSpPr>
        <p:spPr bwMode="auto">
          <a:xfrm>
            <a:off x="820004" y="1168765"/>
            <a:ext cx="3618646" cy="248874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369279" y="3676416"/>
            <a:ext cx="821472" cy="165257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69278" y="3201256"/>
            <a:ext cx="1278671" cy="165257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0898" y="1502211"/>
            <a:ext cx="184771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4049" y="1763752"/>
            <a:ext cx="184771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2974" y="2183995"/>
            <a:ext cx="184771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69279" y="3491587"/>
            <a:ext cx="27854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69279" y="3634228"/>
            <a:ext cx="27854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5"/>
          <p:cNvCxnSpPr>
            <a:cxnSpLocks noChangeShapeType="1"/>
          </p:cNvCxnSpPr>
          <p:nvPr/>
        </p:nvCxnSpPr>
        <p:spPr bwMode="auto">
          <a:xfrm flipH="1">
            <a:off x="808983" y="1515824"/>
            <a:ext cx="19051" cy="3344365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7"/>
          <p:cNvCxnSpPr>
            <a:cxnSpLocks noChangeShapeType="1"/>
          </p:cNvCxnSpPr>
          <p:nvPr/>
        </p:nvCxnSpPr>
        <p:spPr bwMode="auto">
          <a:xfrm>
            <a:off x="828034" y="4409085"/>
            <a:ext cx="228600" cy="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7"/>
          <p:cNvCxnSpPr>
            <a:cxnSpLocks noChangeShapeType="1"/>
          </p:cNvCxnSpPr>
          <p:nvPr/>
        </p:nvCxnSpPr>
        <p:spPr bwMode="auto">
          <a:xfrm>
            <a:off x="808983" y="4860189"/>
            <a:ext cx="228600" cy="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2843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143913620 </a:t>
            </a:r>
            <a:r>
              <a:rPr lang="en-US" dirty="0" smtClean="0"/>
              <a:t>– Milestone 1(4)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4555" y="5722735"/>
            <a:ext cx="7761383" cy="53860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[Competitiveness] (C) –  Milestone addressed containment and completed per milestone expectation.</a:t>
            </a:r>
          </a:p>
          <a:p>
            <a:pPr>
              <a:spcBef>
                <a:spcPts val="600"/>
              </a:spcBef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</a:rPr>
              <a:t>                                           - Excellent.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9" r="8047"/>
          <a:stretch/>
        </p:blipFill>
        <p:spPr bwMode="auto">
          <a:xfrm>
            <a:off x="367022" y="709455"/>
            <a:ext cx="7085644" cy="461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2030569" y="2784300"/>
            <a:ext cx="4931063" cy="471239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圆角矩形标注 3"/>
          <p:cNvSpPr/>
          <p:nvPr/>
        </p:nvSpPr>
        <p:spPr>
          <a:xfrm>
            <a:off x="5850264" y="4438703"/>
            <a:ext cx="2455867" cy="768062"/>
          </a:xfrm>
          <a:prstGeom prst="wedgeRoundRectCallout">
            <a:avLst>
              <a:gd name="adj1" fmla="val -85050"/>
              <a:gd name="adj2" fmla="val -2531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6C547">
                <a:alpha val="8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/>
                </a:solidFill>
              </a:rPr>
              <a:t>Containment action has been done with clear implementation objective evidences.</a:t>
            </a:r>
            <a:endParaRPr lang="en-US" sz="1000" dirty="0">
              <a:solidFill>
                <a:schemeClr val="tx1"/>
              </a:solidFill>
              <a:ea typeface="Times New Roman"/>
              <a:cs typeface="Times New Roman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4095" y="3673094"/>
            <a:ext cx="4814498" cy="1045210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圆角矩形标注 3"/>
          <p:cNvSpPr/>
          <p:nvPr/>
        </p:nvSpPr>
        <p:spPr>
          <a:xfrm>
            <a:off x="6553916" y="3350023"/>
            <a:ext cx="2455867" cy="768062"/>
          </a:xfrm>
          <a:prstGeom prst="wedgeRoundRectCallout">
            <a:avLst>
              <a:gd name="adj1" fmla="val -87129"/>
              <a:gd name="adj2" fmla="val -6469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6C547">
                <a:alpha val="8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i="1" dirty="0" smtClean="0">
                <a:solidFill>
                  <a:schemeClr val="tx1"/>
                </a:solidFill>
              </a:rPr>
              <a:t>Milestone 1  indicates  reason </a:t>
            </a:r>
            <a:r>
              <a:rPr lang="en-US" sz="1000" i="1" dirty="0">
                <a:solidFill>
                  <a:schemeClr val="tx1"/>
                </a:solidFill>
              </a:rPr>
              <a:t>why not </a:t>
            </a:r>
            <a:r>
              <a:rPr lang="en-US" sz="1000" i="1" dirty="0" smtClean="0">
                <a:solidFill>
                  <a:schemeClr val="tx1"/>
                </a:solidFill>
              </a:rPr>
              <a:t>required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i="1" dirty="0" smtClean="0">
                <a:solidFill>
                  <a:schemeClr val="tx1"/>
                </a:solidFill>
              </a:rPr>
              <a:t>to fix objective evidence with attachment ,see program owner reply.</a:t>
            </a:r>
            <a:endParaRPr lang="en-US" sz="1000" i="1" dirty="0">
              <a:solidFill>
                <a:schemeClr val="tx1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37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143913620</a:t>
            </a:r>
            <a:r>
              <a:rPr lang="en-US" dirty="0" smtClean="0"/>
              <a:t>– </a:t>
            </a:r>
            <a:r>
              <a:rPr lang="en-US" dirty="0"/>
              <a:t>Milestone </a:t>
            </a:r>
            <a:r>
              <a:rPr lang="en-US" dirty="0" smtClean="0"/>
              <a:t>2(5)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3938" y="6267508"/>
            <a:ext cx="7761383" cy="461665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[Competitiveness] (C) –Corrective </a:t>
            </a:r>
            <a:r>
              <a:rPr lang="en-US" sz="1200" b="1" dirty="0">
                <a:solidFill>
                  <a:srgbClr val="0000FF"/>
                </a:solidFill>
              </a:rPr>
              <a:t>actions fix the objective evidence and other problems found; address entire root cause and scope. </a:t>
            </a:r>
            <a:r>
              <a:rPr lang="en-US" sz="1200" b="1" dirty="0" smtClean="0">
                <a:solidFill>
                  <a:srgbClr val="0000FF"/>
                </a:solidFill>
              </a:rPr>
              <a:t>- Excellent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054004"/>
            <a:ext cx="77247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894302" y="3972910"/>
            <a:ext cx="3824843" cy="725214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圆角矩形标注 3"/>
          <p:cNvSpPr/>
          <p:nvPr/>
        </p:nvSpPr>
        <p:spPr>
          <a:xfrm>
            <a:off x="5850264" y="4438703"/>
            <a:ext cx="2455867" cy="768062"/>
          </a:xfrm>
          <a:prstGeom prst="wedgeRoundRectCallout">
            <a:avLst>
              <a:gd name="adj1" fmla="val -72961"/>
              <a:gd name="adj2" fmla="val -3304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6C547">
                <a:alpha val="8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Short term action </a:t>
            </a:r>
            <a:r>
              <a:rPr lang="en-US" sz="1000" dirty="0">
                <a:solidFill>
                  <a:schemeClr val="tx1"/>
                </a:solidFill>
              </a:rPr>
              <a:t>has been done with clear implementation objective evidences.</a:t>
            </a:r>
            <a:endParaRPr lang="en-US" sz="1000" dirty="0">
              <a:solidFill>
                <a:schemeClr val="tx1"/>
              </a:solidFill>
              <a:ea typeface="Times New Roman"/>
              <a:cs typeface="Times New Roman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94302" y="2702250"/>
            <a:ext cx="886997" cy="242831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3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143913620</a:t>
            </a:r>
            <a:r>
              <a:rPr lang="en-US" dirty="0" smtClean="0"/>
              <a:t>– </a:t>
            </a:r>
            <a:r>
              <a:rPr lang="en-US" dirty="0"/>
              <a:t>Milestone </a:t>
            </a:r>
            <a:r>
              <a:rPr lang="en-US" dirty="0" smtClean="0"/>
              <a:t>3(6)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85814"/>
            <a:ext cx="7281862" cy="515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894302" y="3716977"/>
            <a:ext cx="4651475" cy="1575651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圆角矩形标注 3"/>
          <p:cNvSpPr/>
          <p:nvPr/>
        </p:nvSpPr>
        <p:spPr>
          <a:xfrm>
            <a:off x="6192079" y="4524566"/>
            <a:ext cx="2455867" cy="768062"/>
          </a:xfrm>
          <a:prstGeom prst="wedgeRoundRectCallout">
            <a:avLst>
              <a:gd name="adj1" fmla="val -94720"/>
              <a:gd name="adj2" fmla="val 1179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6C547">
                <a:alpha val="8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The 2</a:t>
            </a:r>
            <a:r>
              <a:rPr lang="en-US" sz="1000" baseline="30000" dirty="0" smtClean="0">
                <a:solidFill>
                  <a:schemeClr val="tx1"/>
                </a:solidFill>
              </a:rPr>
              <a:t>nd</a:t>
            </a:r>
            <a:r>
              <a:rPr lang="en-US" sz="1000" dirty="0" smtClean="0">
                <a:solidFill>
                  <a:schemeClr val="tx1"/>
                </a:solidFill>
              </a:rPr>
              <a:t> long term action </a:t>
            </a:r>
            <a:r>
              <a:rPr lang="en-US" sz="1000" dirty="0">
                <a:solidFill>
                  <a:schemeClr val="tx1"/>
                </a:solidFill>
              </a:rPr>
              <a:t>has been done with clear implementation objective evidences.</a:t>
            </a:r>
            <a:endParaRPr lang="en-US" sz="1000" dirty="0">
              <a:solidFill>
                <a:schemeClr val="tx1"/>
              </a:solidFill>
              <a:ea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938" y="6267508"/>
            <a:ext cx="7761383" cy="461665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[Competitiveness] (C) –Corrective </a:t>
            </a:r>
            <a:r>
              <a:rPr lang="en-US" sz="1200" b="1" dirty="0">
                <a:solidFill>
                  <a:srgbClr val="0000FF"/>
                </a:solidFill>
              </a:rPr>
              <a:t>actions fix the objective evidence and other problems found; address entire root cause and scope. </a:t>
            </a:r>
            <a:r>
              <a:rPr lang="en-US" sz="1200" b="1" dirty="0" smtClean="0">
                <a:solidFill>
                  <a:srgbClr val="0000FF"/>
                </a:solidFill>
              </a:rPr>
              <a:t>- Moderate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94302" y="2155985"/>
            <a:ext cx="886997" cy="242831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667904" y="3450048"/>
            <a:ext cx="211290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3"/>
          <p:cNvSpPr/>
          <p:nvPr/>
        </p:nvSpPr>
        <p:spPr>
          <a:xfrm>
            <a:off x="6363986" y="3562597"/>
            <a:ext cx="2322814" cy="891973"/>
          </a:xfrm>
          <a:prstGeom prst="wedgeRoundRectCallout">
            <a:avLst>
              <a:gd name="adj1" fmla="val -101456"/>
              <a:gd name="adj2" fmla="val 3507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100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Suggest  to offer formal  assignment  as evidence ,as  the  reminding mail to whole team did not include duty descriptions for Alex Jiang.   </a:t>
            </a:r>
            <a:endParaRPr lang="en-US" sz="10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524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143913620</a:t>
            </a:r>
            <a:r>
              <a:rPr lang="en-US" dirty="0" smtClean="0"/>
              <a:t>– </a:t>
            </a:r>
            <a:r>
              <a:rPr lang="en-US" dirty="0"/>
              <a:t>Milestone </a:t>
            </a:r>
            <a:r>
              <a:rPr lang="en-US" dirty="0" smtClean="0"/>
              <a:t>4(7)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3938" y="6267508"/>
            <a:ext cx="7761383" cy="53860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[Competitiveness] (C) –  Milestone addressed Verification and completed per milestone expectation.</a:t>
            </a:r>
          </a:p>
          <a:p>
            <a:pPr>
              <a:spcBef>
                <a:spcPts val="600"/>
              </a:spcBef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</a:rPr>
              <a:t>                                           -Excellent.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5" y="710536"/>
            <a:ext cx="7021512" cy="4483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642" y="4750129"/>
            <a:ext cx="3755323" cy="150991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855034" y="3954481"/>
            <a:ext cx="4738255" cy="609696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圆角矩形标注 3"/>
          <p:cNvSpPr/>
          <p:nvPr/>
        </p:nvSpPr>
        <p:spPr>
          <a:xfrm>
            <a:off x="6638306" y="3692612"/>
            <a:ext cx="2294659" cy="871565"/>
          </a:xfrm>
          <a:prstGeom prst="wedgeRoundRectCallout">
            <a:avLst>
              <a:gd name="adj1" fmla="val -95687"/>
              <a:gd name="adj2" fmla="val 858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6C547">
                <a:alpha val="8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Verification  action </a:t>
            </a:r>
            <a:r>
              <a:rPr lang="en-US" sz="1000" dirty="0">
                <a:solidFill>
                  <a:schemeClr val="tx1"/>
                </a:solidFill>
              </a:rPr>
              <a:t>has been done with clear implementation objective </a:t>
            </a:r>
            <a:r>
              <a:rPr lang="en-US" sz="1000" dirty="0" smtClean="0">
                <a:solidFill>
                  <a:schemeClr val="tx1"/>
                </a:solidFill>
              </a:rPr>
              <a:t>evidence. See below screenshot.</a:t>
            </a:r>
            <a:endParaRPr lang="en-US" sz="1000" dirty="0">
              <a:solidFill>
                <a:schemeClr val="tx1"/>
              </a:solidFill>
              <a:ea typeface="Times New Roman"/>
              <a:cs typeface="Times New Roman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10161" y="5972127"/>
            <a:ext cx="1759228" cy="304848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 </a:t>
            </a:r>
            <a:r>
              <a:rPr lang="en-US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143913620</a:t>
            </a:r>
            <a:r>
              <a:rPr lang="en-US" dirty="0" smtClean="0"/>
              <a:t>– CAR Admin Review(8)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2010"/>
            <a:ext cx="72199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3"/>
          <p:cNvSpPr/>
          <p:nvPr/>
        </p:nvSpPr>
        <p:spPr>
          <a:xfrm>
            <a:off x="3316432" y="1374609"/>
            <a:ext cx="3036743" cy="343962"/>
          </a:xfrm>
          <a:prstGeom prst="wedgeRoundRectCallout">
            <a:avLst>
              <a:gd name="adj1" fmla="val -64079"/>
              <a:gd name="adj2" fmla="val 3070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6C547">
                <a:alpha val="8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prstClr val="white"/>
                </a:solidFill>
                <a:ea typeface="Times New Roman"/>
                <a:cs typeface="Times New Roman"/>
              </a:rPr>
              <a:t>Correct input of Owner’s reporting manager.</a:t>
            </a:r>
            <a:endParaRPr lang="en-US" sz="10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55034" y="2553193"/>
            <a:ext cx="2078171" cy="304848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55034" y="4191987"/>
            <a:ext cx="3336956" cy="676895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 </a:t>
            </a: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143913620 </a:t>
            </a:r>
            <a:r>
              <a:rPr lang="en-US" dirty="0" smtClean="0"/>
              <a:t>– History Study(9)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8354" y="5980100"/>
            <a:ext cx="7380769" cy="53860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[Integrity] (T</a:t>
            </a:r>
            <a:r>
              <a:rPr lang="en-US" sz="1200" b="1" dirty="0">
                <a:solidFill>
                  <a:srgbClr val="0000FF"/>
                </a:solidFill>
              </a:rPr>
              <a:t>) </a:t>
            </a:r>
            <a:r>
              <a:rPr lang="en-US" sz="1200" b="1" dirty="0" smtClean="0">
                <a:solidFill>
                  <a:srgbClr val="0000FF"/>
                </a:solidFill>
              </a:rPr>
              <a:t>- Acts </a:t>
            </a:r>
            <a:r>
              <a:rPr lang="en-US" sz="1200" b="1" dirty="0">
                <a:solidFill>
                  <a:srgbClr val="0000FF"/>
                </a:solidFill>
              </a:rPr>
              <a:t>on CARs within required timeframe </a:t>
            </a:r>
            <a:r>
              <a:rPr lang="en-US" sz="1200" b="1" dirty="0" smtClean="0">
                <a:solidFill>
                  <a:srgbClr val="0000FF"/>
                </a:solidFill>
              </a:rPr>
              <a:t>– Need improvement.</a:t>
            </a:r>
            <a:endParaRPr lang="en-US" sz="12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[Integrity] (T) - </a:t>
            </a:r>
            <a:r>
              <a:rPr lang="en-US" sz="1200" b="1" dirty="0">
                <a:solidFill>
                  <a:srgbClr val="0000FF"/>
                </a:solidFill>
              </a:rPr>
              <a:t>No Extensions, No overdue, No escalated, No disputed – Need improvement.</a:t>
            </a:r>
          </a:p>
        </p:txBody>
      </p:sp>
      <p:sp>
        <p:nvSpPr>
          <p:cNvPr id="4" name="Oval 3"/>
          <p:cNvSpPr/>
          <p:nvPr/>
        </p:nvSpPr>
        <p:spPr>
          <a:xfrm>
            <a:off x="858355" y="1304983"/>
            <a:ext cx="2192357" cy="426904"/>
          </a:xfrm>
          <a:prstGeom prst="ellipse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Curved Connector 15"/>
          <p:cNvCxnSpPr>
            <a:stCxn id="4" idx="6"/>
          </p:cNvCxnSpPr>
          <p:nvPr/>
        </p:nvCxnSpPr>
        <p:spPr>
          <a:xfrm flipH="1">
            <a:off x="1737871" y="1518435"/>
            <a:ext cx="1312841" cy="775942"/>
          </a:xfrm>
          <a:prstGeom prst="curvedConnector3">
            <a:avLst>
              <a:gd name="adj1" fmla="val -1741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88" y="767434"/>
            <a:ext cx="7357173" cy="497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807533" y="4239490"/>
            <a:ext cx="5866401" cy="475014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07534" y="5451721"/>
            <a:ext cx="3166102" cy="29415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07533" y="2147302"/>
            <a:ext cx="3166102" cy="29415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07534" y="3419980"/>
            <a:ext cx="5866401" cy="375643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5033" y="6518709"/>
            <a:ext cx="7384091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[Collaboration](L</a:t>
            </a:r>
            <a:r>
              <a:rPr lang="en-US" sz="1200" b="1" dirty="0">
                <a:solidFill>
                  <a:srgbClr val="0000FF"/>
                </a:solidFill>
              </a:rPr>
              <a:t>) </a:t>
            </a:r>
            <a:r>
              <a:rPr lang="en-US" sz="1200" b="1" dirty="0" smtClean="0">
                <a:solidFill>
                  <a:srgbClr val="0000FF"/>
                </a:solidFill>
              </a:rPr>
              <a:t>- Referenced </a:t>
            </a:r>
            <a:r>
              <a:rPr lang="en-US" sz="1200" b="1" dirty="0">
                <a:solidFill>
                  <a:srgbClr val="0000FF"/>
                </a:solidFill>
              </a:rPr>
              <a:t>communications are attached as </a:t>
            </a:r>
            <a:r>
              <a:rPr lang="en-US" sz="1200" b="1" dirty="0" smtClean="0">
                <a:solidFill>
                  <a:srgbClr val="0000FF"/>
                </a:solidFill>
              </a:rPr>
              <a:t>needed – </a:t>
            </a:r>
            <a:r>
              <a:rPr lang="en-US" sz="1200" b="1" dirty="0">
                <a:solidFill>
                  <a:srgbClr val="0000FF"/>
                </a:solidFill>
              </a:rPr>
              <a:t>Need improvement.</a:t>
            </a:r>
          </a:p>
        </p:txBody>
      </p:sp>
    </p:spTree>
    <p:extLst>
      <p:ext uri="{BB962C8B-B14F-4D97-AF65-F5344CB8AC3E}">
        <p14:creationId xmlns:p14="http://schemas.microsoft.com/office/powerpoint/2010/main" val="146608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1557</Words>
  <Application>Microsoft Office PowerPoint</Application>
  <PresentationFormat>On-screen Show (4:3)</PresentationFormat>
  <Paragraphs>201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CAR 143913620 – Origination(1)</vt:lpstr>
      <vt:lpstr>CAR 143913620 – Owner(2)</vt:lpstr>
      <vt:lpstr>CAR 143913620 – Owner(3)</vt:lpstr>
      <vt:lpstr>CAR 143913620 – Milestone 1(4)</vt:lpstr>
      <vt:lpstr>CAR 143913620– Milestone 2(5)</vt:lpstr>
      <vt:lpstr>CAR 143913620– Milestone 3(6)</vt:lpstr>
      <vt:lpstr>CAR 143913620– Milestone 4(7)</vt:lpstr>
      <vt:lpstr>CAR 143913620– CAR Admin Review(8)</vt:lpstr>
      <vt:lpstr>CAR 143913620 – History Study(9)</vt:lpstr>
      <vt:lpstr>CAR 143913620– History Study(10)</vt:lpstr>
      <vt:lpstr>CAR 143913620 – Admin Verification(11)</vt:lpstr>
      <vt:lpstr>CAR 143913620– CBS Check(12)</vt:lpstr>
      <vt:lpstr>CAR 143913620 Finding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Allison, Cheryl</dc:creator>
  <cp:lastModifiedBy>Allison, Cheryl</cp:lastModifiedBy>
  <cp:revision>3</cp:revision>
  <dcterms:created xsi:type="dcterms:W3CDTF">2015-03-13T15:22:32Z</dcterms:created>
  <dcterms:modified xsi:type="dcterms:W3CDTF">2015-03-13T15:40:20Z</dcterms:modified>
</cp:coreProperties>
</file>