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04" r:id="rId3"/>
    <p:sldId id="405" r:id="rId4"/>
    <p:sldId id="406" r:id="rId5"/>
    <p:sldId id="407" r:id="rId6"/>
    <p:sldId id="408" r:id="rId7"/>
    <p:sldId id="409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993300"/>
    <a:srgbClr val="C10036"/>
    <a:srgbClr val="96C547"/>
    <a:srgbClr val="000099"/>
    <a:srgbClr val="FF3300"/>
    <a:srgbClr val="1B808E"/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228" autoAdjust="0"/>
    <p:restoredTop sz="75408" autoAdjust="0"/>
  </p:normalViewPr>
  <p:slideViewPr>
    <p:cSldViewPr snapToGrid="0" snapToObjects="1" showGuides="1">
      <p:cViewPr>
        <p:scale>
          <a:sx n="70" d="100"/>
          <a:sy n="70" d="100"/>
        </p:scale>
        <p:origin x="-1166" y="-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415E-B674-497B-84D8-451230F3F83F}" type="datetime1">
              <a:rPr lang="en-US"/>
              <a:pPr/>
              <a:t>6/3/2014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DCD85-D3D7-4B1C-AAA0-6D7F17438F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u="sng" dirty="0" smtClean="0"/>
              <a:t>For the CAR# 13392770:</a:t>
            </a:r>
          </a:p>
          <a:p>
            <a:pPr defTabSz="931774">
              <a:defRPr/>
            </a:pPr>
            <a:r>
              <a:rPr lang="en-US" u="none" dirty="0" smtClean="0"/>
              <a:t>[</a:t>
            </a:r>
            <a:r>
              <a:rPr lang="en-US" i="1" u="none" dirty="0" smtClean="0"/>
              <a:t>CAR Review based on </a:t>
            </a:r>
            <a:r>
              <a:rPr lang="en-US" i="1" dirty="0"/>
              <a:t>00-QA-S0006  - Corrective Action Request Process</a:t>
            </a:r>
            <a:r>
              <a:rPr lang="en-US" u="none" dirty="0" smtClean="0"/>
              <a:t>]</a:t>
            </a:r>
            <a:endParaRPr lang="en-US" u="sng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This CAR is related the lab testing staff used the non-calibration equipment to conduct the test.</a:t>
            </a:r>
            <a:endParaRPr lang="en-US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u="sng" dirty="0" smtClean="0"/>
              <a:t>For the CAR# 13392770:</a:t>
            </a:r>
          </a:p>
          <a:p>
            <a:pPr defTabSz="931774">
              <a:defRPr/>
            </a:pPr>
            <a:r>
              <a:rPr lang="en-US" u="none" dirty="0" smtClean="0"/>
              <a:t>[</a:t>
            </a:r>
            <a:r>
              <a:rPr lang="en-US" i="1" u="none" dirty="0" smtClean="0"/>
              <a:t>CAR Review based on </a:t>
            </a:r>
            <a:r>
              <a:rPr lang="en-US" i="1" dirty="0"/>
              <a:t>00-QA-S0006  - Corrective Action Request Process</a:t>
            </a:r>
            <a:r>
              <a:rPr lang="en-US" u="none" dirty="0" smtClean="0"/>
              <a:t>]</a:t>
            </a:r>
            <a:endParaRPr lang="en-US" u="sng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This CAR is related the lab testing staff used the non-calibration equipment to conduct the test.</a:t>
            </a:r>
            <a:endParaRPr lang="en-US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u="sng" dirty="0" smtClean="0"/>
              <a:t>For the CAR# 13392770:</a:t>
            </a:r>
          </a:p>
          <a:p>
            <a:pPr defTabSz="931774">
              <a:defRPr/>
            </a:pPr>
            <a:r>
              <a:rPr lang="en-US" u="none" dirty="0" smtClean="0"/>
              <a:t>[</a:t>
            </a:r>
            <a:r>
              <a:rPr lang="en-US" i="1" u="none" dirty="0" smtClean="0"/>
              <a:t>CAR Review based on </a:t>
            </a:r>
            <a:r>
              <a:rPr lang="en-US" i="1" dirty="0"/>
              <a:t>00-QA-S0006  - Corrective Action Request Process</a:t>
            </a:r>
            <a:r>
              <a:rPr lang="en-US" u="none" dirty="0" smtClean="0"/>
              <a:t>]</a:t>
            </a:r>
            <a:endParaRPr lang="en-US" u="sng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This CAR is related the lab testing staff used the non-calibration equipment to conduct the test.</a:t>
            </a:r>
            <a:endParaRPr lang="en-US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u="sng" dirty="0" smtClean="0"/>
              <a:t>For the CAR# 13392770:</a:t>
            </a:r>
          </a:p>
          <a:p>
            <a:pPr defTabSz="931774">
              <a:defRPr/>
            </a:pPr>
            <a:r>
              <a:rPr lang="en-US" u="none" dirty="0" smtClean="0"/>
              <a:t>[</a:t>
            </a:r>
            <a:r>
              <a:rPr lang="en-US" i="1" u="none" dirty="0" smtClean="0"/>
              <a:t>CAR Review based on </a:t>
            </a:r>
            <a:r>
              <a:rPr lang="en-US" i="1" dirty="0"/>
              <a:t>00-QA-S0006  - Corrective Action Request Process</a:t>
            </a:r>
            <a:r>
              <a:rPr lang="en-US" u="none" dirty="0" smtClean="0"/>
              <a:t>]</a:t>
            </a:r>
            <a:endParaRPr lang="en-US" u="sng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This CAR is related the lab testing staff used the non-calibration equipment to conduct the test.</a:t>
            </a:r>
            <a:endParaRPr lang="en-US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u="sng" dirty="0" smtClean="0"/>
              <a:t>For the CAR# 13392770:</a:t>
            </a:r>
          </a:p>
          <a:p>
            <a:pPr defTabSz="931774">
              <a:defRPr/>
            </a:pPr>
            <a:r>
              <a:rPr lang="en-US" u="none" dirty="0" smtClean="0"/>
              <a:t>[</a:t>
            </a:r>
            <a:r>
              <a:rPr lang="en-US" i="1" u="none" dirty="0" smtClean="0"/>
              <a:t>CAR Review based on </a:t>
            </a:r>
            <a:r>
              <a:rPr lang="en-US" i="1" dirty="0"/>
              <a:t>00-QA-S0006  - Corrective Action Request Process</a:t>
            </a:r>
            <a:r>
              <a:rPr lang="en-US" u="none" dirty="0" smtClean="0"/>
              <a:t>]</a:t>
            </a:r>
            <a:endParaRPr lang="en-US" u="sng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This CAR is related the lab testing staff used the non-calibration equipment to conduct the test.</a:t>
            </a:r>
            <a:endParaRPr lang="en-US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Milestones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–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have final milestone for owner’s verification of effectiveness; enough time is allowed for new records to be examined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Although CAR owner self-verification is added at the last milestone, it doesn’t cover the corrective action for the failure conducting previous Management Review.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In fact, would the next round of Management Review be able to conducted on-time, it has not been addressed.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It is suggested that the verification should focus on whether the updated process and/or next round of Management Review is in place to avoid recurrence of such nonconformity.</a:t>
            </a:r>
          </a:p>
          <a:p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Milestones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–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completed per milestone expectations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It is acceptable as Containment Action for the supporting evidence covered in the 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milestone, i.e. Management Review Report for Year 2011 and Year 2012 [Suggest to inviting a person could read German for verification…].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However, the evidence “</a:t>
            </a:r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Attachment of the management review 2013 in milestone one.  The effectiveness of the management review was reviewed by the EULA Region Quality Manager and found to be acceptable.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” stated in the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milestone is irrelevant while the Management Review for Year 2013 has not been conducted yet.  Not sure how CAR Administrator accepts it.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In addition, for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milestone, it is suggested that a statement should be provided by CAR Owner to indicate that “Recommendation for improvement” is now covered as input in the process of Management Review for Year 2011 and 2012...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C50B43-5FBE-4B8D-80EA-71922DC889A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39023-E598-41EE-B6DC-08D0D22D993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E07486-AB40-422D-8B88-CD8C534962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3EBEF-87FB-43FB-9AA4-25841B7DC7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E2ABA8-5774-4DF1-8762-033C4990478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379A0-BA1D-4211-B453-755613BAB8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152EEC-D525-4A1A-B086-890FF29463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Ronald Tse, Paul Ip, Balina Ling, Simy Li and Adele Fan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June 3,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dirty="0" smtClean="0"/>
              <a:t>133912554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" y="1000125"/>
            <a:ext cx="7895064" cy="55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0" y="4657724"/>
            <a:ext cx="2276475" cy="1247775"/>
          </a:xfrm>
          <a:prstGeom prst="cloudCallout">
            <a:avLst>
              <a:gd name="adj1" fmla="val 45124"/>
              <a:gd name="adj2" fmla="val 6527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Good practice to describe it in English also.</a:t>
            </a:r>
          </a:p>
        </p:txBody>
      </p:sp>
    </p:spTree>
    <p:extLst>
      <p:ext uri="{BB962C8B-B14F-4D97-AF65-F5344CB8AC3E}">
        <p14:creationId xmlns:p14="http://schemas.microsoft.com/office/powerpoint/2010/main" val="18180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dirty="0" smtClean="0"/>
              <a:t>133912554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8" y="945763"/>
            <a:ext cx="7696291" cy="524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66675" y="1781174"/>
            <a:ext cx="2276475" cy="1247775"/>
          </a:xfrm>
          <a:prstGeom prst="cloudCallout">
            <a:avLst>
              <a:gd name="adj1" fmla="val 45124"/>
              <a:gd name="adj2" fmla="val 6527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Good practice to describe it in English also.</a:t>
            </a:r>
          </a:p>
        </p:txBody>
      </p:sp>
    </p:spTree>
    <p:extLst>
      <p:ext uri="{BB962C8B-B14F-4D97-AF65-F5344CB8AC3E}">
        <p14:creationId xmlns:p14="http://schemas.microsoft.com/office/powerpoint/2010/main" val="3598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dirty="0" smtClean="0"/>
              <a:t>133912554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3" y="682905"/>
            <a:ext cx="7945703" cy="578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735435" y="1374705"/>
            <a:ext cx="2615877" cy="1284790"/>
          </a:xfrm>
          <a:prstGeom prst="wedgeRoundRectCallout">
            <a:avLst>
              <a:gd name="adj1" fmla="val -61851"/>
              <a:gd name="adj2" fmla="val 4537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an Observation CAR, It’s not required for </a:t>
            </a:r>
            <a:r>
              <a:rPr lang="en-US" dirty="0" smtClean="0">
                <a:solidFill>
                  <a:schemeClr val="tx1"/>
                </a:solidFill>
              </a:rPr>
              <a:t>these three fields.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964671" y="1569781"/>
            <a:ext cx="358815" cy="89463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609600" y="4076700"/>
            <a:ext cx="7553325" cy="1228725"/>
          </a:xfrm>
          <a:prstGeom prst="flowChartProcess">
            <a:avLst/>
          </a:prstGeom>
          <a:noFill/>
          <a:ln w="4445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610350" y="2895600"/>
            <a:ext cx="1902830" cy="1000125"/>
          </a:xfrm>
          <a:prstGeom prst="wedgeEllipseCallout">
            <a:avLst>
              <a:gd name="adj1" fmla="val -83905"/>
              <a:gd name="adj2" fmla="val 6249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Recommend to add English description also. 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278552" y="6157912"/>
            <a:ext cx="2766898" cy="238125"/>
          </a:xfrm>
          <a:prstGeom prst="flowChartProcess">
            <a:avLst/>
          </a:prstGeom>
          <a:noFill/>
          <a:ln w="4445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278552" y="5401340"/>
            <a:ext cx="2884373" cy="531627"/>
          </a:xfrm>
          <a:prstGeom prst="wedgeEllipseCallout">
            <a:avLst>
              <a:gd name="adj1" fmla="val -190"/>
              <a:gd name="adj2" fmla="val 80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Will explain in the next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8197" y="6455485"/>
            <a:ext cx="6208256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[Competitiveness](C) –  Root cause statement show ‘N/A’ for observation.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dirty="0" smtClean="0"/>
              <a:t>133912554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2" y="912426"/>
            <a:ext cx="7283373" cy="48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67676" y="3030434"/>
            <a:ext cx="4242923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smtClean="0">
                <a:latin typeface="Arial" pitchFamily="34" charset="0"/>
                <a:cs typeface="Arial" pitchFamily="34" charset="0"/>
              </a:rPr>
              <a:t>On 11/19, the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owner requested date extension from 11/19 to 11/22, and this sentence is the extension reason.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84059" y="3127918"/>
            <a:ext cx="3065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95525" y="5629275"/>
            <a:ext cx="3533775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5695951" y="5705474"/>
            <a:ext cx="3352800" cy="809625"/>
          </a:xfrm>
          <a:prstGeom prst="wedgeEllipseCallout">
            <a:avLst>
              <a:gd name="adj1" fmla="val -54185"/>
              <a:gd name="adj2" fmla="val -5603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Recommend to add the publish notification of DCS in the attachments area as the evidence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2295525" y="2371060"/>
            <a:ext cx="777284" cy="24454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295525" y="4423144"/>
            <a:ext cx="777284" cy="24454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29147" y="4198788"/>
            <a:ext cx="306546" cy="23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838" y="3967956"/>
            <a:ext cx="4242923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Before the CAR Admin approve the extension request, the owner submit the implementation evidence on 11/21.</a:t>
            </a:r>
          </a:p>
        </p:txBody>
      </p:sp>
    </p:spTree>
    <p:extLst>
      <p:ext uri="{BB962C8B-B14F-4D97-AF65-F5344CB8AC3E}">
        <p14:creationId xmlns:p14="http://schemas.microsoft.com/office/powerpoint/2010/main" val="869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8" y="629741"/>
            <a:ext cx="6490011" cy="179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92" y="1779843"/>
            <a:ext cx="6777271" cy="462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dirty="0" smtClean="0"/>
              <a:t>133912554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477877" y="5854784"/>
            <a:ext cx="236847" cy="390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83580" y="3726323"/>
            <a:ext cx="2107581" cy="1568477"/>
          </a:xfrm>
          <a:prstGeom prst="cloudCallout">
            <a:avLst>
              <a:gd name="adj1" fmla="val 48840"/>
              <a:gd name="adj2" fmla="val 9436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Immediately verify observation CARs upon CAR closure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72262" y="4688956"/>
            <a:ext cx="3455582" cy="106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9763" y="6319391"/>
            <a:ext cx="5625006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</a:t>
            </a:r>
            <a:r>
              <a:rPr lang="en-US" sz="1200" b="1" dirty="0">
                <a:solidFill>
                  <a:srgbClr val="0000FF"/>
                </a:solidFill>
              </a:rPr>
              <a:t>Integrity] </a:t>
            </a:r>
            <a:r>
              <a:rPr lang="en-US" sz="1200" b="1" dirty="0" smtClean="0">
                <a:solidFill>
                  <a:srgbClr val="0000FF"/>
                </a:solidFill>
              </a:rPr>
              <a:t>(C) </a:t>
            </a:r>
            <a:r>
              <a:rPr lang="en-US" sz="1200" b="1" dirty="0">
                <a:solidFill>
                  <a:srgbClr val="0000FF"/>
                </a:solidFill>
              </a:rPr>
              <a:t>– </a:t>
            </a:r>
            <a:r>
              <a:rPr lang="en-US" sz="1200" b="1" dirty="0" smtClean="0">
                <a:solidFill>
                  <a:srgbClr val="0000FF"/>
                </a:solidFill>
              </a:rPr>
              <a:t>Extension is within requirement(&lt;30 days, 3 or less)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[Competitiveness](P) –  Verification per requirements.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altLang="ja-JP" dirty="0"/>
              <a:t>133912554</a:t>
            </a:r>
            <a:r>
              <a:rPr lang="en-US" dirty="0" smtClean="0"/>
              <a:t> (Overall Comment)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8263" y="1053296"/>
            <a:ext cx="8258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One suggestion:</a:t>
            </a:r>
          </a:p>
          <a:p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f </a:t>
            </a:r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the 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CAR is </a:t>
            </a:r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written in local language, recommend to add English description to make the CAR easily to be understood </a:t>
            </a:r>
            <a:r>
              <a:rPr kumimoji="1" lang="en-US" altLang="ja-JP" sz="2400">
                <a:latin typeface="Arial" pitchFamily="34" charset="0"/>
                <a:cs typeface="Arial" pitchFamily="34" charset="0"/>
              </a:rPr>
              <a:t>by </a:t>
            </a:r>
            <a:r>
              <a:rPr kumimoji="1" lang="en-US" altLang="ja-JP" sz="2400" smtClean="0">
                <a:latin typeface="Arial" pitchFamily="34" charset="0"/>
                <a:cs typeface="Arial" pitchFamily="34" charset="0"/>
              </a:rPr>
              <a:t>others.</a:t>
            </a:r>
            <a:endParaRPr kumimoji="1" lang="en-US" altLang="ja-JP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458</Words>
  <Application>Microsoft Office PowerPoint</Application>
  <PresentationFormat>On-screen Show (4:3)</PresentationFormat>
  <Paragraphs>74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Calibration Meeting CAR Review</vt:lpstr>
      <vt:lpstr>CAR# 133912554</vt:lpstr>
      <vt:lpstr>CAR# 133912554</vt:lpstr>
      <vt:lpstr>CAR# 133912554</vt:lpstr>
      <vt:lpstr>CAR# 133912554</vt:lpstr>
      <vt:lpstr>CAR# 133912554</vt:lpstr>
      <vt:lpstr>CAR# 133912554 (Overall Comment)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260</cp:revision>
  <cp:lastPrinted>2014-04-29T02:50:26Z</cp:lastPrinted>
  <dcterms:created xsi:type="dcterms:W3CDTF">2010-12-21T03:48:07Z</dcterms:created>
  <dcterms:modified xsi:type="dcterms:W3CDTF">2014-06-03T15:35:59Z</dcterms:modified>
</cp:coreProperties>
</file>