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5" autoAdjust="0"/>
    <p:restoredTop sz="94668" autoAdjust="0"/>
  </p:normalViewPr>
  <p:slideViewPr>
    <p:cSldViewPr>
      <p:cViewPr>
        <p:scale>
          <a:sx n="80" d="100"/>
          <a:sy n="80" d="100"/>
        </p:scale>
        <p:origin x="-422" y="-28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CE2D2-3D15-45D5-8474-FEB7D6230561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C324F-184F-4E4D-BC78-9D70AFA9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41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922C2-942D-4905-B34E-0F633114CEA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9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922C2-942D-4905-B34E-0F633114CEA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9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6/3/2013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0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6/3/2013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6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6/3/2013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17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81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/>
            <a:r>
              <a:rPr lang="en-US" sz="1000">
                <a:solidFill>
                  <a:srgbClr val="000000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9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82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71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49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-128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0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84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0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6/3/2013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81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40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7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6/3/2013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4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6/3/2013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9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6/3/2013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1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6/3/2013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5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6/3/2013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6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6/3/2013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5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AD96-F350-48C8-B380-C6CAC908DFC1}" type="datetimeFigureOut">
              <a:rPr lang="en-US" smtClean="0"/>
              <a:t>6/3/2013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4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2AD96-F350-48C8-B380-C6CAC908DFC1}" type="datetimeFigureOut">
              <a:rPr lang="en-US" smtClean="0"/>
              <a:t>6/3/2013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3EBCECAB-EF83-4475-A98D-548D9ACF9FD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65906\Documents\Quality\CARs\CAR 12311017 (Capture 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67" y="162194"/>
            <a:ext cx="6105751" cy="661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2053"/>
          <p:cNvSpPr/>
          <p:nvPr/>
        </p:nvSpPr>
        <p:spPr>
          <a:xfrm>
            <a:off x="2556933" y="3285067"/>
            <a:ext cx="4251323" cy="115233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85" y="162194"/>
            <a:ext cx="8229600" cy="1143000"/>
          </a:xfrm>
        </p:spPr>
        <p:txBody>
          <a:bodyPr/>
          <a:lstStyle/>
          <a:p>
            <a:r>
              <a:rPr lang="en-US" sz="1800" dirty="0" smtClean="0"/>
              <a:t>CAR 123911017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405880" y="517801"/>
            <a:ext cx="1667933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ORIGINATION</a:t>
            </a:r>
            <a:endParaRPr lang="en-US" sz="16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60267" y="2484241"/>
            <a:ext cx="1716620" cy="5232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Requirement correctly identified.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43165" y="4175794"/>
            <a:ext cx="1335165" cy="5232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NCR brief and to the point.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04821" y="4936004"/>
            <a:ext cx="1827512" cy="116955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Objective Evidence: it’s clear tech used display rather than TC adjacent to the sample.</a:t>
            </a:r>
          </a:p>
        </p:txBody>
      </p:sp>
      <p:cxnSp>
        <p:nvCxnSpPr>
          <p:cNvPr id="13" name="Straight Arrow Connector 12"/>
          <p:cNvCxnSpPr>
            <a:stCxn id="9" idx="1"/>
          </p:cNvCxnSpPr>
          <p:nvPr/>
        </p:nvCxnSpPr>
        <p:spPr>
          <a:xfrm flipH="1">
            <a:off x="6345355" y="2745851"/>
            <a:ext cx="814912" cy="4714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566958" y="5122333"/>
            <a:ext cx="537864" cy="169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400800" y="4437404"/>
            <a:ext cx="929446" cy="117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5743" y="5130800"/>
            <a:ext cx="1603790" cy="5232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Correct Standard Category chosen.</a:t>
            </a:r>
          </a:p>
        </p:txBody>
      </p:sp>
      <p:cxnSp>
        <p:nvCxnSpPr>
          <p:cNvPr id="33" name="Straight Arrow Connector 32"/>
          <p:cNvCxnSpPr>
            <a:stCxn id="32" idx="2"/>
          </p:cNvCxnSpPr>
          <p:nvPr/>
        </p:nvCxnSpPr>
        <p:spPr>
          <a:xfrm>
            <a:off x="967638" y="5654020"/>
            <a:ext cx="564829" cy="552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614201" y="4496235"/>
            <a:ext cx="4194056" cy="26248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41834" y="4834467"/>
            <a:ext cx="4194056" cy="819553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45801" y="6206067"/>
            <a:ext cx="2606141" cy="347133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41834" y="3285067"/>
            <a:ext cx="3428766" cy="119667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41834" y="3548394"/>
            <a:ext cx="3428766" cy="119667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41833" y="3668061"/>
            <a:ext cx="759457" cy="119667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87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animBg="1"/>
      <p:bldP spid="9" grpId="0" animBg="1"/>
      <p:bldP spid="11" grpId="0" animBg="1"/>
      <p:bldP spid="12" grpId="0" animBg="1"/>
      <p:bldP spid="32" grpId="0" animBg="1"/>
      <p:bldP spid="43" grpId="0" animBg="1"/>
      <p:bldP spid="44" grpId="0" animBg="1"/>
      <p:bldP spid="4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457200" y="2533650"/>
            <a:ext cx="5843588" cy="140017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Geneva" charset="0"/>
              </a:rPr>
              <a:t>CAR #123911017 Analysis for CAR Calibration Meeting</a:t>
            </a: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>
          <a:xfrm>
            <a:off x="457200" y="3960813"/>
            <a:ext cx="5843588" cy="1774825"/>
          </a:xfrm>
        </p:spPr>
        <p:txBody>
          <a:bodyPr/>
          <a:lstStyle/>
          <a:p>
            <a:pPr eaLnBrk="1" hangingPunct="1"/>
            <a:r>
              <a:rPr lang="fi-FI" smtClean="0">
                <a:latin typeface="Arial" charset="0"/>
                <a:cs typeface="Arial" charset="0"/>
              </a:rPr>
              <a:t>J. Y. Lee</a:t>
            </a:r>
          </a:p>
          <a:p>
            <a:pPr eaLnBrk="1" hangingPunct="1"/>
            <a:r>
              <a:rPr lang="fi-FI" smtClean="0">
                <a:latin typeface="Arial" charset="0"/>
                <a:cs typeface="Arial" charset="0"/>
              </a:rPr>
              <a:t>Taiwan QM</a:t>
            </a:r>
          </a:p>
        </p:txBody>
      </p:sp>
    </p:spTree>
    <p:extLst>
      <p:ext uri="{BB962C8B-B14F-4D97-AF65-F5344CB8AC3E}">
        <p14:creationId xmlns:p14="http://schemas.microsoft.com/office/powerpoint/2010/main" val="131742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Geneva" charset="0"/>
              </a:rPr>
              <a:t>CAR #123911017</a:t>
            </a:r>
          </a:p>
        </p:txBody>
      </p:sp>
      <p:pic>
        <p:nvPicPr>
          <p:cNvPr id="1331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175" y="1196975"/>
            <a:ext cx="8883650" cy="4899025"/>
          </a:xfrm>
        </p:spPr>
      </p:pic>
      <p:sp>
        <p:nvSpPr>
          <p:cNvPr id="5" name="Oval 4"/>
          <p:cNvSpPr/>
          <p:nvPr/>
        </p:nvSpPr>
        <p:spPr>
          <a:xfrm>
            <a:off x="1979613" y="1803400"/>
            <a:ext cx="2736850" cy="360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sp>
        <p:nvSpPr>
          <p:cNvPr id="9" name="Line Callout 1 (Border and Accent Bar) 8"/>
          <p:cNvSpPr/>
          <p:nvPr/>
        </p:nvSpPr>
        <p:spPr>
          <a:xfrm>
            <a:off x="3419475" y="1557338"/>
            <a:ext cx="288925" cy="246062"/>
          </a:xfrm>
          <a:prstGeom prst="accentBorderCallout1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6084888" y="2276475"/>
            <a:ext cx="1871662" cy="2778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sp>
        <p:nvSpPr>
          <p:cNvPr id="11" name="Line Callout 1 (Border and Accent Bar) 10"/>
          <p:cNvSpPr/>
          <p:nvPr/>
        </p:nvSpPr>
        <p:spPr>
          <a:xfrm>
            <a:off x="7667625" y="2011363"/>
            <a:ext cx="288925" cy="247650"/>
          </a:xfrm>
          <a:prstGeom prst="accentBorderCallout1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2051050" y="2997200"/>
            <a:ext cx="1873250" cy="2778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sp>
        <p:nvSpPr>
          <p:cNvPr id="15" name="Line Callout 1 (Border and Accent Bar) 14"/>
          <p:cNvSpPr/>
          <p:nvPr/>
        </p:nvSpPr>
        <p:spPr>
          <a:xfrm>
            <a:off x="3657600" y="2749550"/>
            <a:ext cx="288925" cy="247650"/>
          </a:xfrm>
          <a:prstGeom prst="accentBorderCallout1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7" name="Line Callout 1 (Border and Accent Bar) 16"/>
          <p:cNvSpPr/>
          <p:nvPr/>
        </p:nvSpPr>
        <p:spPr>
          <a:xfrm>
            <a:off x="7235825" y="2873375"/>
            <a:ext cx="288925" cy="247650"/>
          </a:xfrm>
          <a:prstGeom prst="accentBorderCallout1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8" name="Oval 17"/>
          <p:cNvSpPr/>
          <p:nvPr/>
        </p:nvSpPr>
        <p:spPr>
          <a:xfrm>
            <a:off x="6443663" y="2981325"/>
            <a:ext cx="792162" cy="2778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979613" y="3552825"/>
            <a:ext cx="1058862" cy="2778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sp>
        <p:nvSpPr>
          <p:cNvPr id="20" name="Line Callout 1 (Border and Accent Bar) 19"/>
          <p:cNvSpPr/>
          <p:nvPr/>
        </p:nvSpPr>
        <p:spPr>
          <a:xfrm>
            <a:off x="3068638" y="3444875"/>
            <a:ext cx="288925" cy="247650"/>
          </a:xfrm>
          <a:prstGeom prst="accentBorderCallout1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3419475" y="5300663"/>
            <a:ext cx="2089150" cy="2778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sp>
        <p:nvSpPr>
          <p:cNvPr id="22" name="Line Callout 1 (Border and Accent Bar) 21"/>
          <p:cNvSpPr/>
          <p:nvPr/>
        </p:nvSpPr>
        <p:spPr>
          <a:xfrm>
            <a:off x="5662613" y="4794250"/>
            <a:ext cx="2714625" cy="503238"/>
          </a:xfrm>
          <a:prstGeom prst="accentBorderCallout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More complete if revision date added</a:t>
            </a:r>
          </a:p>
        </p:txBody>
      </p:sp>
      <p:sp>
        <p:nvSpPr>
          <p:cNvPr id="23" name="Line Callout 1 (Border and Accent Bar) 22"/>
          <p:cNvSpPr/>
          <p:nvPr/>
        </p:nvSpPr>
        <p:spPr>
          <a:xfrm>
            <a:off x="4073525" y="5127625"/>
            <a:ext cx="287338" cy="246063"/>
          </a:xfrm>
          <a:prstGeom prst="accentBorderCallout1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843213" y="3275013"/>
            <a:ext cx="504825" cy="277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Callout 27"/>
          <p:cNvSpPr/>
          <p:nvPr/>
        </p:nvSpPr>
        <p:spPr>
          <a:xfrm>
            <a:off x="2508250" y="584200"/>
            <a:ext cx="4656138" cy="649288"/>
          </a:xfrm>
          <a:prstGeom prst="wedgeEllipseCallout">
            <a:avLst>
              <a:gd name="adj1" fmla="val -20628"/>
              <a:gd name="adj2" fmla="val 830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Info were all filled out</a:t>
            </a:r>
          </a:p>
        </p:txBody>
      </p:sp>
    </p:spTree>
    <p:extLst>
      <p:ext uri="{BB962C8B-B14F-4D97-AF65-F5344CB8AC3E}">
        <p14:creationId xmlns:p14="http://schemas.microsoft.com/office/powerpoint/2010/main" val="1245662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Geneva" charset="0"/>
              </a:rPr>
              <a:t>CAR #123911017</a:t>
            </a:r>
          </a:p>
        </p:txBody>
      </p:sp>
      <p:pic>
        <p:nvPicPr>
          <p:cNvPr id="14338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" y="1851501"/>
            <a:ext cx="7056120" cy="4023360"/>
          </a:xfrm>
        </p:spPr>
      </p:pic>
      <p:sp>
        <p:nvSpPr>
          <p:cNvPr id="7" name="Oval 6"/>
          <p:cNvSpPr/>
          <p:nvPr/>
        </p:nvSpPr>
        <p:spPr>
          <a:xfrm>
            <a:off x="4932363" y="2636838"/>
            <a:ext cx="792162" cy="2778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422900" y="2997200"/>
            <a:ext cx="1165225" cy="2778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659563" y="3151188"/>
            <a:ext cx="1657350" cy="2778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659563" y="3357563"/>
            <a:ext cx="2160587" cy="2873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339975" y="3652838"/>
            <a:ext cx="3384550" cy="3524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4572000" y="404813"/>
            <a:ext cx="4157663" cy="180022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Something was wrong here: Follow datasheet or Standard? Which shall takes preference? Additional analysis shall be done to study why datasheet has undocumented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6021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588" y="2097088"/>
            <a:ext cx="8886825" cy="2938462"/>
          </a:xfrm>
        </p:spPr>
      </p:pic>
      <p:sp>
        <p:nvSpPr>
          <p:cNvPr id="5" name="Oval Callout 4"/>
          <p:cNvSpPr/>
          <p:nvPr/>
        </p:nvSpPr>
        <p:spPr>
          <a:xfrm>
            <a:off x="468313" y="44450"/>
            <a:ext cx="4013200" cy="1871663"/>
          </a:xfrm>
          <a:prstGeom prst="wedgeEllipseCallout">
            <a:avLst>
              <a:gd name="adj1" fmla="val 14526"/>
              <a:gd name="adj2" fmla="val 58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Datasheet shall be revised to follow standard requirement or just put datasheet additional temp point as optional 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4716463" y="206375"/>
            <a:ext cx="4013200" cy="187325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The other way around, if the datasheet shall be followed, then just follow. Why duplicate WI was created. Waste??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2195513" y="4868863"/>
            <a:ext cx="5094287" cy="1439862"/>
          </a:xfrm>
          <a:prstGeom prst="wedgeEllipseCallout">
            <a:avLst>
              <a:gd name="adj1" fmla="val -11671"/>
              <a:gd name="adj2" fmla="val -75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Besides above not too related comments, the action plan is very detailed and easy to understand</a:t>
            </a:r>
          </a:p>
        </p:txBody>
      </p:sp>
    </p:spTree>
    <p:extLst>
      <p:ext uri="{BB962C8B-B14F-4D97-AF65-F5344CB8AC3E}">
        <p14:creationId xmlns:p14="http://schemas.microsoft.com/office/powerpoint/2010/main" val="1338548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ea typeface="Geneva" charset="0"/>
              </a:rPr>
              <a:t>CAR #123911017</a:t>
            </a:r>
          </a:p>
        </p:txBody>
      </p:sp>
      <p:pic>
        <p:nvPicPr>
          <p:cNvPr id="1638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" y="1885791"/>
            <a:ext cx="6918960" cy="3954780"/>
          </a:xfrm>
        </p:spPr>
      </p:pic>
      <p:sp>
        <p:nvSpPr>
          <p:cNvPr id="5" name="Oval Callout 4"/>
          <p:cNvSpPr/>
          <p:nvPr/>
        </p:nvSpPr>
        <p:spPr>
          <a:xfrm>
            <a:off x="2484438" y="765175"/>
            <a:ext cx="3382962" cy="122396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Milestones are well documented</a:t>
            </a:r>
          </a:p>
        </p:txBody>
      </p:sp>
    </p:spTree>
    <p:extLst>
      <p:ext uri="{BB962C8B-B14F-4D97-AF65-F5344CB8AC3E}">
        <p14:creationId xmlns:p14="http://schemas.microsoft.com/office/powerpoint/2010/main" val="1224667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50" y="260350"/>
            <a:ext cx="6672263" cy="4248150"/>
          </a:xfrm>
        </p:spPr>
      </p:pic>
      <p:pic>
        <p:nvPicPr>
          <p:cNvPr id="1741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420938"/>
            <a:ext cx="6205537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014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0350"/>
            <a:ext cx="6364287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582863"/>
            <a:ext cx="6478588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185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49275"/>
            <a:ext cx="7777163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179388" y="1052513"/>
            <a:ext cx="2016125" cy="720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07950" y="1989138"/>
            <a:ext cx="2016125" cy="719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7950" y="2924175"/>
            <a:ext cx="2016125" cy="720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7950" y="3797300"/>
            <a:ext cx="2016125" cy="720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7950" y="5084763"/>
            <a:ext cx="2016125" cy="720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5580063" y="4365625"/>
            <a:ext cx="1692275" cy="971550"/>
          </a:xfrm>
          <a:prstGeom prst="wedgeEllipseCallout">
            <a:avLst>
              <a:gd name="adj1" fmla="val -250259"/>
              <a:gd name="adj2" fmla="val 508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srgbClr val="002060"/>
                </a:solidFill>
              </a:rPr>
              <a:t>Over 9 days</a:t>
            </a:r>
          </a:p>
        </p:txBody>
      </p:sp>
    </p:spTree>
    <p:extLst>
      <p:ext uri="{BB962C8B-B14F-4D97-AF65-F5344CB8AC3E}">
        <p14:creationId xmlns:p14="http://schemas.microsoft.com/office/powerpoint/2010/main" val="2669726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81075"/>
            <a:ext cx="7894637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95288" y="1557338"/>
            <a:ext cx="2016125" cy="7191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4211638" y="3506788"/>
            <a:ext cx="2736850" cy="1223962"/>
          </a:xfrm>
          <a:prstGeom prst="wedgeEllipseCallout">
            <a:avLst>
              <a:gd name="adj1" fmla="val -97437"/>
              <a:gd name="adj2" fmla="val 469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</a:rPr>
              <a:t>CAR Admin took immediate action to close the CAR.</a:t>
            </a:r>
          </a:p>
        </p:txBody>
      </p:sp>
      <p:sp>
        <p:nvSpPr>
          <p:cNvPr id="7" name="Oval 6"/>
          <p:cNvSpPr/>
          <p:nvPr/>
        </p:nvSpPr>
        <p:spPr>
          <a:xfrm>
            <a:off x="763588" y="4365625"/>
            <a:ext cx="2016125" cy="871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Geneva" charset="0"/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79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65906\Documents\Quality\CARs\CAR 12311017 (Capture 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1" y="535345"/>
            <a:ext cx="5884332" cy="42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44" y="143747"/>
            <a:ext cx="8229600" cy="1143000"/>
          </a:xfrm>
        </p:spPr>
        <p:txBody>
          <a:bodyPr/>
          <a:lstStyle/>
          <a:p>
            <a:r>
              <a:rPr lang="en-US" sz="1800" dirty="0" smtClean="0"/>
              <a:t>CAR 123911017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53611" y="491801"/>
            <a:ext cx="1598990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RESPONSE</a:t>
            </a:r>
            <a:endParaRPr lang="en-US" sz="16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6883" y="296147"/>
            <a:ext cx="3136900" cy="15696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chemeClr val="accent2"/>
                </a:solidFill>
                <a:cs typeface="Arial" pitchFamily="34" charset="0"/>
              </a:rPr>
              <a:t>Good:</a:t>
            </a:r>
            <a:r>
              <a:rPr lang="en-US" sz="1200" dirty="0" smtClean="0">
                <a:solidFill>
                  <a:schemeClr val="accent2"/>
                </a:solidFill>
                <a:cs typeface="Arial" pitchFamily="34" charset="0"/>
              </a:rPr>
              <a:t> Discusses inconsistencies between training, the test standard, datasheets, and </a:t>
            </a:r>
            <a:r>
              <a:rPr lang="en-US" sz="1200" dirty="0" smtClean="0">
                <a:solidFill>
                  <a:schemeClr val="accent2"/>
                </a:solidFill>
              </a:rPr>
              <a:t>local </a:t>
            </a:r>
            <a:r>
              <a:rPr lang="en-US" sz="1200" dirty="0">
                <a:solidFill>
                  <a:schemeClr val="accent2"/>
                </a:solidFill>
              </a:rPr>
              <a:t>work </a:t>
            </a:r>
            <a:r>
              <a:rPr lang="en-US" sz="1200" dirty="0" smtClean="0">
                <a:solidFill>
                  <a:schemeClr val="accent2"/>
                </a:solidFill>
              </a:rPr>
              <a:t>instructions</a:t>
            </a:r>
            <a:r>
              <a:rPr lang="en-US" sz="1200" dirty="0" smtClean="0">
                <a:solidFill>
                  <a:schemeClr val="accent2"/>
                </a:solidFill>
                <a:cs typeface="Arial" pitchFamily="34" charset="0"/>
              </a:rPr>
              <a:t>.</a:t>
            </a:r>
          </a:p>
          <a:p>
            <a:r>
              <a:rPr lang="en-US" sz="1200" b="1" u="sng" dirty="0" smtClean="0">
                <a:solidFill>
                  <a:schemeClr val="accent2"/>
                </a:solidFill>
                <a:cs typeface="Arial" pitchFamily="34" charset="0"/>
              </a:rPr>
              <a:t>Improvement:</a:t>
            </a:r>
            <a:r>
              <a:rPr lang="en-US" sz="1200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sz="1200" dirty="0">
                <a:solidFill>
                  <a:schemeClr val="accent2"/>
                </a:solidFill>
                <a:cs typeface="Arial" pitchFamily="34" charset="0"/>
              </a:rPr>
              <a:t>Didn’t explore why there were </a:t>
            </a:r>
            <a:r>
              <a:rPr lang="en-US" sz="1200" dirty="0" smtClean="0">
                <a:solidFill>
                  <a:schemeClr val="accent2"/>
                </a:solidFill>
                <a:cs typeface="Arial" pitchFamily="34" charset="0"/>
              </a:rPr>
              <a:t>inconsistencies, whether there were inconsistencies in other test methods, and whether this is more than just a local issue. Stakeholders not identified. </a:t>
            </a:r>
          </a:p>
        </p:txBody>
      </p:sp>
      <p:pic>
        <p:nvPicPr>
          <p:cNvPr id="2051" name="Picture 3" descr="C:\Users\65906\Documents\Quality\CARs\CAR 12311017 (Capture 5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1" y="4462730"/>
            <a:ext cx="5952066" cy="188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9744" y="2488868"/>
            <a:ext cx="2640389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cs typeface="Arial" pitchFamily="34" charset="0"/>
              </a:rPr>
              <a:t>Zeroes in on the inconsistencies between training and </a:t>
            </a:r>
            <a:r>
              <a:rPr lang="en-US" sz="1200" dirty="0">
                <a:solidFill>
                  <a:schemeClr val="accent2"/>
                </a:solidFill>
              </a:rPr>
              <a:t>local work </a:t>
            </a:r>
            <a:r>
              <a:rPr lang="en-US" sz="1200" dirty="0" smtClean="0">
                <a:solidFill>
                  <a:schemeClr val="accent2"/>
                </a:solidFill>
              </a:rPr>
              <a:t>instructions</a:t>
            </a:r>
            <a:r>
              <a:rPr lang="en-US" sz="1200" dirty="0" smtClean="0">
                <a:solidFill>
                  <a:schemeClr val="accent2"/>
                </a:solidFill>
                <a:cs typeface="Arial" pitchFamily="34" charset="0"/>
              </a:rPr>
              <a:t> verses the method in the datasheets, but does not address the inconsistency between the datasheets and the standard.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4233" y="4909456"/>
            <a:ext cx="2749550" cy="101566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Since </a:t>
            </a:r>
            <a:r>
              <a:rPr lang="en-US" sz="12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the Analysis didn’t address possible inconsistencies in other test methods or in other UL </a:t>
            </a:r>
            <a:r>
              <a:rPr lang="en-US" sz="12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labs, focuses on the one test method from the Obj. Evidence conducted in the local lab.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744" y="5224358"/>
            <a:ext cx="236220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RC Category ok. Probably could have also chosen “Training not Effective”.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39355" y="6086231"/>
            <a:ext cx="1945217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Type of Process Impacted chosen correct.</a:t>
            </a:r>
          </a:p>
        </p:txBody>
      </p: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>
            <a:off x="5240867" y="1080977"/>
            <a:ext cx="726016" cy="878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25018" y="1967896"/>
            <a:ext cx="4333725" cy="190741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00844" y="3689197"/>
            <a:ext cx="1834242" cy="334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35086" y="3998103"/>
            <a:ext cx="4049486" cy="439226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>
          <a:xfrm flipH="1" flipV="1">
            <a:off x="5399314" y="4686267"/>
            <a:ext cx="954919" cy="731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135085" y="4506623"/>
            <a:ext cx="4223657" cy="359289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25018" y="4988816"/>
            <a:ext cx="1470782" cy="414409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35085" y="5957777"/>
            <a:ext cx="1458081" cy="301510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Straight Arrow Connector 31"/>
          <p:cNvCxnSpPr>
            <a:stCxn id="13" idx="1"/>
          </p:cNvCxnSpPr>
          <p:nvPr/>
        </p:nvCxnSpPr>
        <p:spPr>
          <a:xfrm flipH="1" flipV="1">
            <a:off x="4615545" y="6115066"/>
            <a:ext cx="623810" cy="2019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494795" y="5224358"/>
            <a:ext cx="640291" cy="323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51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9" grpId="0" animBg="1"/>
      <p:bldP spid="25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65906\Documents\Quality\CARs\CAR 12311017 (Capture 7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6" b="28164"/>
          <a:stretch/>
        </p:blipFill>
        <p:spPr bwMode="auto">
          <a:xfrm>
            <a:off x="163286" y="4773111"/>
            <a:ext cx="6682206" cy="138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65906\Documents\Quality\CARs\CAR 12311017 (Capture 6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1" y="1007971"/>
            <a:ext cx="6604191" cy="377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143747"/>
            <a:ext cx="8229600" cy="1143000"/>
          </a:xfrm>
        </p:spPr>
        <p:txBody>
          <a:bodyPr/>
          <a:lstStyle/>
          <a:p>
            <a:r>
              <a:rPr lang="en-US" sz="1800" dirty="0" smtClean="0"/>
              <a:t>CAR 123911017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382212" y="535345"/>
            <a:ext cx="1501017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RESPONSE</a:t>
            </a:r>
            <a:endParaRPr lang="en-US" sz="16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5122" y="973593"/>
            <a:ext cx="2585378" cy="378565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chemeClr val="accent2"/>
                </a:solidFill>
                <a:cs typeface="Arial" pitchFamily="34" charset="0"/>
              </a:rPr>
              <a:t>Containment:</a:t>
            </a:r>
            <a:r>
              <a:rPr lang="en-US" sz="1200" dirty="0" smtClean="0">
                <a:solidFill>
                  <a:schemeClr val="accent2"/>
                </a:solidFill>
                <a:cs typeface="Arial" pitchFamily="34" charset="0"/>
              </a:rPr>
              <a:t> Good short term fix.</a:t>
            </a:r>
          </a:p>
          <a:p>
            <a:endParaRPr lang="en-US" sz="120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sz="1200" b="1" u="sng" dirty="0">
                <a:solidFill>
                  <a:schemeClr val="accent2"/>
                </a:solidFill>
                <a:cs typeface="Arial" pitchFamily="34" charset="0"/>
              </a:rPr>
              <a:t>Correction:</a:t>
            </a:r>
            <a:r>
              <a:rPr lang="en-US" sz="1200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cs typeface="Arial" pitchFamily="34" charset="0"/>
              </a:rPr>
              <a:t>Obj. Evidence </a:t>
            </a:r>
            <a:r>
              <a:rPr lang="en-US" sz="1200" dirty="0">
                <a:solidFill>
                  <a:schemeClr val="accent2"/>
                </a:solidFill>
                <a:cs typeface="Arial" pitchFamily="34" charset="0"/>
              </a:rPr>
              <a:t>was a test demonstration; therefore correcting the identified non-conformity was not necessary. Could have stated this in </a:t>
            </a:r>
            <a:r>
              <a:rPr lang="en-US" sz="1200" dirty="0" smtClean="0">
                <a:solidFill>
                  <a:schemeClr val="accent2"/>
                </a:solidFill>
                <a:cs typeface="Arial" pitchFamily="34" charset="0"/>
              </a:rPr>
              <a:t>the CAP</a:t>
            </a:r>
            <a:r>
              <a:rPr lang="en-US" sz="1200" dirty="0">
                <a:solidFill>
                  <a:schemeClr val="accent2"/>
                </a:solidFill>
                <a:cs typeface="Arial" pitchFamily="34" charset="0"/>
              </a:rPr>
              <a:t>. Also, no evidence that possible past similar non-conformities of non-demonstration tests </a:t>
            </a:r>
            <a:r>
              <a:rPr lang="en-US" sz="1200" dirty="0" smtClean="0">
                <a:solidFill>
                  <a:schemeClr val="accent2"/>
                </a:solidFill>
                <a:cs typeface="Arial" pitchFamily="34" charset="0"/>
              </a:rPr>
              <a:t>needed </a:t>
            </a:r>
            <a:r>
              <a:rPr lang="en-US" sz="1200" dirty="0">
                <a:solidFill>
                  <a:schemeClr val="accent2"/>
                </a:solidFill>
                <a:cs typeface="Arial" pitchFamily="34" charset="0"/>
              </a:rPr>
              <a:t>to be </a:t>
            </a:r>
            <a:r>
              <a:rPr lang="en-US" sz="1200" dirty="0" smtClean="0">
                <a:solidFill>
                  <a:schemeClr val="accent2"/>
                </a:solidFill>
                <a:cs typeface="Arial" pitchFamily="34" charset="0"/>
              </a:rPr>
              <a:t>redone.</a:t>
            </a:r>
            <a:endParaRPr lang="en-US" sz="1200" dirty="0">
              <a:solidFill>
                <a:schemeClr val="accent2"/>
              </a:solidFill>
              <a:cs typeface="Arial" pitchFamily="34" charset="0"/>
            </a:endParaRPr>
          </a:p>
          <a:p>
            <a:endParaRPr lang="en-US" sz="1200" dirty="0" smtClean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sz="1200" b="1" u="sng" dirty="0">
                <a:solidFill>
                  <a:schemeClr val="accent2"/>
                </a:solidFill>
                <a:cs typeface="Arial" pitchFamily="34" charset="0"/>
              </a:rPr>
              <a:t>Corrective </a:t>
            </a:r>
            <a:r>
              <a:rPr lang="en-US" sz="1200" b="1" u="sng" dirty="0" smtClean="0">
                <a:solidFill>
                  <a:schemeClr val="accent2"/>
                </a:solidFill>
                <a:cs typeface="Arial" pitchFamily="34" charset="0"/>
              </a:rPr>
              <a:t>Actions:</a:t>
            </a:r>
            <a:r>
              <a:rPr lang="en-US" sz="1200" dirty="0" smtClean="0">
                <a:solidFill>
                  <a:schemeClr val="accent2"/>
                </a:solidFill>
                <a:cs typeface="Arial" pitchFamily="34" charset="0"/>
              </a:rPr>
              <a:t> Address </a:t>
            </a:r>
            <a:r>
              <a:rPr lang="en-US" sz="1200" dirty="0">
                <a:solidFill>
                  <a:schemeClr val="accent2"/>
                </a:solidFill>
                <a:cs typeface="Arial" pitchFamily="34" charset="0"/>
              </a:rPr>
              <a:t>the inconsistencies between training and </a:t>
            </a:r>
            <a:r>
              <a:rPr lang="en-US" sz="1200" dirty="0">
                <a:solidFill>
                  <a:schemeClr val="accent2"/>
                </a:solidFill>
              </a:rPr>
              <a:t>local work instructions</a:t>
            </a:r>
            <a:r>
              <a:rPr lang="en-US" sz="1200" dirty="0">
                <a:solidFill>
                  <a:schemeClr val="accent2"/>
                </a:solidFill>
                <a:cs typeface="Arial" pitchFamily="34" charset="0"/>
              </a:rPr>
              <a:t> verses the method in the </a:t>
            </a:r>
            <a:r>
              <a:rPr lang="en-US" sz="1200" dirty="0" smtClean="0">
                <a:solidFill>
                  <a:schemeClr val="accent2"/>
                </a:solidFill>
                <a:cs typeface="Arial" pitchFamily="34" charset="0"/>
              </a:rPr>
              <a:t>datasheets. Flows well from RC.</a:t>
            </a:r>
          </a:p>
          <a:p>
            <a:endParaRPr lang="en-US" sz="1200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sz="1200" b="1" u="sng" dirty="0">
                <a:solidFill>
                  <a:schemeClr val="accent2"/>
                </a:solidFill>
                <a:cs typeface="Arial" pitchFamily="34" charset="0"/>
              </a:rPr>
              <a:t>Owner Verification:</a:t>
            </a:r>
            <a:r>
              <a:rPr lang="en-US" sz="1200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cs typeface="Arial" pitchFamily="34" charset="0"/>
              </a:rPr>
              <a:t>Good check on effectiveness of the CAs.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0592" y="5233722"/>
            <a:ext cx="1687886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cs typeface="Arial" pitchFamily="34" charset="0"/>
              </a:rPr>
              <a:t>Milestones a direct reflection of the CAP.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041900" y="1007972"/>
            <a:ext cx="1453224" cy="668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1"/>
          </p:cNvCxnSpPr>
          <p:nvPr/>
        </p:nvCxnSpPr>
        <p:spPr>
          <a:xfrm flipH="1">
            <a:off x="6091547" y="5464555"/>
            <a:ext cx="919045" cy="88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38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181060"/>
            <a:ext cx="7621588" cy="485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2399"/>
            <a:ext cx="8229600" cy="1143000"/>
          </a:xfrm>
        </p:spPr>
        <p:txBody>
          <a:bodyPr/>
          <a:lstStyle/>
          <a:p>
            <a:r>
              <a:rPr lang="en-US" sz="1800" dirty="0" smtClean="0"/>
              <a:t>CAR 123911017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890212" y="687745"/>
            <a:ext cx="1878388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MILESTONE #1</a:t>
            </a:r>
            <a:endParaRPr lang="en-US" sz="16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0776" y="687745"/>
            <a:ext cx="2400012" cy="33855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cs typeface="Arial" pitchFamily="34" charset="0"/>
              </a:rPr>
              <a:t>Carried out as planned</a:t>
            </a:r>
            <a:r>
              <a:rPr lang="en-US" sz="1400" dirty="0" smtClean="0">
                <a:solidFill>
                  <a:schemeClr val="accent2"/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815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65906\Documents\Quality\CARs\CAR 12311017 (Capture 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238250"/>
            <a:ext cx="70485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2399"/>
            <a:ext cx="8229600" cy="1143000"/>
          </a:xfrm>
        </p:spPr>
        <p:txBody>
          <a:bodyPr/>
          <a:lstStyle/>
          <a:p>
            <a:r>
              <a:rPr lang="en-US" sz="1800" dirty="0" smtClean="0"/>
              <a:t>CAR 123911017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890212" y="725845"/>
            <a:ext cx="1878388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MILESTONE #2</a:t>
            </a:r>
            <a:endParaRPr lang="en-US" sz="16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09841" y="720179"/>
            <a:ext cx="2585070" cy="132343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cs typeface="Arial" pitchFamily="34" charset="0"/>
              </a:rPr>
              <a:t>Attached a draft of the revised WI. </a:t>
            </a:r>
            <a:r>
              <a:rPr lang="en-US" sz="1600" dirty="0" smtClean="0">
                <a:solidFill>
                  <a:schemeClr val="accent2"/>
                </a:solidFill>
                <a:cs typeface="Arial" pitchFamily="34" charset="0"/>
              </a:rPr>
              <a:t>Milestone </a:t>
            </a:r>
            <a:r>
              <a:rPr lang="en-US" sz="1600" dirty="0">
                <a:solidFill>
                  <a:schemeClr val="accent2"/>
                </a:solidFill>
                <a:cs typeface="Arial" pitchFamily="34" charset="0"/>
              </a:rPr>
              <a:t>closed before evidence that the revised document had been </a:t>
            </a:r>
            <a:r>
              <a:rPr lang="en-US" sz="1600" dirty="0" smtClean="0">
                <a:solidFill>
                  <a:schemeClr val="accent2"/>
                </a:solidFill>
                <a:cs typeface="Arial" pitchFamily="34" charset="0"/>
              </a:rPr>
              <a:t>published</a:t>
            </a:r>
            <a:r>
              <a:rPr lang="en-US" sz="1400" dirty="0" smtClean="0">
                <a:solidFill>
                  <a:schemeClr val="accent2"/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19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2399"/>
            <a:ext cx="8229600" cy="1143000"/>
          </a:xfrm>
        </p:spPr>
        <p:txBody>
          <a:bodyPr/>
          <a:lstStyle/>
          <a:p>
            <a:r>
              <a:rPr lang="en-US" sz="1800" dirty="0" smtClean="0"/>
              <a:t>CAR 123911017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890212" y="687745"/>
            <a:ext cx="1878388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MILESTONE #3</a:t>
            </a:r>
            <a:endParaRPr lang="en-US" sz="16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0776" y="687745"/>
            <a:ext cx="2400012" cy="33855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cs typeface="Arial" pitchFamily="34" charset="0"/>
              </a:rPr>
              <a:t>Carried out as planned</a:t>
            </a:r>
            <a:r>
              <a:rPr lang="en-US" sz="1400" dirty="0" smtClean="0">
                <a:solidFill>
                  <a:schemeClr val="accent2"/>
                </a:solidFill>
                <a:cs typeface="Arial" pitchFamily="34" charset="0"/>
              </a:rPr>
              <a:t>.</a:t>
            </a:r>
          </a:p>
        </p:txBody>
      </p:sp>
      <p:pic>
        <p:nvPicPr>
          <p:cNvPr id="4099" name="Picture 3" descr="C:\Users\65906\Documents\Quality\CARs\CAR 12311017 (Capture 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1225550"/>
            <a:ext cx="7064375" cy="440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5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65906\Documents\Quality\CARs\CAR 12311017 (Capture 1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914400"/>
            <a:ext cx="7118350" cy="41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212" y="208775"/>
            <a:ext cx="8229600" cy="1143000"/>
          </a:xfrm>
        </p:spPr>
        <p:txBody>
          <a:bodyPr/>
          <a:lstStyle/>
          <a:p>
            <a:r>
              <a:rPr lang="en-US" sz="1800" dirty="0" smtClean="0"/>
              <a:t>CAR 123911017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890212" y="534380"/>
            <a:ext cx="1878388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MILESTONE #4</a:t>
            </a:r>
            <a:endParaRPr lang="en-US" sz="16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8599" y="1437045"/>
            <a:ext cx="7442201" cy="116955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cs typeface="Arial" pitchFamily="34" charset="0"/>
              </a:rPr>
              <a:t>A bit confusing here:</a:t>
            </a:r>
          </a:p>
          <a:p>
            <a:r>
              <a:rPr lang="en-US" sz="1400" dirty="0" smtClean="0">
                <a:solidFill>
                  <a:schemeClr val="accent2"/>
                </a:solidFill>
                <a:cs typeface="Arial" pitchFamily="34" charset="0"/>
              </a:rPr>
              <a:t>(1) Says Lab On-Job Training </a:t>
            </a:r>
            <a:r>
              <a:rPr lang="en-US" sz="1400" dirty="0">
                <a:solidFill>
                  <a:schemeClr val="accent2"/>
                </a:solidFill>
                <a:cs typeface="Arial" pitchFamily="34" charset="0"/>
              </a:rPr>
              <a:t>attached, but there are no </a:t>
            </a:r>
            <a:r>
              <a:rPr lang="en-US" sz="1400" dirty="0" smtClean="0">
                <a:solidFill>
                  <a:schemeClr val="accent2"/>
                </a:solidFill>
                <a:cs typeface="Arial" pitchFamily="34" charset="0"/>
              </a:rPr>
              <a:t>attachments.</a:t>
            </a:r>
          </a:p>
          <a:p>
            <a:r>
              <a:rPr lang="en-US" sz="1400" dirty="0" smtClean="0">
                <a:solidFill>
                  <a:schemeClr val="accent2"/>
                </a:solidFill>
                <a:cs typeface="Arial" pitchFamily="34" charset="0"/>
              </a:rPr>
              <a:t>(2) Identifies </a:t>
            </a:r>
            <a:r>
              <a:rPr lang="en-US" sz="1400" dirty="0">
                <a:solidFill>
                  <a:schemeClr val="accent2"/>
                </a:solidFill>
                <a:cs typeface="Arial" pitchFamily="34" charset="0"/>
              </a:rPr>
              <a:t>the Work Instructions for the Ball Pressure Test as a Form</a:t>
            </a:r>
            <a:r>
              <a:rPr lang="en-US" sz="1400" dirty="0" smtClean="0">
                <a:solidFill>
                  <a:schemeClr val="accent2"/>
                </a:solidFill>
                <a:cs typeface="Arial" pitchFamily="34" charset="0"/>
              </a:rPr>
              <a:t>.</a:t>
            </a:r>
          </a:p>
          <a:p>
            <a:r>
              <a:rPr lang="en-US" sz="1400" dirty="0" smtClean="0">
                <a:solidFill>
                  <a:schemeClr val="accent2"/>
                </a:solidFill>
                <a:cs typeface="Arial" pitchFamily="34" charset="0"/>
              </a:rPr>
              <a:t>(3) </a:t>
            </a:r>
            <a:r>
              <a:rPr lang="en-US" sz="1400" dirty="0">
                <a:solidFill>
                  <a:schemeClr val="accent2"/>
                </a:solidFill>
                <a:cs typeface="Arial" pitchFamily="34" charset="0"/>
              </a:rPr>
              <a:t>Says Form 16-LO-F0420 is published on KMS DCS, but can’t locate it in published docs</a:t>
            </a:r>
            <a:r>
              <a:rPr lang="en-US" sz="1400" dirty="0" smtClean="0">
                <a:solidFill>
                  <a:schemeClr val="accent2"/>
                </a:solidFill>
                <a:cs typeface="Arial" pitchFamily="34" charset="0"/>
              </a:rPr>
              <a:t>.</a:t>
            </a:r>
          </a:p>
          <a:p>
            <a:r>
              <a:rPr lang="en-US" sz="1400" dirty="0" smtClean="0">
                <a:solidFill>
                  <a:schemeClr val="accent2"/>
                </a:solidFill>
                <a:cs typeface="Arial" pitchFamily="34" charset="0"/>
              </a:rPr>
              <a:t>(4) </a:t>
            </a:r>
            <a:r>
              <a:rPr lang="en-US" sz="1400" dirty="0">
                <a:solidFill>
                  <a:schemeClr val="accent2"/>
                </a:solidFill>
                <a:cs typeface="Arial" pitchFamily="34" charset="0"/>
              </a:rPr>
              <a:t>No evidence that training </a:t>
            </a:r>
            <a:r>
              <a:rPr lang="en-US" sz="1400" dirty="0" smtClean="0">
                <a:solidFill>
                  <a:schemeClr val="accent2"/>
                </a:solidFill>
                <a:cs typeface="Arial" pitchFamily="34" charset="0"/>
              </a:rPr>
              <a:t>took place (e.g. </a:t>
            </a:r>
            <a:r>
              <a:rPr lang="en-US" sz="1400" dirty="0">
                <a:solidFill>
                  <a:schemeClr val="accent2"/>
                </a:solidFill>
                <a:cs typeface="Arial" pitchFamily="34" charset="0"/>
              </a:rPr>
              <a:t>no attendance sheets, etc. attached).</a:t>
            </a:r>
          </a:p>
        </p:txBody>
      </p:sp>
      <p:pic>
        <p:nvPicPr>
          <p:cNvPr id="5123" name="Picture 3" descr="C:\Users\65906\Documents\Quality\CARs\CAR 12311017 (Capture 1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" y="4989513"/>
            <a:ext cx="7170737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08300" y="4142165"/>
            <a:ext cx="2362200" cy="239335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5000" y="4550907"/>
            <a:ext cx="4775199" cy="438605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30400" y="6299200"/>
            <a:ext cx="3340100" cy="275997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5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2399"/>
            <a:ext cx="8229600" cy="1143000"/>
          </a:xfrm>
        </p:spPr>
        <p:txBody>
          <a:bodyPr/>
          <a:lstStyle/>
          <a:p>
            <a:r>
              <a:rPr lang="en-US" sz="1800" dirty="0" smtClean="0"/>
              <a:t>CAR 123911017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890212" y="751245"/>
            <a:ext cx="1878388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MILESTONE #5</a:t>
            </a:r>
            <a:endParaRPr lang="en-US" sz="16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0776" y="687745"/>
            <a:ext cx="2400012" cy="33855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cs typeface="Arial" pitchFamily="34" charset="0"/>
              </a:rPr>
              <a:t>Carried out as planned</a:t>
            </a:r>
            <a:r>
              <a:rPr lang="en-US" sz="1400" dirty="0" smtClean="0">
                <a:solidFill>
                  <a:schemeClr val="accent2"/>
                </a:solidFill>
                <a:cs typeface="Arial" pitchFamily="34" charset="0"/>
              </a:rPr>
              <a:t>.</a:t>
            </a:r>
          </a:p>
        </p:txBody>
      </p:sp>
      <p:pic>
        <p:nvPicPr>
          <p:cNvPr id="6146" name="Picture 2" descr="C:\Users\65906\Documents\Quality\CARs\CAR 12311017 (Capture 1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276350"/>
            <a:ext cx="7110413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0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2399"/>
            <a:ext cx="8229600" cy="1143000"/>
          </a:xfrm>
        </p:spPr>
        <p:txBody>
          <a:bodyPr/>
          <a:lstStyle/>
          <a:p>
            <a:r>
              <a:rPr lang="en-US" sz="1800" dirty="0" smtClean="0"/>
              <a:t>CAR 123911017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890212" y="878245"/>
            <a:ext cx="1878388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CORPORATE QA VERIFICATION</a:t>
            </a:r>
            <a:endParaRPr lang="en-US" sz="16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0776" y="789345"/>
            <a:ext cx="3733224" cy="83099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cs typeface="Arial" pitchFamily="34" charset="0"/>
              </a:rPr>
              <a:t>Owner Verification had to rely on a mock test. CAR Admin. could have waited a little longer for an actual test.</a:t>
            </a:r>
            <a:endParaRPr lang="en-US" sz="1400" dirty="0" smtClean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7170" name="Picture 2" descr="C:\Users\65906\Documents\Quality\CARs\CAR 12311017 (Capture 1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927225"/>
            <a:ext cx="7246937" cy="30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48618" y="3327400"/>
            <a:ext cx="5153782" cy="787400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1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R Admin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583</Words>
  <Application>Microsoft Office PowerPoint</Application>
  <PresentationFormat>On-screen Show (4:3)</PresentationFormat>
  <Paragraphs>69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CAR Admin</vt:lpstr>
      <vt:lpstr>CAR 123911017</vt:lpstr>
      <vt:lpstr>CAR 123911017</vt:lpstr>
      <vt:lpstr>CAR 123911017</vt:lpstr>
      <vt:lpstr>CAR 123911017</vt:lpstr>
      <vt:lpstr>CAR 123911017</vt:lpstr>
      <vt:lpstr>CAR 123911017</vt:lpstr>
      <vt:lpstr>CAR 123911017</vt:lpstr>
      <vt:lpstr>CAR 123911017</vt:lpstr>
      <vt:lpstr>CAR 123911017</vt:lpstr>
      <vt:lpstr>CAR #123911017 Analysis for CAR Calibration Meeting</vt:lpstr>
      <vt:lpstr>CAR #123911017</vt:lpstr>
      <vt:lpstr>CAR #123911017</vt:lpstr>
      <vt:lpstr>PowerPoint Presentation</vt:lpstr>
      <vt:lpstr>CAR #123911017</vt:lpstr>
      <vt:lpstr>PowerPoint Presentation</vt:lpstr>
      <vt:lpstr>PowerPoint Presentation</vt:lpstr>
      <vt:lpstr>PowerPoint Presentation</vt:lpstr>
      <vt:lpstr>PowerPoint Presentation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Jessen, Mark D.</dc:creator>
  <cp:lastModifiedBy>Allison, Cheryl</cp:lastModifiedBy>
  <cp:revision>73</cp:revision>
  <dcterms:created xsi:type="dcterms:W3CDTF">2013-05-15T16:32:05Z</dcterms:created>
  <dcterms:modified xsi:type="dcterms:W3CDTF">2013-06-03T14:52:00Z</dcterms:modified>
</cp:coreProperties>
</file>