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9144000" cy="6858000" type="screen4x3"/>
  <p:notesSz cx="6950075" cy="9236075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77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846" y="-12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F86D3C-68A8-429F-A307-2529DBFF445E}" type="datetimeFigureOut">
              <a:rPr lang="en-US"/>
              <a:pPr>
                <a:defRPr/>
              </a:pPr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644A7EC-CBE4-4FBF-A073-F13181F7E4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540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C0E6718-3270-4E6E-A418-02F1F15B5993}" type="datetime1">
              <a:rPr lang="en-US"/>
              <a:pPr>
                <a:defRPr/>
              </a:pPr>
              <a:t>12/21/2015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492" tIns="46246" rIns="92492" bIns="4624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D5C8B66-708C-4695-B43E-0AD72957D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878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3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7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3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97CD7-1544-493C-B292-C7DF91B645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08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50D85-3002-455D-9F55-FACA1494F3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81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7FB70-4B66-475D-80A0-4EC17B50EE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42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37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2FD4E-5C88-4BC7-BB6A-452E99C00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77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C700E-C56E-4EFC-B6A1-C2E8B60038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76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4E82B-196E-4C59-A908-C7D1D83ED0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93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82CDFE35-667D-4D0B-AADB-6BECBE4B01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altLang="en-US" sz="2000" smtClean="0">
                <a:latin typeface="Arial" pitchFamily="34" charset="0"/>
                <a:ea typeface="ＭＳ Ｐゴシック" pitchFamily="34" charset="-128"/>
                <a:cs typeface="Geneva"/>
              </a:rPr>
              <a:t>Team B: Jeffery Lietz, Bruce Eng, </a:t>
            </a:r>
            <a:br>
              <a:rPr lang="en-US" altLang="en-US" sz="2000" smtClean="0">
                <a:latin typeface="Arial" pitchFamily="34" charset="0"/>
                <a:ea typeface="ＭＳ Ｐゴシック" pitchFamily="34" charset="-128"/>
                <a:cs typeface="Geneva"/>
              </a:rPr>
            </a:br>
            <a:r>
              <a:rPr lang="en-US" altLang="en-US" sz="2000" smtClean="0">
                <a:latin typeface="Arial" pitchFamily="34" charset="0"/>
                <a:ea typeface="ＭＳ Ｐゴシック" pitchFamily="34" charset="-128"/>
                <a:cs typeface="Geneva"/>
              </a:rPr>
              <a:t>               Tovia Bat-Leah, Dale Hendricks; </a:t>
            </a:r>
            <a:br>
              <a:rPr lang="en-US" altLang="en-US" sz="2000" smtClean="0">
                <a:latin typeface="Arial" pitchFamily="34" charset="0"/>
                <a:ea typeface="ＭＳ Ｐゴシック" pitchFamily="34" charset="-128"/>
                <a:cs typeface="Geneva"/>
              </a:rPr>
            </a:br>
            <a:r>
              <a:rPr lang="en-US" altLang="en-US" sz="2000" smtClean="0">
                <a:latin typeface="Arial" pitchFamily="34" charset="0"/>
                <a:ea typeface="ＭＳ Ｐゴシック" pitchFamily="34" charset="-128"/>
                <a:cs typeface="Geneva"/>
              </a:rPr>
              <a:t/>
            </a:r>
            <a:br>
              <a:rPr lang="en-US" altLang="en-US" sz="2000" smtClean="0">
                <a:latin typeface="Arial" pitchFamily="34" charset="0"/>
                <a:ea typeface="ＭＳ Ｐゴシック" pitchFamily="34" charset="-128"/>
                <a:cs typeface="Geneva"/>
              </a:rPr>
            </a:br>
            <a:r>
              <a:rPr lang="en-US" altLang="en-US" sz="2000" smtClean="0">
                <a:latin typeface="Arial" pitchFamily="34" charset="0"/>
                <a:ea typeface="ＭＳ Ｐゴシック" pitchFamily="34" charset="-128"/>
                <a:cs typeface="Geneva"/>
              </a:rPr>
              <a:t>CARs 153914933, 153915322, </a:t>
            </a:r>
            <a:br>
              <a:rPr lang="en-US" altLang="en-US" sz="2000" smtClean="0">
                <a:latin typeface="Arial" pitchFamily="34" charset="0"/>
                <a:ea typeface="ＭＳ Ｐゴシック" pitchFamily="34" charset="-128"/>
                <a:cs typeface="Geneva"/>
              </a:rPr>
            </a:br>
            <a:r>
              <a:rPr lang="en-US" altLang="en-US" sz="2000" smtClean="0">
                <a:latin typeface="Arial" pitchFamily="34" charset="0"/>
                <a:ea typeface="ＭＳ Ｐゴシック" pitchFamily="34" charset="-128"/>
                <a:cs typeface="Geneva"/>
              </a:rPr>
              <a:t>	    153915273 + one “exemplary”.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60325"/>
            <a:ext cx="5159375" cy="461963"/>
          </a:xfrm>
        </p:spPr>
        <p:txBody>
          <a:bodyPr/>
          <a:lstStyle/>
          <a:p>
            <a:r>
              <a:rPr lang="en-US" altLang="en-US" sz="1800" smtClean="0">
                <a:latin typeface="Arial" pitchFamily="34" charset="0"/>
                <a:ea typeface="ＭＳ Ｐゴシック" pitchFamily="34" charset="-128"/>
                <a:cs typeface="Geneva"/>
              </a:rPr>
              <a:t>CAR 153915273 - Observation</a:t>
            </a:r>
            <a:r>
              <a:rPr lang="en-US" altLang="en-US" smtClean="0">
                <a:latin typeface="Arial" pitchFamily="34" charset="0"/>
                <a:ea typeface="ＭＳ Ｐゴシック" pitchFamily="34" charset="-128"/>
                <a:cs typeface="Geneva"/>
              </a:rPr>
              <a:t/>
            </a:r>
            <a:br>
              <a:rPr lang="en-US" altLang="en-US" smtClean="0">
                <a:latin typeface="Arial" pitchFamily="34" charset="0"/>
                <a:ea typeface="ＭＳ Ｐゴシック" pitchFamily="34" charset="-128"/>
                <a:cs typeface="Geneva"/>
              </a:rPr>
            </a:br>
            <a:endParaRPr lang="en-US" altLang="en-US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C8729BD-210B-44FE-950C-F9FD9AB59F98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382588"/>
            <a:ext cx="7848600" cy="595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946900" y="1839913"/>
            <a:ext cx="2090738" cy="1425575"/>
          </a:xfrm>
          <a:prstGeom prst="wedgeRectCallout">
            <a:avLst>
              <a:gd name="adj1" fmla="val -46401"/>
              <a:gd name="adj2" fmla="val 68333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Not clear which UL document is being referenced. (note ANSI CAR)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341688" y="4743450"/>
            <a:ext cx="2511425" cy="357188"/>
          </a:xfrm>
          <a:prstGeom prst="wedgeRectCallout">
            <a:avLst>
              <a:gd name="adj1" fmla="val -52540"/>
              <a:gd name="adj2" fmla="val 99167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Should be: Evaluation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130175" y="4008438"/>
            <a:ext cx="3100388" cy="642937"/>
          </a:xfrm>
          <a:prstGeom prst="wedgeRectCallout">
            <a:avLst>
              <a:gd name="adj1" fmla="val -2993"/>
              <a:gd name="adj2" fmla="val 71509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Could add OBS guidelines or links to aid CAR Owner.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7539038" y="5451475"/>
            <a:ext cx="1412875" cy="800100"/>
          </a:xfrm>
          <a:prstGeom prst="wedgeRectCallout">
            <a:avLst>
              <a:gd name="adj1" fmla="val -58496"/>
              <a:gd name="adj2" fmla="val 29937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Owner should be supervisor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4425" y="3486150"/>
            <a:ext cx="5934075" cy="228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 err="1"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8700" y="4786313"/>
            <a:ext cx="1631950" cy="2428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 err="1"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8700" y="4743450"/>
            <a:ext cx="1704975" cy="2857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 err="1"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8700" y="5272088"/>
            <a:ext cx="2400300" cy="2809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 err="1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22275" y="60325"/>
            <a:ext cx="3425825" cy="355600"/>
          </a:xfrm>
        </p:spPr>
        <p:txBody>
          <a:bodyPr/>
          <a:lstStyle/>
          <a:p>
            <a:r>
              <a:rPr lang="en-US" altLang="en-US" sz="1800" smtClean="0">
                <a:latin typeface="Arial" pitchFamily="34" charset="0"/>
                <a:ea typeface="ＭＳ Ｐゴシック" pitchFamily="34" charset="-128"/>
                <a:cs typeface="Geneva"/>
              </a:rPr>
              <a:t>CAR 153915273 - Observation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06C41B1-1500-4145-B816-5FBD668460E5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34975"/>
            <a:ext cx="5783263" cy="620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3686175" y="2257425"/>
            <a:ext cx="3587750" cy="276225"/>
          </a:xfrm>
          <a:prstGeom prst="wedgeRectCallout">
            <a:avLst>
              <a:gd name="adj1" fmla="val -55206"/>
              <a:gd name="adj2" fmla="val -9914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Should be: Testing (Internal UL)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273925" y="2867025"/>
            <a:ext cx="1508125" cy="1076325"/>
          </a:xfrm>
          <a:prstGeom prst="wedgeRectCallout">
            <a:avLst>
              <a:gd name="adj1" fmla="val -62509"/>
              <a:gd name="adj2" fmla="val 28036"/>
            </a:avLst>
          </a:prstGeom>
          <a:solidFill>
            <a:srgbClr val="00C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Milestones completed in timely manner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530725" y="4419600"/>
            <a:ext cx="2079625" cy="1076325"/>
          </a:xfrm>
          <a:prstGeom prst="wedgeRectCallout">
            <a:avLst>
              <a:gd name="adj1" fmla="val -62509"/>
              <a:gd name="adj2" fmla="val 28036"/>
            </a:avLst>
          </a:prstGeom>
          <a:solidFill>
            <a:srgbClr val="00C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Appropriate Effectiveness Indicators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702425" y="5053013"/>
            <a:ext cx="2079625" cy="1328737"/>
          </a:xfrm>
          <a:prstGeom prst="wedgeRectCallout">
            <a:avLst>
              <a:gd name="adj1" fmla="val -95939"/>
              <a:gd name="adj2" fmla="val 18301"/>
            </a:avLst>
          </a:prstGeom>
          <a:solidFill>
            <a:srgbClr val="00C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Verification Evidence meets requirements, but could use more detail.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702425" y="1781175"/>
            <a:ext cx="1951038" cy="476250"/>
          </a:xfrm>
          <a:prstGeom prst="wedgeRectCallout">
            <a:avLst>
              <a:gd name="adj1" fmla="val -76533"/>
              <a:gd name="adj2" fmla="val 21833"/>
            </a:avLst>
          </a:prstGeom>
          <a:solidFill>
            <a:srgbClr val="00C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Geography correct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04775" y="1828800"/>
            <a:ext cx="1533525" cy="1209675"/>
          </a:xfrm>
          <a:prstGeom prst="wedgeRectCallout">
            <a:avLst>
              <a:gd name="adj1" fmla="val 61160"/>
              <a:gd name="adj2" fmla="val 18073"/>
            </a:avLst>
          </a:prstGeom>
          <a:solidFill>
            <a:srgbClr val="00C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Good CAP summary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47850" y="2286000"/>
            <a:ext cx="1724025" cy="2095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 err="1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22275" y="60325"/>
            <a:ext cx="3425825" cy="355600"/>
          </a:xfrm>
        </p:spPr>
        <p:txBody>
          <a:bodyPr/>
          <a:lstStyle/>
          <a:p>
            <a:r>
              <a:rPr lang="en-US" altLang="en-US" sz="1800" smtClean="0">
                <a:latin typeface="Arial" pitchFamily="34" charset="0"/>
                <a:ea typeface="ＭＳ Ｐゴシック" pitchFamily="34" charset="-128"/>
                <a:cs typeface="Geneva"/>
              </a:rPr>
              <a:t>CAR 153915273 - Observation</a:t>
            </a: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4B89CDC-70ED-4A2B-9412-0AB4B2BB7931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273175"/>
            <a:ext cx="8455025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3076575" y="3419475"/>
            <a:ext cx="5391150" cy="838200"/>
          </a:xfrm>
          <a:prstGeom prst="wedgeRectCallout">
            <a:avLst>
              <a:gd name="adj1" fmla="val -57052"/>
              <a:gd name="adj2" fmla="val 43182"/>
            </a:avLst>
          </a:prstGeom>
          <a:solidFill>
            <a:srgbClr val="00C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Oracle LMS training record of Dielectric Withstand Test per Expectation and completed in a timely manner.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22275" y="60325"/>
            <a:ext cx="3425825" cy="355600"/>
          </a:xfrm>
        </p:spPr>
        <p:txBody>
          <a:bodyPr/>
          <a:lstStyle/>
          <a:p>
            <a:r>
              <a:rPr lang="en-US" altLang="en-US" sz="1800" smtClean="0">
                <a:latin typeface="Arial" pitchFamily="34" charset="0"/>
                <a:ea typeface="ＭＳ Ｐゴシック" pitchFamily="34" charset="-128"/>
                <a:cs typeface="Geneva"/>
              </a:rPr>
              <a:t>CAR 153915273 - Observation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DC8C838-D89F-4B2F-8E0F-2EA95E80E3C2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5213"/>
            <a:ext cx="85344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5067300" y="504825"/>
            <a:ext cx="3705225" cy="1714500"/>
          </a:xfrm>
          <a:prstGeom prst="wedgeRectCallout">
            <a:avLst>
              <a:gd name="adj1" fmla="val -57139"/>
              <a:gd name="adj2" fmla="val 51848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Add more Milestone Expectation details such as: reply email or training sheet with signatures/date. To help guide the CAR Owner.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905000" y="3114675"/>
            <a:ext cx="7172325" cy="657225"/>
          </a:xfrm>
          <a:prstGeom prst="wedgeRectCallout">
            <a:avLst>
              <a:gd name="adj1" fmla="val -57069"/>
              <a:gd name="adj2" fmla="val 46557"/>
            </a:avLst>
          </a:prstGeom>
          <a:solidFill>
            <a:srgbClr val="00C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Very clear email to Seoul lab staff with steps and photos to communicate the requirement to perform the functional test.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1533525" y="3800475"/>
            <a:ext cx="7543800" cy="304800"/>
          </a:xfrm>
          <a:prstGeom prst="wedgeRectCallout">
            <a:avLst>
              <a:gd name="adj1" fmla="val -53114"/>
              <a:gd name="adj2" fmla="val -1875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No confirmation reply emails from the lab staff to confirm understanding.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22275" y="60325"/>
            <a:ext cx="3425825" cy="355600"/>
          </a:xfrm>
        </p:spPr>
        <p:txBody>
          <a:bodyPr/>
          <a:lstStyle/>
          <a:p>
            <a:r>
              <a:rPr lang="en-US" altLang="en-US" sz="1800" smtClean="0">
                <a:latin typeface="Arial" pitchFamily="34" charset="0"/>
                <a:ea typeface="ＭＳ Ｐゴシック" pitchFamily="34" charset="-128"/>
                <a:cs typeface="Geneva"/>
              </a:rPr>
              <a:t>CAR 153915273 - Observation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0219599-9481-4DC2-8F20-68631BC61270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800100"/>
            <a:ext cx="7864475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3324225" y="1666875"/>
            <a:ext cx="1552575" cy="903288"/>
          </a:xfrm>
          <a:prstGeom prst="wedgeRectCallout">
            <a:avLst>
              <a:gd name="adj1" fmla="val -64391"/>
              <a:gd name="adj2" fmla="val 16062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Should be blank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22275" y="60325"/>
            <a:ext cx="3425825" cy="355600"/>
          </a:xfrm>
        </p:spPr>
        <p:txBody>
          <a:bodyPr/>
          <a:lstStyle/>
          <a:p>
            <a:r>
              <a:rPr lang="en-US" altLang="en-US" sz="1800" smtClean="0">
                <a:latin typeface="Arial" pitchFamily="34" charset="0"/>
                <a:ea typeface="ＭＳ Ｐゴシック" pitchFamily="34" charset="-128"/>
                <a:cs typeface="Geneva"/>
              </a:rPr>
              <a:t>CAR 153915273 - Observation</a:t>
            </a:r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47D85B4-B95C-4317-B2CE-92D90BE87B10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695325"/>
            <a:ext cx="78930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3838575" y="415925"/>
            <a:ext cx="3467100" cy="593725"/>
          </a:xfrm>
          <a:prstGeom prst="wedgeRectCallout">
            <a:avLst/>
          </a:prstGeom>
          <a:solidFill>
            <a:srgbClr val="00C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Timely progression of this CAR.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22275" y="60325"/>
            <a:ext cx="3425825" cy="355600"/>
          </a:xfrm>
        </p:spPr>
        <p:txBody>
          <a:bodyPr/>
          <a:lstStyle/>
          <a:p>
            <a:r>
              <a:rPr lang="en-US" altLang="en-US" sz="1800" smtClean="0">
                <a:latin typeface="Arial" pitchFamily="34" charset="0"/>
                <a:ea typeface="ＭＳ Ｐゴシック" pitchFamily="34" charset="-128"/>
                <a:cs typeface="Geneva"/>
              </a:rPr>
              <a:t>CAR 153915273 - Observation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3E1201B-7176-4BF6-82B5-276A8705F230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8138" y="785813"/>
          <a:ext cx="8474075" cy="5205413"/>
        </p:xfrm>
        <a:graphic>
          <a:graphicData uri="http://schemas.openxmlformats.org/drawingml/2006/table">
            <a:tbl>
              <a:tblPr/>
              <a:tblGrid>
                <a:gridCol w="4628337"/>
                <a:gridCol w="935931"/>
                <a:gridCol w="950141"/>
                <a:gridCol w="1085357"/>
                <a:gridCol w="874309"/>
              </a:tblGrid>
              <a:tr h="2730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CBS Requirements</a:t>
                      </a:r>
                    </a:p>
                  </a:txBody>
                  <a:tcPr marL="9526" marR="9526" marT="95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Excellent</a:t>
                      </a:r>
                    </a:p>
                  </a:txBody>
                  <a:tcPr marL="9526" marR="9526" marT="95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Moderate</a:t>
                      </a:r>
                    </a:p>
                  </a:txBody>
                  <a:tcPr marL="9526" marR="9526" marT="95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Need Improve</a:t>
                      </a:r>
                    </a:p>
                  </a:txBody>
                  <a:tcPr marL="9526" marR="9526" marT="95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9526" marR="9526" marT="95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24">
                <a:tc gridSpan="5">
                  <a:txBody>
                    <a:bodyPr/>
                    <a:lstStyle/>
                    <a:p>
                      <a:pPr marL="91440" lvl="1"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INTEGRITY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2917">
                <a:tc>
                  <a:txBody>
                    <a:bodyPr/>
                    <a:lstStyle/>
                    <a:p>
                      <a:pPr marL="91440"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(C) Extensions are within requirement (&lt;30 days, 3 or less)</a:t>
                      </a:r>
                    </a:p>
                  </a:txBody>
                  <a:tcPr marL="9526" marR="9526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2917">
                <a:tc>
                  <a:txBody>
                    <a:bodyPr/>
                    <a:lstStyle/>
                    <a:p>
                      <a:pPr marL="91440"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(T) Most appropriate ‘category’, ‘type’, ‘geography’ are selected</a:t>
                      </a:r>
                    </a:p>
                  </a:txBody>
                  <a:tcPr marL="9526" marR="9526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x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2917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6" marR="9526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582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6" marR="9526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1674">
                <a:tc gridSpan="5">
                  <a:txBody>
                    <a:bodyPr/>
                    <a:lstStyle/>
                    <a:p>
                      <a:pPr marL="91440" lvl="1" algn="ctr" defTabSz="4572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COMPETITIVENESS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6" marR="9526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5501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(C) Analysis shows clear path to root cause and scope; 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stakeholders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identified</a:t>
                      </a:r>
                    </a:p>
                  </a:txBody>
                  <a:tcPr marL="9526" marR="9526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73109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(C) Root cause statement is succinct, reasonable, complete 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Shows ‘N/A’ for observations) </a:t>
                      </a:r>
                    </a:p>
                  </a:txBody>
                  <a:tcPr marL="9526" marR="9526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94701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6" marR="9526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x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58248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(C) Milestones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expectations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are clearly/completely set (milestone 2 expectation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did not require </a:t>
                      </a:r>
                      <a:r>
                        <a:rPr 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evidence of reply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email confirmations from the recipients). 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6" marR="9526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x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7978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6" marR="9526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0718">
                <a:tc gridSpan="5">
                  <a:txBody>
                    <a:bodyPr/>
                    <a:lstStyle/>
                    <a:p>
                      <a:pPr marL="91440" lvl="1" algn="ctr" defTabSz="4572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COLLABORATION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5735" marR="9526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2917">
                <a:tc>
                  <a:txBody>
                    <a:bodyPr/>
                    <a:lstStyle/>
                    <a:p>
                      <a:pPr marL="0" lvl="0" indent="-365760" algn="l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Referenced communications are attached as needed</a:t>
                      </a:r>
                    </a:p>
                  </a:txBody>
                  <a:tcPr marL="85735" marR="9526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95501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6" marR="9526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2917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6" marR="9526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6" marR="9526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Words>367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ULTemplate</vt:lpstr>
      <vt:lpstr>Team B: Jeffery Lietz, Bruce Eng,                 Tovia Bat-Leah, Dale Hendricks;   CARs 153914933, 153915322,       153915273 + one “exemplary”.</vt:lpstr>
      <vt:lpstr>CAR 153915273 - Observation </vt:lpstr>
      <vt:lpstr>CAR 153915273 - Observation</vt:lpstr>
      <vt:lpstr>CAR 153915273 - Observation</vt:lpstr>
      <vt:lpstr>CAR 153915273 - Observation</vt:lpstr>
      <vt:lpstr>CAR 153915273 - Observation</vt:lpstr>
      <vt:lpstr>CAR 153915273 - Observation</vt:lpstr>
      <vt:lpstr>CAR 153915273 - Observation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Cheryl Adams</cp:lastModifiedBy>
  <cp:revision>117</cp:revision>
  <cp:lastPrinted>2015-11-24T17:11:04Z</cp:lastPrinted>
  <dcterms:created xsi:type="dcterms:W3CDTF">2010-12-21T03:48:07Z</dcterms:created>
  <dcterms:modified xsi:type="dcterms:W3CDTF">2015-12-21T15:59:39Z</dcterms:modified>
</cp:coreProperties>
</file>