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13"/>
  </p:notesMasterIdLst>
  <p:sldIdLst>
    <p:sldId id="256" r:id="rId6"/>
    <p:sldId id="378" r:id="rId7"/>
    <p:sldId id="319" r:id="rId8"/>
    <p:sldId id="320" r:id="rId9"/>
    <p:sldId id="322" r:id="rId10"/>
    <p:sldId id="323" r:id="rId11"/>
    <p:sldId id="37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4" autoAdjust="0"/>
    <p:restoredTop sz="93509" autoAdjust="0"/>
  </p:normalViewPr>
  <p:slideViewPr>
    <p:cSldViewPr>
      <p:cViewPr>
        <p:scale>
          <a:sx n="82" d="100"/>
          <a:sy n="82" d="100"/>
        </p:scale>
        <p:origin x="-821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0AAC1-E286-415E-883C-FA03F3B2C571}" type="datetimeFigureOut">
              <a:rPr lang="en-US" smtClean="0"/>
              <a:t>12/14/2016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0F071-0E37-4E22-AD79-36A170E96B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</a:rPr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0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7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dirty="0"/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2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6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9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2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5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7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CAR Champion Calibration Meeting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CAR Review</a:t>
            </a:r>
            <a:br>
              <a:rPr lang="en-US" sz="2400" dirty="0" smtClean="0"/>
            </a:br>
            <a:r>
              <a:rPr lang="en-US" sz="2400" dirty="0">
                <a:solidFill>
                  <a:schemeClr val="tx1"/>
                </a:solidFill>
              </a:rPr>
              <a:t>2016-Q4 CAR Review Activity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8229601" cy="177393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smtClean="0"/>
              <a:t>Team “B”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Ken Berger (</a:t>
            </a:r>
            <a:r>
              <a:rPr lang="en-US" dirty="0"/>
              <a:t>CAR 163916461 </a:t>
            </a:r>
            <a:r>
              <a:rPr lang="en-US" dirty="0" smtClean="0"/>
              <a:t>Observation)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Bruce </a:t>
            </a:r>
            <a:r>
              <a:rPr lang="en-US" dirty="0" smtClean="0"/>
              <a:t>Eng (</a:t>
            </a:r>
            <a:r>
              <a:rPr lang="en-US" dirty="0"/>
              <a:t>CAR 163916135 </a:t>
            </a:r>
            <a:r>
              <a:rPr lang="en-US" dirty="0" smtClean="0"/>
              <a:t>Finding</a:t>
            </a:r>
            <a:r>
              <a:rPr lang="en-US" dirty="0"/>
              <a:t>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Nancy </a:t>
            </a:r>
            <a:r>
              <a:rPr lang="en-US" dirty="0" smtClean="0"/>
              <a:t>Gruspe (</a:t>
            </a:r>
            <a:r>
              <a:rPr lang="en-US" dirty="0"/>
              <a:t>CAR 163916470 </a:t>
            </a:r>
            <a:r>
              <a:rPr lang="en-US" dirty="0" smtClean="0"/>
              <a:t>Finding)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Ken Berger (Exemplary CAR </a:t>
            </a:r>
            <a:r>
              <a:rPr lang="en-US" dirty="0">
                <a:ea typeface="ＭＳ Ｐゴシック" pitchFamily="34" charset="-128"/>
                <a:cs typeface="Geneva"/>
              </a:rPr>
              <a:t>163915732 </a:t>
            </a:r>
            <a:r>
              <a:rPr lang="en-US" dirty="0" smtClean="0"/>
              <a:t>Finding)</a:t>
            </a:r>
          </a:p>
        </p:txBody>
      </p:sp>
    </p:spTree>
    <p:extLst>
      <p:ext uri="{BB962C8B-B14F-4D97-AF65-F5344CB8AC3E}">
        <p14:creationId xmlns:p14="http://schemas.microsoft.com/office/powerpoint/2010/main" val="199562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163915732 </a:t>
            </a:r>
            <a:r>
              <a:rPr lang="en-US" dirty="0" smtClean="0"/>
              <a:t>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Exemplary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2016-Q4 CAR Review Activity</a:t>
            </a:r>
          </a:p>
          <a:p>
            <a:r>
              <a:rPr lang="en-US" dirty="0" smtClean="0"/>
              <a:t>Ken Berger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61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6200"/>
            <a:ext cx="4227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Exemplary CAR: 163915732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6827520" y="591991"/>
            <a:ext cx="2286000" cy="762000"/>
          </a:xfrm>
          <a:prstGeom prst="borderCallout1">
            <a:avLst>
              <a:gd name="adj1" fmla="val 18750"/>
              <a:gd name="adj2" fmla="val -8333"/>
              <a:gd name="adj3" fmla="val 138406"/>
              <a:gd name="adj4" fmla="val -6970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5" name="Picture 4" descr="CAR 163915732 - IBM Lotus Note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1" t="39069" r="21240" b="23504"/>
          <a:stretch/>
        </p:blipFill>
        <p:spPr>
          <a:xfrm>
            <a:off x="330927" y="1752600"/>
            <a:ext cx="8051073" cy="291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9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 163915732 - IBM Lotus Note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6" t="19335" r="22930" b="5640"/>
          <a:stretch/>
        </p:blipFill>
        <p:spPr>
          <a:xfrm>
            <a:off x="956733" y="1219200"/>
            <a:ext cx="6435526" cy="495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76200"/>
            <a:ext cx="4227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Exemplary CAR: 163915732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086600" y="118533"/>
            <a:ext cx="1981200" cy="1143000"/>
          </a:xfrm>
          <a:prstGeom prst="wedgeRoundRectCallout">
            <a:avLst>
              <a:gd name="adj1" fmla="val -219179"/>
              <a:gd name="adj2" fmla="val 118905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RCA included </a:t>
            </a:r>
            <a:r>
              <a:rPr lang="en-US" dirty="0" smtClean="0">
                <a:solidFill>
                  <a:schemeClr val="tx1"/>
                </a:solidFill>
              </a:rPr>
              <a:t>stakeholders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-33867" y="2641600"/>
            <a:ext cx="1981200" cy="1143000"/>
          </a:xfrm>
          <a:prstGeom prst="wedgeRoundRectCallout">
            <a:avLst>
              <a:gd name="adj1" fmla="val 67146"/>
              <a:gd name="adj2" fmla="val -9984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RCA method explained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50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 163915732 - IBM Lotus Note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7" t="32798" r="4747"/>
          <a:stretch/>
        </p:blipFill>
        <p:spPr>
          <a:xfrm>
            <a:off x="1143000" y="3486836"/>
            <a:ext cx="5520193" cy="2914160"/>
          </a:xfrm>
          <a:prstGeom prst="rect">
            <a:avLst/>
          </a:prstGeom>
        </p:spPr>
      </p:pic>
      <p:pic>
        <p:nvPicPr>
          <p:cNvPr id="5" name="Picture 4" descr="CAR 163915732 - IBM Lotus Note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4" t="23916" r="5084" b="8671"/>
          <a:stretch/>
        </p:blipFill>
        <p:spPr>
          <a:xfrm>
            <a:off x="0" y="0"/>
            <a:ext cx="5907592" cy="3352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01321" y="6388715"/>
            <a:ext cx="4227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Exemplary CAR: 163915732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172200" y="0"/>
            <a:ext cx="1981200" cy="1143000"/>
          </a:xfrm>
          <a:prstGeom prst="wedgeRoundRectCallout">
            <a:avLst>
              <a:gd name="adj1" fmla="val -112341"/>
              <a:gd name="adj2" fmla="val 14460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Containment, Action Plan and Verification are all identified.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7031973" y="2385494"/>
            <a:ext cx="1981200" cy="1143000"/>
          </a:xfrm>
          <a:prstGeom prst="wedgeRoundRectCallout">
            <a:avLst>
              <a:gd name="adj1" fmla="val -79008"/>
              <a:gd name="adj2" fmla="val 144831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Extension justified &amp; valid </a:t>
            </a:r>
            <a:r>
              <a:rPr lang="en-US" dirty="0" smtClean="0">
                <a:solidFill>
                  <a:schemeClr val="tx1"/>
                </a:solidFill>
              </a:rPr>
              <a:t>reason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28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R 163915732 - IBM Lotus Note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5" t="28941" r="9234" b="13377"/>
          <a:stretch/>
        </p:blipFill>
        <p:spPr>
          <a:xfrm>
            <a:off x="152400" y="76200"/>
            <a:ext cx="6070365" cy="3122213"/>
          </a:xfrm>
          <a:prstGeom prst="rect">
            <a:avLst/>
          </a:prstGeom>
        </p:spPr>
      </p:pic>
      <p:pic>
        <p:nvPicPr>
          <p:cNvPr id="2" name="Picture 1" descr="CAR 163915732 - IBM Lotus Note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0" t="32169"/>
          <a:stretch/>
        </p:blipFill>
        <p:spPr>
          <a:xfrm>
            <a:off x="3124201" y="3771495"/>
            <a:ext cx="5791198" cy="30865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" y="3329535"/>
            <a:ext cx="4227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Exemplary CAR: 163915732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010400" y="265706"/>
            <a:ext cx="1785560" cy="1371600"/>
          </a:xfrm>
          <a:prstGeom prst="wedgeRoundRectCallout">
            <a:avLst>
              <a:gd name="adj1" fmla="val -293603"/>
              <a:gd name="adj2" fmla="val 14612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CAR was verified as effective within 5 days (maybe too soon).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28600" y="4171747"/>
            <a:ext cx="1981200" cy="1143000"/>
          </a:xfrm>
          <a:prstGeom prst="wedgeRoundRectCallout">
            <a:avLst>
              <a:gd name="adj1" fmla="val 162017"/>
              <a:gd name="adj2" fmla="val 6705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Removed executive from escalation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path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68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6200"/>
            <a:ext cx="4227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Exemplary CAR: 163915732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271222"/>
              </p:ext>
            </p:extLst>
          </p:nvPr>
        </p:nvGraphicFramePr>
        <p:xfrm>
          <a:off x="692150" y="838200"/>
          <a:ext cx="7759700" cy="4996511"/>
        </p:xfrm>
        <a:graphic>
          <a:graphicData uri="http://schemas.openxmlformats.org/drawingml/2006/table">
            <a:tbl>
              <a:tblPr/>
              <a:tblGrid>
                <a:gridCol w="3238500"/>
                <a:gridCol w="1130300"/>
                <a:gridCol w="1130300"/>
                <a:gridCol w="1130300"/>
                <a:gridCol w="1130300"/>
              </a:tblGrid>
              <a:tr h="222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CBS Requirements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Moderate</a:t>
                      </a: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Need Improve</a:t>
                      </a: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(C) Extensions are within requirement (&lt;30 days, 3 or less)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(T) Most appropriate ‘category’, ‘type’, ‘geography’ are selected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Facilitates the handling of disputed CARs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(T) Acts on CARs within required timeframe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1441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Analysis shows clear path to root cause and scope; stakeholders identified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1762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Root cause statement is succinct, reasonable, complete 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1930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√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Milestones address containment &amp; owner’s verification; completed per milestone expectations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Verification per requirements 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(L) Referenced communications are attached as needed</a:t>
                      </a:r>
                    </a:p>
                  </a:txBody>
                  <a:tcPr marL="857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Trains other CAR Champions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367041"/>
      </p:ext>
    </p:extLst>
  </p:cSld>
  <p:clrMapOvr>
    <a:masterClrMapping/>
  </p:clrMapOvr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D1F88AAF789B4FA3C31D590B7FB032" ma:contentTypeVersion="6" ma:contentTypeDescription="Create a new document." ma:contentTypeScope="" ma:versionID="e3d7a8c2f12d0557511db1e06f7c8005">
  <xsd:schema xmlns:xsd="http://www.w3.org/2001/XMLSchema" xmlns:xs="http://www.w3.org/2001/XMLSchema" xmlns:p="http://schemas.microsoft.com/office/2006/metadata/properties" xmlns:ns1="http://schemas.microsoft.com/sharepoint/v3" xmlns:ns2="2fbb6f77-ffde-44d3-b338-fcc2e522fdaa" xmlns:ns3="5682c419-d90d-4b5e-a8d4-4975ad928f30" xmlns:ns4="cb58fc6b-a52a-4613-b9b2-0318d36d5f91" targetNamespace="http://schemas.microsoft.com/office/2006/metadata/properties" ma:root="true" ma:fieldsID="f71e4fb40075ac1dc481951e2bca424d" ns1:_="" ns2:_="" ns3:_="" ns4:_="">
    <xsd:import namespace="http://schemas.microsoft.com/sharepoint/v3"/>
    <xsd:import namespace="2fbb6f77-ffde-44d3-b338-fcc2e522fdaa"/>
    <xsd:import namespace="5682c419-d90d-4b5e-a8d4-4975ad928f30"/>
    <xsd:import namespace="cb58fc6b-a52a-4613-b9b2-0318d36d5f9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4:vhe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b6f77-ffde-44d3-b338-fcc2e522fda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2c419-d90d-4b5e-a8d4-4975ad928f3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6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7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58fc6b-a52a-4613-b9b2-0318d36d5f91" elementFormDefault="qualified">
    <xsd:import namespace="http://schemas.microsoft.com/office/2006/documentManagement/types"/>
    <xsd:import namespace="http://schemas.microsoft.com/office/infopath/2007/PartnerControls"/>
    <xsd:element name="vhes" ma:index="15" nillable="true" ma:displayName="Person or Group" ma:list="UserInfo" ma:internalName="vhes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hes xmlns="cb58fc6b-a52a-4613-b9b2-0318d36d5f91">
      <UserInfo>
        <DisplayName/>
        <AccountId xsi:nil="true"/>
        <AccountType/>
      </UserInfo>
    </vhes>
    <PublishingExpirationDate xmlns="http://schemas.microsoft.com/sharepoint/v3" xsi:nil="true"/>
    <PublishingStartDate xmlns="http://schemas.microsoft.com/sharepoint/v3" xsi:nil="true"/>
    <_dlc_DocId xmlns="2fbb6f77-ffde-44d3-b338-fcc2e522fdaa">5FQ3JUUA4Y2J-2094696745-679</_dlc_DocId>
    <_dlc_DocIdUrl xmlns="2fbb6f77-ffde-44d3-b338-fcc2e522fdaa">
      <Url>https://ul.sharepoint.com/sites/quality/539/_layouts/15/DocIdRedir.aspx?ID=5FQ3JUUA4Y2J-2094696745-679</Url>
      <Description>5FQ3JUUA4Y2J-2094696745-679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A576F38-36BD-421D-B26D-9623BB44B6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50B1BB-C092-40C5-86D8-5E60EC6207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fbb6f77-ffde-44d3-b338-fcc2e522fdaa"/>
    <ds:schemaRef ds:uri="5682c419-d90d-4b5e-a8d4-4975ad928f30"/>
    <ds:schemaRef ds:uri="cb58fc6b-a52a-4613-b9b2-0318d36d5f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E7D70F-BECC-4C4A-9618-7F78C63BAAF8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2fbb6f77-ffde-44d3-b338-fcc2e522fdaa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cb58fc6b-a52a-4613-b9b2-0318d36d5f91"/>
    <ds:schemaRef ds:uri="http://schemas.microsoft.com/sharepoint/v3"/>
    <ds:schemaRef ds:uri="http://schemas.openxmlformats.org/package/2006/metadata/core-properties"/>
    <ds:schemaRef ds:uri="5682c419-d90d-4b5e-a8d4-4975ad928f30"/>
  </ds:schemaRefs>
</ds:datastoreItem>
</file>

<file path=customXml/itemProps4.xml><?xml version="1.0" encoding="utf-8"?>
<ds:datastoreItem xmlns:ds="http://schemas.openxmlformats.org/officeDocument/2006/customXml" ds:itemID="{110DF8DD-0DE2-406D-8BBD-D24E9D5C9469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UL Basic 2013</Template>
  <TotalTime>1925</TotalTime>
  <Words>270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ULTemplate</vt:lpstr>
      <vt:lpstr>CAR Champion Calibration Meeting CAR Review 2016-Q4 CAR Review Activity</vt:lpstr>
      <vt:lpstr>CAR 163915732 (Exemplary 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Champion Calibration Meeting CAR 133911508 Review</dc:title>
  <dc:creator>Lietz, Jeffery</dc:creator>
  <cp:lastModifiedBy>Cheryl Adams</cp:lastModifiedBy>
  <cp:revision>108</cp:revision>
  <dcterms:created xsi:type="dcterms:W3CDTF">2013-11-16T00:53:42Z</dcterms:created>
  <dcterms:modified xsi:type="dcterms:W3CDTF">2016-12-14T20:51:35Z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0x01010042D1F88AAF789B4FA3C31D590B7FB032</vt:lpwstr>
  </property>
  <property fmtid="{D5CDD505-2E9C-101B-9397-08002B2CF9AE}" pid="3" name="_dlc_DocIdItemGuid">
    <vt:lpwstr>c60a1060-8d74-4788-9956-17320e0ba186</vt:lpwstr>
  </property>
</Properties>
</file>