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99" r:id="rId3"/>
    <p:sldId id="300" r:id="rId4"/>
    <p:sldId id="301" r:id="rId5"/>
    <p:sldId id="311" r:id="rId6"/>
    <p:sldId id="320" r:id="rId7"/>
    <p:sldId id="321" r:id="rId8"/>
    <p:sldId id="322" r:id="rId9"/>
    <p:sldId id="323" r:id="rId10"/>
    <p:sldId id="324" r:id="rId11"/>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56" autoAdjust="0"/>
  </p:normalViewPr>
  <p:slideViewPr>
    <p:cSldViewPr>
      <p:cViewPr varScale="1">
        <p:scale>
          <a:sx n="83" d="100"/>
          <a:sy n="83" d="100"/>
        </p:scale>
        <p:origin x="-73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F760AAC1-E286-415E-883C-FA03F3B2C571}" type="datetimeFigureOut">
              <a:rPr lang="en-US" smtClean="0"/>
              <a:t>4/11/2017</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0610F071-0E37-4E22-AD79-36A170E96B4D}" type="slidenum">
              <a:rPr lang="en-US" smtClean="0"/>
              <a:t>‹#›</a:t>
            </a:fld>
            <a:endParaRPr lang="en-US" dirty="0"/>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Column">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3"/>
          </p:nvPr>
        </p:nvSpPr>
        <p:spPr/>
        <p:txBody>
          <a:bodyPr/>
          <a:lstStyle/>
          <a:p>
            <a:fld id="{EE8C14DB-7D4C-EA4C-A4E5-7900645C36CD}" type="slidenum">
              <a:rPr lang="en-US" smtClean="0"/>
              <a:pPr/>
              <a:t>‹#›</a:t>
            </a:fld>
            <a:endParaRPr lang="en-US"/>
          </a:p>
        </p:txBody>
      </p:sp>
    </p:spTree>
    <p:extLst>
      <p:ext uri="{BB962C8B-B14F-4D97-AF65-F5344CB8AC3E}">
        <p14:creationId xmlns:p14="http://schemas.microsoft.com/office/powerpoint/2010/main" val="69804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Agenda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3" y="1771497"/>
            <a:ext cx="8021160" cy="1938992"/>
          </a:xfrm>
          <a:prstGeom prst="rect">
            <a:avLst/>
          </a:prstGeom>
        </p:spPr>
        <p:txBody>
          <a:bodyPr wrap="square" anchor="t">
            <a:spAutoFit/>
          </a:bodyPr>
          <a:lstStyle>
            <a:lvl1pPr marL="0" indent="0">
              <a:lnSpc>
                <a:spcPct val="100000"/>
              </a:lnSpc>
              <a:buNone/>
              <a:defRPr sz="2400" b="0" cap="none" baseline="0">
                <a:solidFill>
                  <a:schemeClr val="bg1">
                    <a:lumMod val="50000"/>
                  </a:schemeClr>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Current section is highlighted UL red and bold</a:t>
            </a:r>
            <a:br>
              <a:rPr lang="en-US" dirty="0" smtClean="0"/>
            </a:br>
            <a:r>
              <a:rPr lang="en-US" dirty="0" smtClean="0"/>
              <a:t>Other sections are 50% grey</a:t>
            </a:r>
            <a:br>
              <a:rPr lang="en-US" dirty="0" smtClean="0"/>
            </a:br>
            <a:r>
              <a:rPr lang="en-US" dirty="0" smtClean="0"/>
              <a:t>Section 3</a:t>
            </a:r>
            <a:br>
              <a:rPr lang="en-US" dirty="0" smtClean="0"/>
            </a:br>
            <a:r>
              <a:rPr lang="en-US" dirty="0" smtClean="0"/>
              <a:t>Section 4</a:t>
            </a:r>
            <a:br>
              <a:rPr lang="en-US" dirty="0" smtClean="0"/>
            </a:br>
            <a:endParaRPr lang="en-US" dirty="0" smtClean="0"/>
          </a:p>
        </p:txBody>
      </p:sp>
      <p:pic>
        <p:nvPicPr>
          <p:cNvPr id="7" name="Picture 6"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1"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Agenda title</a:t>
            </a:r>
          </a:p>
        </p:txBody>
      </p:sp>
      <p:sp>
        <p:nvSpPr>
          <p:cNvPr id="5" name="Footer Placeholder 4"/>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7"/>
          </p:nvPr>
        </p:nvSpPr>
        <p:spPr/>
        <p:txBody>
          <a:bodyPr/>
          <a:lstStyle/>
          <a:p>
            <a:fld id="{EE8C14DB-7D4C-EA4C-A4E5-7900645C36CD}" type="slidenum">
              <a:rPr lang="en-US" smtClean="0"/>
              <a:pPr/>
              <a:t>‹#›</a:t>
            </a:fld>
            <a:endParaRPr lang="en-US"/>
          </a:p>
        </p:txBody>
      </p:sp>
    </p:spTree>
    <p:extLst>
      <p:ext uri="{BB962C8B-B14F-4D97-AF65-F5344CB8AC3E}">
        <p14:creationId xmlns:p14="http://schemas.microsoft.com/office/powerpoint/2010/main" val="9755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3" r:id="rId11"/>
    <p:sldLayoutId id="2147483675" r:id="rId12"/>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a:t>
            </a:r>
            <a:r>
              <a:rPr lang="en-US" dirty="0" smtClean="0"/>
              <a:t>163916771 Finding</a:t>
            </a:r>
            <a:endParaRPr lang="en-US" dirty="0"/>
          </a:p>
        </p:txBody>
      </p:sp>
      <p:sp>
        <p:nvSpPr>
          <p:cNvPr id="3" name="TextBox 2"/>
          <p:cNvSpPr txBox="1"/>
          <p:nvPr/>
        </p:nvSpPr>
        <p:spPr>
          <a:xfrm>
            <a:off x="609600" y="228600"/>
            <a:ext cx="3733800" cy="2123658"/>
          </a:xfrm>
          <a:prstGeom prst="rect">
            <a:avLst/>
          </a:prstGeom>
          <a:noFill/>
          <a:ln>
            <a:solidFill>
              <a:schemeClr val="tx1"/>
            </a:solidFill>
          </a:ln>
        </p:spPr>
        <p:txBody>
          <a:bodyPr wrap="square" rtlCol="0">
            <a:spAutoFit/>
          </a:bodyPr>
          <a:lstStyle/>
          <a:p>
            <a:r>
              <a:rPr lang="en-US" sz="1200" dirty="0" smtClean="0">
                <a:latin typeface="Arial" pitchFamily="34" charset="0"/>
                <a:cs typeface="Arial" pitchFamily="34" charset="0"/>
              </a:rPr>
              <a:t>Please note that for milestones requiring updated SOPs, two things are required: (1) a copy of the updated version of the document attached to the milestone (pdf, Word document, etc.), (2) evidence showing that the document has indeed been updated and published (email from doc control, screenshot of current DCS screen, etc.)</a:t>
            </a:r>
          </a:p>
          <a:p>
            <a:endParaRPr lang="en-US" sz="1200" dirty="0">
              <a:latin typeface="Arial" pitchFamily="34" charset="0"/>
              <a:cs typeface="Arial" pitchFamily="34" charset="0"/>
            </a:endParaRPr>
          </a:p>
          <a:p>
            <a:r>
              <a:rPr lang="en-US" sz="1200" dirty="0" smtClean="0">
                <a:latin typeface="Arial" pitchFamily="34" charset="0"/>
                <a:cs typeface="Arial" pitchFamily="34" charset="0"/>
              </a:rPr>
              <a:t>A link to the DCS document will not be helpful if someone looks at the CAR in a year and it has been updated since the CAR milestone closed.</a:t>
            </a:r>
            <a:endParaRPr lang="en-US" sz="1200" dirty="0" smtClean="0">
              <a:latin typeface="Arial" pitchFamily="34" charset="0"/>
              <a:cs typeface="Arial" pitchFamily="34" charset="0"/>
            </a:endParaRPr>
          </a:p>
        </p:txBody>
      </p:sp>
    </p:spTree>
    <p:extLst>
      <p:ext uri="{BB962C8B-B14F-4D97-AF65-F5344CB8AC3E}">
        <p14:creationId xmlns:p14="http://schemas.microsoft.com/office/powerpoint/2010/main" val="3016175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9275" y="382448"/>
            <a:ext cx="8021161" cy="461665"/>
          </a:xfrm>
        </p:spPr>
        <p:txBody>
          <a:bodyPr/>
          <a:lstStyle/>
          <a:p>
            <a:r>
              <a:rPr lang="en-US" dirty="0"/>
              <a:t>CAR 163916771</a:t>
            </a:r>
          </a:p>
        </p:txBody>
      </p:sp>
      <p:sp>
        <p:nvSpPr>
          <p:cNvPr id="3" name="Text Placeholder 2"/>
          <p:cNvSpPr>
            <a:spLocks noGrp="1"/>
          </p:cNvSpPr>
          <p:nvPr>
            <p:ph type="body" sz="quarter" idx="11"/>
          </p:nvPr>
        </p:nvSpPr>
        <p:spPr>
          <a:xfrm>
            <a:off x="698599" y="956652"/>
            <a:ext cx="8021638" cy="5386090"/>
          </a:xfrm>
        </p:spPr>
        <p:txBody>
          <a:bodyPr/>
          <a:lstStyle/>
          <a:p>
            <a:pPr lvl="0"/>
            <a:r>
              <a:rPr lang="en-US" sz="2000" dirty="0">
                <a:solidFill>
                  <a:srgbClr val="0070C0"/>
                </a:solidFill>
              </a:rPr>
              <a:t>Q: Did the containment milestone “stop the bleeding”?</a:t>
            </a:r>
          </a:p>
          <a:p>
            <a:r>
              <a:rPr lang="en-US" sz="2000" dirty="0"/>
              <a:t>A: Fully. Training provided immediately addressed ongoing projects</a:t>
            </a:r>
          </a:p>
          <a:p>
            <a:pPr lvl="0"/>
            <a:r>
              <a:rPr lang="en-US" sz="2000" dirty="0">
                <a:solidFill>
                  <a:srgbClr val="0070C0"/>
                </a:solidFill>
              </a:rPr>
              <a:t>Q: Are corrective action milestones aligned to each item of the corrective action plan? </a:t>
            </a:r>
          </a:p>
          <a:p>
            <a:r>
              <a:rPr lang="en-US" sz="2000" dirty="0"/>
              <a:t>A: Fully. One to one correlation. Well matched.</a:t>
            </a:r>
          </a:p>
          <a:p>
            <a:r>
              <a:rPr lang="en-US" sz="2000" dirty="0">
                <a:solidFill>
                  <a:srgbClr val="0070C0"/>
                </a:solidFill>
              </a:rPr>
              <a:t>Q: Did the verification milestone confirm the effective implementation of the corrective action plan?</a:t>
            </a:r>
          </a:p>
          <a:p>
            <a:r>
              <a:rPr lang="en-US" sz="2000" dirty="0"/>
              <a:t>A: Partially. The email provided as objective evidence was sent prior to the implementation of the corrective action. While the ability to provide this email helps to demonstrate that emails are being maintained, evidence which can be reliably demonstrated as being reflective of the effectiveness of the corrective action after implementation should have been produced.</a:t>
            </a:r>
          </a:p>
          <a:p>
            <a:endParaRPr lang="en-US" sz="2400" dirty="0"/>
          </a:p>
        </p:txBody>
      </p:sp>
      <p:sp>
        <p:nvSpPr>
          <p:cNvPr id="5" name="Slide Number Placeholder 4"/>
          <p:cNvSpPr>
            <a:spLocks noGrp="1"/>
          </p:cNvSpPr>
          <p:nvPr>
            <p:ph type="sldNum" sz="quarter" idx="13"/>
          </p:nvPr>
        </p:nvSpPr>
        <p:spPr/>
        <p:txBody>
          <a:bodyPr/>
          <a:lstStyle/>
          <a:p>
            <a:fld id="{EE8C14DB-7D4C-EA4C-A4E5-7900645C36CD}" type="slidenum">
              <a:rPr lang="en-US" smtClean="0"/>
              <a:pPr/>
              <a:t>10</a:t>
            </a:fld>
            <a:endParaRPr lang="en-US"/>
          </a:p>
        </p:txBody>
      </p:sp>
    </p:spTree>
    <p:extLst>
      <p:ext uri="{BB962C8B-B14F-4D97-AF65-F5344CB8AC3E}">
        <p14:creationId xmlns:p14="http://schemas.microsoft.com/office/powerpoint/2010/main" val="416587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621268"/>
            <a:ext cx="6629401" cy="307777"/>
          </a:xfrm>
          <a:prstGeom prst="rect">
            <a:avLst/>
          </a:prstGeom>
        </p:spPr>
        <p:txBody>
          <a:bodyPr wrap="square">
            <a:spAutoFit/>
          </a:bodyPr>
          <a:lstStyle/>
          <a:p>
            <a:r>
              <a:rPr lang="en-US" sz="1400" b="1" dirty="0" smtClean="0"/>
              <a:t>Explain </a:t>
            </a:r>
            <a:r>
              <a:rPr lang="en-US" sz="1400" b="1" dirty="0"/>
              <a:t>how/If the nonconformity is fully addressed in the analysis </a:t>
            </a:r>
            <a:r>
              <a:rPr lang="en-US" sz="1400" dirty="0" smtClean="0"/>
              <a:t>– </a:t>
            </a:r>
            <a:r>
              <a:rPr lang="en-US" sz="1400" b="1" dirty="0" smtClean="0"/>
              <a:t>Mar</a:t>
            </a:r>
            <a:r>
              <a:rPr lang="en-US" sz="1400" b="1" dirty="0"/>
              <a:t>k</a:t>
            </a:r>
            <a:endParaRPr lang="en-US" sz="1400" b="1" dirty="0" smtClean="0"/>
          </a:p>
        </p:txBody>
      </p:sp>
      <p:sp>
        <p:nvSpPr>
          <p:cNvPr id="5" name="Rectangle 4"/>
          <p:cNvSpPr/>
          <p:nvPr/>
        </p:nvSpPr>
        <p:spPr>
          <a:xfrm>
            <a:off x="304800" y="4421486"/>
            <a:ext cx="7772400" cy="307777"/>
          </a:xfrm>
          <a:prstGeom prst="rect">
            <a:avLst/>
          </a:prstGeom>
        </p:spPr>
        <p:txBody>
          <a:bodyPr wrap="square">
            <a:spAutoFit/>
          </a:bodyPr>
          <a:lstStyle/>
          <a:p>
            <a:r>
              <a:rPr lang="en-US" sz="1400" b="1" dirty="0"/>
              <a:t>Explain how/If the analysis supports the root cause statement </a:t>
            </a:r>
            <a:r>
              <a:rPr lang="en-US" sz="1400" dirty="0"/>
              <a:t>– </a:t>
            </a:r>
            <a:r>
              <a:rPr lang="en-US" sz="1400" b="1" dirty="0"/>
              <a:t>Kathy</a:t>
            </a:r>
          </a:p>
        </p:txBody>
      </p:sp>
      <p:sp>
        <p:nvSpPr>
          <p:cNvPr id="6" name="Rectangle 5"/>
          <p:cNvSpPr/>
          <p:nvPr/>
        </p:nvSpPr>
        <p:spPr>
          <a:xfrm>
            <a:off x="457200" y="304800"/>
            <a:ext cx="1447800" cy="369332"/>
          </a:xfrm>
          <a:prstGeom prst="rect">
            <a:avLst/>
          </a:prstGeom>
        </p:spPr>
        <p:txBody>
          <a:bodyPr wrap="square">
            <a:spAutoFit/>
          </a:bodyPr>
          <a:lstStyle/>
          <a:p>
            <a:r>
              <a:rPr lang="en-US" b="1" dirty="0"/>
              <a:t>163916771</a:t>
            </a:r>
            <a:endParaRPr lang="en-US" dirty="0"/>
          </a:p>
        </p:txBody>
      </p:sp>
      <p:sp>
        <p:nvSpPr>
          <p:cNvPr id="2" name="Rectangle 1"/>
          <p:cNvSpPr/>
          <p:nvPr/>
        </p:nvSpPr>
        <p:spPr>
          <a:xfrm>
            <a:off x="521208" y="949736"/>
            <a:ext cx="5638800" cy="954107"/>
          </a:xfrm>
          <a:prstGeom prst="rect">
            <a:avLst/>
          </a:prstGeom>
        </p:spPr>
        <p:txBody>
          <a:bodyPr wrap="square">
            <a:spAutoFit/>
          </a:bodyPr>
          <a:lstStyle/>
          <a:p>
            <a:pPr marL="285750" indent="-285750">
              <a:buFont typeface="Arial" panose="020B0604020202020204" pitchFamily="34" charset="0"/>
              <a:buChar char="•"/>
            </a:pPr>
            <a:r>
              <a:rPr lang="en-US" sz="1400" dirty="0"/>
              <a:t>F</a:t>
            </a:r>
            <a:r>
              <a:rPr lang="en-US" sz="1400" dirty="0" smtClean="0"/>
              <a:t>ocused </a:t>
            </a:r>
            <a:r>
              <a:rPr lang="en-US" sz="1400" dirty="0"/>
              <a:t>upon issue cited in nonconformity</a:t>
            </a:r>
          </a:p>
          <a:p>
            <a:pPr marL="285750" indent="-285750">
              <a:buFont typeface="Arial" panose="020B0604020202020204" pitchFamily="34" charset="0"/>
              <a:buChar char="•"/>
            </a:pPr>
            <a:r>
              <a:rPr lang="en-US" sz="1400" dirty="0"/>
              <a:t>D</a:t>
            </a:r>
            <a:r>
              <a:rPr lang="en-US" sz="1400" dirty="0" smtClean="0"/>
              <a:t>oes </a:t>
            </a:r>
            <a:r>
              <a:rPr lang="en-US" sz="1400" dirty="0"/>
              <a:t>not address why records were not maintained</a:t>
            </a:r>
          </a:p>
          <a:p>
            <a:pPr marL="285750" indent="-285750">
              <a:buFont typeface="Arial" panose="020B0604020202020204" pitchFamily="34" charset="0"/>
              <a:buChar char="•"/>
            </a:pPr>
            <a:r>
              <a:rPr lang="en-US" sz="1400" dirty="0"/>
              <a:t>D</a:t>
            </a:r>
            <a:r>
              <a:rPr lang="en-US" sz="1400" dirty="0" smtClean="0"/>
              <a:t>id </a:t>
            </a:r>
            <a:r>
              <a:rPr lang="en-US" sz="1400" dirty="0"/>
              <a:t>not address if record needs to be added to </a:t>
            </a:r>
            <a:r>
              <a:rPr lang="en-US" sz="1400" dirty="0" smtClean="0"/>
              <a:t>for project cited or any other affected projects</a:t>
            </a:r>
            <a:endParaRPr lang="en-US" sz="1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10" y="2565726"/>
            <a:ext cx="55245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606" y="1718105"/>
            <a:ext cx="3000375" cy="371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772722" y="2240723"/>
            <a:ext cx="774571" cy="369332"/>
          </a:xfrm>
          <a:prstGeom prst="rect">
            <a:avLst/>
          </a:prstGeom>
          <a:solidFill>
            <a:schemeClr val="bg1"/>
          </a:solidFill>
          <a:ln>
            <a:solidFill>
              <a:schemeClr val="tx1"/>
            </a:solidFill>
          </a:ln>
        </p:spPr>
        <p:txBody>
          <a:bodyPr wrap="none" rtlCol="0">
            <a:spAutoFit/>
          </a:bodyPr>
          <a:lstStyle/>
          <a:p>
            <a:r>
              <a:rPr lang="en-US" dirty="0" smtClean="0">
                <a:latin typeface="Arial" pitchFamily="34" charset="0"/>
                <a:cs typeface="Arial" pitchFamily="34" charset="0"/>
              </a:rPr>
              <a:t>Why?</a:t>
            </a:r>
          </a:p>
        </p:txBody>
      </p:sp>
      <p:cxnSp>
        <p:nvCxnSpPr>
          <p:cNvPr id="8" name="Straight Arrow Connector 7"/>
          <p:cNvCxnSpPr/>
          <p:nvPr/>
        </p:nvCxnSpPr>
        <p:spPr>
          <a:xfrm flipH="1" flipV="1">
            <a:off x="5392284" y="1991598"/>
            <a:ext cx="380438" cy="249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62533" y="2645410"/>
            <a:ext cx="2210862" cy="369332"/>
          </a:xfrm>
          <a:prstGeom prst="rect">
            <a:avLst/>
          </a:prstGeom>
          <a:solidFill>
            <a:schemeClr val="bg1"/>
          </a:solidFill>
          <a:ln>
            <a:solidFill>
              <a:schemeClr val="tx1"/>
            </a:solidFill>
          </a:ln>
        </p:spPr>
        <p:txBody>
          <a:bodyPr wrap="none" rtlCol="0">
            <a:spAutoFit/>
          </a:bodyPr>
          <a:lstStyle/>
          <a:p>
            <a:r>
              <a:rPr lang="en-US" dirty="0" smtClean="0">
                <a:latin typeface="Arial" pitchFamily="34" charset="0"/>
                <a:cs typeface="Arial" pitchFamily="34" charset="0"/>
              </a:rPr>
              <a:t>Correction needed?</a:t>
            </a:r>
          </a:p>
        </p:txBody>
      </p:sp>
      <p:sp>
        <p:nvSpPr>
          <p:cNvPr id="11" name="TextBox 10"/>
          <p:cNvSpPr txBox="1"/>
          <p:nvPr/>
        </p:nvSpPr>
        <p:spPr>
          <a:xfrm>
            <a:off x="990600" y="5641354"/>
            <a:ext cx="3733800" cy="600164"/>
          </a:xfrm>
          <a:prstGeom prst="rect">
            <a:avLst/>
          </a:prstGeom>
          <a:noFill/>
          <a:ln>
            <a:solidFill>
              <a:schemeClr val="tx1"/>
            </a:solidFill>
          </a:ln>
        </p:spPr>
        <p:txBody>
          <a:bodyPr wrap="square" rtlCol="0">
            <a:spAutoFit/>
          </a:bodyPr>
          <a:lstStyle/>
          <a:p>
            <a:r>
              <a:rPr lang="en-US" sz="1100" dirty="0" smtClean="0"/>
              <a:t>Root cause is not complete – What </a:t>
            </a:r>
            <a:r>
              <a:rPr lang="en-US" sz="1100" dirty="0"/>
              <a:t>situation and why </a:t>
            </a:r>
            <a:r>
              <a:rPr lang="en-US" sz="1100" dirty="0" smtClean="0"/>
              <a:t>wasn’t he aware </a:t>
            </a:r>
            <a:r>
              <a:rPr lang="en-US" sz="1100" dirty="0"/>
              <a:t>of it? Why did the project coordinator not save the e-mail as a record?</a:t>
            </a:r>
            <a:endParaRPr lang="en-US" sz="1100" dirty="0" smtClean="0">
              <a:latin typeface="Arial" pitchFamily="34" charset="0"/>
              <a:cs typeface="Arial" pitchFamily="34" charset="0"/>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05667"/>
            <a:ext cx="65722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flipV="1">
            <a:off x="3505200" y="5086642"/>
            <a:ext cx="457200" cy="657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572000" y="5086642"/>
            <a:ext cx="381000" cy="809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36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276823"/>
            <a:ext cx="1447800" cy="369332"/>
          </a:xfrm>
          <a:prstGeom prst="rect">
            <a:avLst/>
          </a:prstGeom>
        </p:spPr>
        <p:txBody>
          <a:bodyPr wrap="square">
            <a:spAutoFit/>
          </a:bodyPr>
          <a:lstStyle/>
          <a:p>
            <a:r>
              <a:rPr lang="en-US" b="1" dirty="0"/>
              <a:t>163916771</a:t>
            </a:r>
            <a:endParaRPr lang="en-US" dirty="0"/>
          </a:p>
        </p:txBody>
      </p:sp>
      <p:sp>
        <p:nvSpPr>
          <p:cNvPr id="7" name="Rectangle 6"/>
          <p:cNvSpPr/>
          <p:nvPr/>
        </p:nvSpPr>
        <p:spPr>
          <a:xfrm>
            <a:off x="404840" y="3730823"/>
            <a:ext cx="8483237" cy="307777"/>
          </a:xfrm>
          <a:prstGeom prst="rect">
            <a:avLst/>
          </a:prstGeom>
          <a:solidFill>
            <a:schemeClr val="bg1"/>
          </a:solidFill>
        </p:spPr>
        <p:txBody>
          <a:bodyPr wrap="square">
            <a:spAutoFit/>
          </a:bodyPr>
          <a:lstStyle/>
          <a:p>
            <a:r>
              <a:rPr lang="en-US" sz="1400" b="1" dirty="0"/>
              <a:t>Explain why/If the Corrective Action Plan will prevent the recurrence of the nonconformity – Jenni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08794"/>
            <a:ext cx="57150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Callout 1 7"/>
          <p:cNvSpPr/>
          <p:nvPr/>
        </p:nvSpPr>
        <p:spPr>
          <a:xfrm>
            <a:off x="673717" y="2270869"/>
            <a:ext cx="3042557" cy="1005731"/>
          </a:xfrm>
          <a:prstGeom prst="borderCallout1">
            <a:avLst>
              <a:gd name="adj1" fmla="val -54338"/>
              <a:gd name="adj2" fmla="val 36663"/>
              <a:gd name="adj3" fmla="val 27"/>
              <a:gd name="adj4" fmla="val 11142"/>
            </a:avLst>
          </a:prstGeom>
          <a:ln/>
        </p:spPr>
        <p:style>
          <a:lnRef idx="2">
            <a:schemeClr val="dk1"/>
          </a:lnRef>
          <a:fillRef idx="1">
            <a:schemeClr val="lt1"/>
          </a:fillRef>
          <a:effectRef idx="0">
            <a:schemeClr val="dk1"/>
          </a:effectRef>
          <a:fontRef idx="minor">
            <a:schemeClr val="dk1"/>
          </a:fontRef>
        </p:style>
        <p:txBody>
          <a:bodyPr rtlCol="0" anchor="ctr"/>
          <a:lstStyle/>
          <a:p>
            <a:r>
              <a:rPr lang="en-US" sz="1400" b="1" dirty="0" smtClean="0">
                <a:solidFill>
                  <a:schemeClr val="tx1"/>
                </a:solidFill>
                <a:latin typeface="Arial" pitchFamily="34" charset="0"/>
                <a:cs typeface="Arial" pitchFamily="34" charset="0"/>
              </a:rPr>
              <a:t>Analysis supports: </a:t>
            </a:r>
          </a:p>
          <a:p>
            <a:pPr algn="ctr"/>
            <a:r>
              <a:rPr lang="en-US" sz="1400" dirty="0" smtClean="0">
                <a:solidFill>
                  <a:schemeClr val="tx1"/>
                </a:solidFill>
                <a:latin typeface="Arial" pitchFamily="34" charset="0"/>
                <a:cs typeface="Arial" pitchFamily="34" charset="0"/>
              </a:rPr>
              <a:t>- The program audit was DENAN</a:t>
            </a:r>
          </a:p>
          <a:p>
            <a:pPr algn="ctr"/>
            <a:r>
              <a:rPr lang="en-CA" sz="1400" dirty="0" smtClean="0">
                <a:solidFill>
                  <a:schemeClr val="tx1"/>
                </a:solidFill>
                <a:latin typeface="Arial" pitchFamily="34" charset="0"/>
                <a:cs typeface="Arial" pitchFamily="34" charset="0"/>
              </a:rPr>
              <a:t>- However, should review of other projects have been part of analysis?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4038600"/>
            <a:ext cx="6819900" cy="616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099" y="4457700"/>
            <a:ext cx="5563095" cy="18925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Box 10"/>
          <p:cNvSpPr txBox="1"/>
          <p:nvPr/>
        </p:nvSpPr>
        <p:spPr>
          <a:xfrm>
            <a:off x="506839" y="5029200"/>
            <a:ext cx="2667000" cy="830997"/>
          </a:xfrm>
          <a:prstGeom prst="rect">
            <a:avLst/>
          </a:prstGeom>
          <a:solidFill>
            <a:srgbClr val="FFC000"/>
          </a:solidFill>
          <a:ln>
            <a:solidFill>
              <a:schemeClr val="tx1"/>
            </a:solidFill>
          </a:ln>
        </p:spPr>
        <p:txBody>
          <a:bodyPr wrap="square" rtlCol="0">
            <a:spAutoFit/>
          </a:bodyPr>
          <a:lstStyle/>
          <a:p>
            <a:pPr marL="171450" indent="-171450">
              <a:buFontTx/>
              <a:buChar char="-"/>
            </a:pPr>
            <a:r>
              <a:rPr lang="en-US" sz="1200" dirty="0" smtClean="0">
                <a:latin typeface="Arial" pitchFamily="34" charset="0"/>
                <a:cs typeface="Arial" pitchFamily="34" charset="0"/>
              </a:rPr>
              <a:t>When the Coordinator is out?</a:t>
            </a:r>
          </a:p>
          <a:p>
            <a:pPr marL="171450" indent="-171450">
              <a:buFontTx/>
              <a:buChar char="-"/>
            </a:pPr>
            <a:endParaRPr lang="en-US" sz="1200" dirty="0" smtClean="0">
              <a:latin typeface="Arial" pitchFamily="34" charset="0"/>
              <a:cs typeface="Arial" pitchFamily="34" charset="0"/>
            </a:endParaRPr>
          </a:p>
          <a:p>
            <a:pPr marL="171450" indent="-171450">
              <a:buFontTx/>
              <a:buChar char="-"/>
            </a:pPr>
            <a:r>
              <a:rPr lang="en-US" sz="1200" dirty="0" smtClean="0">
                <a:latin typeface="Arial" pitchFamily="34" charset="0"/>
                <a:cs typeface="Arial" pitchFamily="34" charset="0"/>
              </a:rPr>
              <a:t>Does the SOP revision clearly explain the new process?</a:t>
            </a:r>
          </a:p>
        </p:txBody>
      </p:sp>
      <p:sp>
        <p:nvSpPr>
          <p:cNvPr id="6" name="Rectangle 5"/>
          <p:cNvSpPr/>
          <p:nvPr/>
        </p:nvSpPr>
        <p:spPr>
          <a:xfrm>
            <a:off x="450450" y="588193"/>
            <a:ext cx="7931550" cy="307777"/>
          </a:xfrm>
          <a:prstGeom prst="rect">
            <a:avLst/>
          </a:prstGeom>
          <a:solidFill>
            <a:schemeClr val="bg1"/>
          </a:solidFill>
        </p:spPr>
        <p:txBody>
          <a:bodyPr wrap="square">
            <a:spAutoFit/>
          </a:bodyPr>
          <a:lstStyle/>
          <a:p>
            <a:r>
              <a:rPr lang="en-US" sz="1400" b="1" dirty="0"/>
              <a:t>Explain how/If the analysis supports the Scope of Nonconformance statement </a:t>
            </a:r>
            <a:r>
              <a:rPr lang="en-US" sz="1400" dirty="0"/>
              <a:t>- </a:t>
            </a:r>
            <a:r>
              <a:rPr lang="en-US" sz="1400" b="1" dirty="0"/>
              <a:t>Gunsimar </a:t>
            </a:r>
          </a:p>
        </p:txBody>
      </p:sp>
    </p:spTree>
    <p:extLst>
      <p:ext uri="{BB962C8B-B14F-4D97-AF65-F5344CB8AC3E}">
        <p14:creationId xmlns:p14="http://schemas.microsoft.com/office/powerpoint/2010/main" val="323302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304800"/>
            <a:ext cx="1447800" cy="369332"/>
          </a:xfrm>
          <a:prstGeom prst="rect">
            <a:avLst/>
          </a:prstGeom>
        </p:spPr>
        <p:txBody>
          <a:bodyPr wrap="square">
            <a:spAutoFit/>
          </a:bodyPr>
          <a:lstStyle/>
          <a:p>
            <a:r>
              <a:rPr lang="en-US" b="1" dirty="0"/>
              <a:t>163916771</a:t>
            </a:r>
            <a:endParaRPr lang="en-US" dirty="0"/>
          </a:p>
        </p:txBody>
      </p:sp>
      <p:sp>
        <p:nvSpPr>
          <p:cNvPr id="7" name="Rectangle 6"/>
          <p:cNvSpPr/>
          <p:nvPr/>
        </p:nvSpPr>
        <p:spPr>
          <a:xfrm>
            <a:off x="533399" y="674132"/>
            <a:ext cx="6541419" cy="307777"/>
          </a:xfrm>
          <a:prstGeom prst="rect">
            <a:avLst/>
          </a:prstGeom>
        </p:spPr>
        <p:txBody>
          <a:bodyPr wrap="square">
            <a:spAutoFit/>
          </a:bodyPr>
          <a:lstStyle/>
          <a:p>
            <a:r>
              <a:rPr lang="en-US" sz="1400" b="1" dirty="0"/>
              <a:t>Explain how/If the containment milestone “stopped the bleeding” </a:t>
            </a:r>
            <a:r>
              <a:rPr lang="en-US" sz="1400" dirty="0"/>
              <a:t>– </a:t>
            </a:r>
            <a:r>
              <a:rPr lang="en-US" sz="1400" b="1" dirty="0"/>
              <a:t>Mark</a:t>
            </a:r>
          </a:p>
        </p:txBody>
      </p:sp>
      <p:sp>
        <p:nvSpPr>
          <p:cNvPr id="8" name="Rectangle 7"/>
          <p:cNvSpPr/>
          <p:nvPr/>
        </p:nvSpPr>
        <p:spPr>
          <a:xfrm>
            <a:off x="557784" y="4038600"/>
            <a:ext cx="6909816" cy="523220"/>
          </a:xfrm>
          <a:prstGeom prst="rect">
            <a:avLst/>
          </a:prstGeom>
        </p:spPr>
        <p:txBody>
          <a:bodyPr wrap="square">
            <a:spAutoFit/>
          </a:bodyPr>
          <a:lstStyle/>
          <a:p>
            <a:r>
              <a:rPr lang="en-US" sz="1400" b="1" dirty="0"/>
              <a:t>Confirm that/If all corrective action milestones are aligned to each item of the corrective action plan – Kathy</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001939"/>
            <a:ext cx="5524500" cy="962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685800" y="1752600"/>
            <a:ext cx="4953000" cy="954107"/>
          </a:xfrm>
          <a:prstGeom prst="rect">
            <a:avLst/>
          </a:prstGeom>
          <a:solidFill>
            <a:schemeClr val="bg1"/>
          </a:solidFill>
          <a:ln>
            <a:solidFill>
              <a:schemeClr val="tx1"/>
            </a:solidFill>
          </a:ln>
        </p:spPr>
        <p:txBody>
          <a:bodyPr wrap="square">
            <a:spAutoFit/>
          </a:bodyPr>
          <a:lstStyle/>
          <a:p>
            <a:pPr marL="171450" indent="-171450">
              <a:buFont typeface="Arial" panose="020B0604020202020204" pitchFamily="34" charset="0"/>
              <a:buChar char="•"/>
            </a:pPr>
            <a:r>
              <a:rPr lang="en-US" sz="1400" dirty="0"/>
              <a:t>T</a:t>
            </a:r>
            <a:r>
              <a:rPr lang="en-US" sz="1400" dirty="0" smtClean="0"/>
              <a:t>raining </a:t>
            </a:r>
            <a:r>
              <a:rPr lang="en-US" sz="1400" dirty="0"/>
              <a:t>will “stop the bleeding” as the SOP is being updated in a later </a:t>
            </a:r>
            <a:r>
              <a:rPr lang="en-US" sz="1400" dirty="0" smtClean="0"/>
              <a:t>milestone.</a:t>
            </a:r>
            <a:endParaRPr lang="en-US" sz="1400" dirty="0"/>
          </a:p>
          <a:p>
            <a:pPr marL="171450" indent="-171450">
              <a:buFont typeface="Arial" panose="020B0604020202020204" pitchFamily="34" charset="0"/>
              <a:buChar char="•"/>
            </a:pPr>
            <a:r>
              <a:rPr lang="en-US" sz="1400" dirty="0"/>
              <a:t>Fixing impacted records </a:t>
            </a:r>
            <a:r>
              <a:rPr lang="en-US" sz="1400" dirty="0" smtClean="0"/>
              <a:t>was </a:t>
            </a:r>
            <a:r>
              <a:rPr lang="en-US" sz="1400" dirty="0"/>
              <a:t>not addressed as applicable or not applicable.  </a:t>
            </a:r>
          </a:p>
        </p:txBody>
      </p:sp>
      <p:sp>
        <p:nvSpPr>
          <p:cNvPr id="9" name="TextBox 8"/>
          <p:cNvSpPr txBox="1"/>
          <p:nvPr/>
        </p:nvSpPr>
        <p:spPr>
          <a:xfrm flipH="1">
            <a:off x="4887878" y="4802618"/>
            <a:ext cx="2186941" cy="707886"/>
          </a:xfrm>
          <a:prstGeom prst="rect">
            <a:avLst/>
          </a:prstGeom>
          <a:noFill/>
          <a:ln>
            <a:solidFill>
              <a:schemeClr val="tx1"/>
            </a:solidFill>
          </a:ln>
        </p:spPr>
        <p:txBody>
          <a:bodyPr wrap="square" rtlCol="0">
            <a:spAutoFit/>
          </a:bodyPr>
          <a:lstStyle/>
          <a:p>
            <a:r>
              <a:rPr lang="en-US" sz="1000" dirty="0" smtClean="0">
                <a:latin typeface="Arial" pitchFamily="34" charset="0"/>
                <a:cs typeface="Arial" pitchFamily="34" charset="0"/>
              </a:rPr>
              <a:t>Yes, the corrective action milestones are aligned to each item of the CAP. There is a one to one match.</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800600"/>
            <a:ext cx="3186112" cy="1379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a:stCxn id="9" idx="3"/>
          </p:cNvCxnSpPr>
          <p:nvPr/>
        </p:nvCxnSpPr>
        <p:spPr>
          <a:xfrm flipH="1" flipV="1">
            <a:off x="4331621" y="5090022"/>
            <a:ext cx="556257" cy="66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3"/>
          </p:cNvCxnSpPr>
          <p:nvPr/>
        </p:nvCxnSpPr>
        <p:spPr>
          <a:xfrm flipH="1">
            <a:off x="2807621" y="5156561"/>
            <a:ext cx="2080257" cy="6954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20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74132"/>
            <a:ext cx="6629400" cy="523220"/>
          </a:xfrm>
          <a:prstGeom prst="rect">
            <a:avLst/>
          </a:prstGeom>
        </p:spPr>
        <p:txBody>
          <a:bodyPr wrap="square">
            <a:spAutoFit/>
          </a:bodyPr>
          <a:lstStyle/>
          <a:p>
            <a:r>
              <a:rPr lang="en-US" sz="1400" b="1" dirty="0" smtClean="0"/>
              <a:t>Explain </a:t>
            </a:r>
            <a:r>
              <a:rPr lang="en-US" sz="1400" b="1" dirty="0"/>
              <a:t>how/If the verification milestone confirmed the effective implementation of  the corrective action plan – Gunsimar</a:t>
            </a:r>
          </a:p>
        </p:txBody>
      </p:sp>
      <p:sp>
        <p:nvSpPr>
          <p:cNvPr id="6" name="Rectangle 5"/>
          <p:cNvSpPr/>
          <p:nvPr/>
        </p:nvSpPr>
        <p:spPr>
          <a:xfrm>
            <a:off x="457200" y="304800"/>
            <a:ext cx="1447800" cy="369332"/>
          </a:xfrm>
          <a:prstGeom prst="rect">
            <a:avLst/>
          </a:prstGeom>
        </p:spPr>
        <p:txBody>
          <a:bodyPr wrap="square">
            <a:spAutoFit/>
          </a:bodyPr>
          <a:lstStyle/>
          <a:p>
            <a:r>
              <a:rPr lang="en-US" b="1" dirty="0"/>
              <a:t>163916771</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374" y="3276600"/>
            <a:ext cx="5978236" cy="252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324100"/>
            <a:ext cx="290322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Callout 1 8"/>
          <p:cNvSpPr/>
          <p:nvPr/>
        </p:nvSpPr>
        <p:spPr>
          <a:xfrm>
            <a:off x="457200" y="1320463"/>
            <a:ext cx="4953000" cy="1613237"/>
          </a:xfrm>
          <a:prstGeom prst="borderCallout1">
            <a:avLst>
              <a:gd name="adj1" fmla="val 49540"/>
              <a:gd name="adj2" fmla="val 99974"/>
              <a:gd name="adj3" fmla="val 60770"/>
              <a:gd name="adj4" fmla="val 113614"/>
            </a:avLst>
          </a:prstGeom>
          <a:ln/>
        </p:spPr>
        <p:style>
          <a:lnRef idx="2">
            <a:schemeClr val="dk1"/>
          </a:lnRef>
          <a:fillRef idx="1">
            <a:schemeClr val="lt1"/>
          </a:fillRef>
          <a:effectRef idx="0">
            <a:schemeClr val="dk1"/>
          </a:effectRef>
          <a:fontRef idx="minor">
            <a:schemeClr val="dk1"/>
          </a:fontRef>
        </p:style>
        <p:txBody>
          <a:bodyPr rtlCol="0" anchor="ctr"/>
          <a:lstStyle/>
          <a:p>
            <a:r>
              <a:rPr lang="en-US" sz="1400" b="1" dirty="0" smtClean="0">
                <a:solidFill>
                  <a:schemeClr val="tx1"/>
                </a:solidFill>
                <a:latin typeface="Arial" pitchFamily="34" charset="0"/>
                <a:cs typeface="Arial" pitchFamily="34" charset="0"/>
              </a:rPr>
              <a:t>Verification was effective: </a:t>
            </a:r>
          </a:p>
          <a:p>
            <a:r>
              <a:rPr lang="en-US" sz="1400" dirty="0" smtClean="0">
                <a:solidFill>
                  <a:schemeClr val="tx1"/>
                </a:solidFill>
                <a:latin typeface="Arial" pitchFamily="34" charset="0"/>
                <a:cs typeface="Arial" pitchFamily="34" charset="0"/>
              </a:rPr>
              <a:t>1. Project Coordinator reviewed Japanese </a:t>
            </a:r>
            <a:r>
              <a:rPr lang="en-US" sz="1400" dirty="0">
                <a:solidFill>
                  <a:schemeClr val="tx1"/>
                </a:solidFill>
                <a:latin typeface="Arial" pitchFamily="34" charset="0"/>
                <a:cs typeface="Arial" pitchFamily="34" charset="0"/>
              </a:rPr>
              <a:t>marking and </a:t>
            </a:r>
            <a:r>
              <a:rPr lang="en-US" sz="1400" dirty="0" smtClean="0">
                <a:solidFill>
                  <a:schemeClr val="tx1"/>
                </a:solidFill>
                <a:latin typeface="Arial" pitchFamily="34" charset="0"/>
                <a:cs typeface="Arial" pitchFamily="34" charset="0"/>
              </a:rPr>
              <a:t>instructions and emailed PH.</a:t>
            </a:r>
            <a:endParaRPr lang="en-US" sz="1400" dirty="0">
              <a:solidFill>
                <a:schemeClr val="tx1"/>
              </a:solidFill>
              <a:latin typeface="Arial" pitchFamily="34" charset="0"/>
              <a:cs typeface="Arial" pitchFamily="34" charset="0"/>
            </a:endParaRPr>
          </a:p>
          <a:p>
            <a:endParaRPr lang="en-US" sz="1400" dirty="0" smtClean="0">
              <a:solidFill>
                <a:schemeClr val="tx1"/>
              </a:solidFill>
              <a:latin typeface="Arial" pitchFamily="34" charset="0"/>
              <a:cs typeface="Arial" pitchFamily="34" charset="0"/>
            </a:endParaRPr>
          </a:p>
          <a:p>
            <a:r>
              <a:rPr lang="en-US" sz="1400" dirty="0" smtClean="0">
                <a:solidFill>
                  <a:schemeClr val="tx1"/>
                </a:solidFill>
                <a:latin typeface="Arial" pitchFamily="34" charset="0"/>
                <a:cs typeface="Arial" pitchFamily="34" charset="0"/>
              </a:rPr>
              <a:t>2. Record of the email stored in FLEX.</a:t>
            </a:r>
          </a:p>
          <a:p>
            <a:endParaRPr lang="en-US" sz="1400" dirty="0">
              <a:solidFill>
                <a:schemeClr val="tx1"/>
              </a:solidFill>
              <a:latin typeface="Arial" pitchFamily="34" charset="0"/>
              <a:cs typeface="Arial" pitchFamily="34" charset="0"/>
            </a:endParaRPr>
          </a:p>
          <a:p>
            <a:r>
              <a:rPr lang="en-US" sz="1400" dirty="0" smtClean="0">
                <a:solidFill>
                  <a:schemeClr val="tx1"/>
                </a:solidFill>
                <a:latin typeface="Arial" pitchFamily="34" charset="0"/>
                <a:cs typeface="Arial" pitchFamily="34" charset="0"/>
              </a:rPr>
              <a:t>3. Should more than one project have been checked? Later?</a:t>
            </a:r>
          </a:p>
        </p:txBody>
      </p:sp>
    </p:spTree>
    <p:extLst>
      <p:ext uri="{BB962C8B-B14F-4D97-AF65-F5344CB8AC3E}">
        <p14:creationId xmlns:p14="http://schemas.microsoft.com/office/powerpoint/2010/main" val="110489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1848" y="4686147"/>
            <a:ext cx="8021160" cy="1348061"/>
          </a:xfrm>
        </p:spPr>
        <p:txBody>
          <a:bodyPr/>
          <a:lstStyle/>
          <a:p>
            <a:r>
              <a:rPr lang="en-US" dirty="0"/>
              <a:t>CAR 163916356 (finding)</a:t>
            </a:r>
          </a:p>
          <a:p>
            <a:pPr lvl="0"/>
            <a:r>
              <a:rPr lang="en-US" b="1" dirty="0">
                <a:solidFill>
                  <a:schemeClr val="accent2"/>
                </a:solidFill>
              </a:rPr>
              <a:t>CAR 163916771 (finding)</a:t>
            </a:r>
          </a:p>
          <a:p>
            <a:pPr lvl="0"/>
            <a:r>
              <a:rPr lang="en-US" dirty="0" smtClean="0"/>
              <a:t>CAR </a:t>
            </a:r>
            <a:r>
              <a:rPr lang="en-US" dirty="0"/>
              <a:t>163916507 </a:t>
            </a:r>
            <a:r>
              <a:rPr lang="en-US" dirty="0" smtClean="0"/>
              <a:t>(observation)</a:t>
            </a:r>
          </a:p>
        </p:txBody>
      </p:sp>
      <p:sp>
        <p:nvSpPr>
          <p:cNvPr id="3" name="Text Placeholder 2"/>
          <p:cNvSpPr>
            <a:spLocks noGrp="1"/>
          </p:cNvSpPr>
          <p:nvPr>
            <p:ph type="body" sz="quarter" idx="15"/>
          </p:nvPr>
        </p:nvSpPr>
        <p:spPr/>
        <p:txBody>
          <a:bodyPr/>
          <a:lstStyle/>
          <a:p>
            <a:r>
              <a:rPr lang="en-US" dirty="0" smtClean="0"/>
              <a:t>Agenda</a:t>
            </a:r>
            <a:endParaRPr lang="en-US" dirty="0"/>
          </a:p>
        </p:txBody>
      </p:sp>
      <p:sp>
        <p:nvSpPr>
          <p:cNvPr id="5" name="Slide Number Placeholder 4"/>
          <p:cNvSpPr>
            <a:spLocks noGrp="1"/>
          </p:cNvSpPr>
          <p:nvPr>
            <p:ph type="sldNum" sz="quarter" idx="17"/>
          </p:nvPr>
        </p:nvSpPr>
        <p:spPr>
          <a:xfrm>
            <a:off x="6957197" y="6373284"/>
            <a:ext cx="2057400" cy="365125"/>
          </a:xfrm>
        </p:spPr>
        <p:txBody>
          <a:bodyPr/>
          <a:lstStyle/>
          <a:p>
            <a:fld id="{EE8C14DB-7D4C-EA4C-A4E5-7900645C36CD}" type="slidenum">
              <a:rPr lang="en-US" smtClean="0"/>
              <a:pPr/>
              <a:t>6</a:t>
            </a:fld>
            <a:endParaRPr lang="en-US"/>
          </a:p>
        </p:txBody>
      </p:sp>
    </p:spTree>
    <p:extLst>
      <p:ext uri="{BB962C8B-B14F-4D97-AF65-F5344CB8AC3E}">
        <p14:creationId xmlns:p14="http://schemas.microsoft.com/office/powerpoint/2010/main" val="109727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4072" y="228973"/>
            <a:ext cx="8021161" cy="461665"/>
          </a:xfrm>
        </p:spPr>
        <p:txBody>
          <a:bodyPr/>
          <a:lstStyle/>
          <a:p>
            <a:r>
              <a:rPr lang="en-US" dirty="0"/>
              <a:t>CAR 163916771</a:t>
            </a:r>
          </a:p>
        </p:txBody>
      </p:sp>
      <p:pic>
        <p:nvPicPr>
          <p:cNvPr id="7" name="Picture 6"/>
          <p:cNvPicPr>
            <a:picLocks noChangeAspect="1"/>
          </p:cNvPicPr>
          <p:nvPr/>
        </p:nvPicPr>
        <p:blipFill>
          <a:blip r:embed="rId2"/>
          <a:stretch>
            <a:fillRect/>
          </a:stretch>
        </p:blipFill>
        <p:spPr>
          <a:xfrm>
            <a:off x="614252" y="855709"/>
            <a:ext cx="7775891" cy="1907450"/>
          </a:xfrm>
          <a:prstGeom prst="rect">
            <a:avLst/>
          </a:prstGeom>
        </p:spPr>
      </p:pic>
      <p:sp>
        <p:nvSpPr>
          <p:cNvPr id="3" name="Text Placeholder 2"/>
          <p:cNvSpPr>
            <a:spLocks noGrp="1"/>
          </p:cNvSpPr>
          <p:nvPr>
            <p:ph type="body" sz="quarter" idx="11"/>
          </p:nvPr>
        </p:nvSpPr>
        <p:spPr>
          <a:xfrm>
            <a:off x="558800" y="1673219"/>
            <a:ext cx="8021638" cy="2523768"/>
          </a:xfrm>
        </p:spPr>
        <p:txBody>
          <a:bodyPr/>
          <a:lstStyle/>
          <a:p>
            <a:endParaRPr lang="en-US"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3"/>
          </p:nvPr>
        </p:nvSpPr>
        <p:spPr/>
        <p:txBody>
          <a:bodyPr/>
          <a:lstStyle/>
          <a:p>
            <a:fld id="{EE8C14DB-7D4C-EA4C-A4E5-7900645C36CD}" type="slidenum">
              <a:rPr lang="en-US" smtClean="0"/>
              <a:pPr/>
              <a:t>7</a:t>
            </a:fld>
            <a:endParaRPr lang="en-US"/>
          </a:p>
        </p:txBody>
      </p:sp>
      <p:pic>
        <p:nvPicPr>
          <p:cNvPr id="8" name="Picture 7"/>
          <p:cNvPicPr>
            <a:picLocks noChangeAspect="1"/>
          </p:cNvPicPr>
          <p:nvPr/>
        </p:nvPicPr>
        <p:blipFill>
          <a:blip r:embed="rId3"/>
          <a:stretch>
            <a:fillRect/>
          </a:stretch>
        </p:blipFill>
        <p:spPr>
          <a:xfrm>
            <a:off x="614251" y="2866935"/>
            <a:ext cx="7775891" cy="3578626"/>
          </a:xfrm>
          <a:prstGeom prst="rect">
            <a:avLst/>
          </a:prstGeom>
        </p:spPr>
      </p:pic>
    </p:spTree>
    <p:extLst>
      <p:ext uri="{BB962C8B-B14F-4D97-AF65-F5344CB8AC3E}">
        <p14:creationId xmlns:p14="http://schemas.microsoft.com/office/powerpoint/2010/main" val="136586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9275" y="1047024"/>
            <a:ext cx="8021161" cy="461665"/>
          </a:xfrm>
        </p:spPr>
        <p:txBody>
          <a:bodyPr/>
          <a:lstStyle/>
          <a:p>
            <a:r>
              <a:rPr lang="en-US" dirty="0"/>
              <a:t>CAR 163916771</a:t>
            </a:r>
          </a:p>
        </p:txBody>
      </p:sp>
      <p:sp>
        <p:nvSpPr>
          <p:cNvPr id="3" name="Text Placeholder 2"/>
          <p:cNvSpPr>
            <a:spLocks noGrp="1"/>
          </p:cNvSpPr>
          <p:nvPr>
            <p:ph type="body" sz="quarter" idx="11"/>
          </p:nvPr>
        </p:nvSpPr>
        <p:spPr>
          <a:xfrm>
            <a:off x="534072" y="1682791"/>
            <a:ext cx="8021638" cy="4401205"/>
          </a:xfrm>
        </p:spPr>
        <p:txBody>
          <a:bodyPr/>
          <a:lstStyle/>
          <a:p>
            <a:r>
              <a:rPr lang="en-US" sz="2400" dirty="0">
                <a:solidFill>
                  <a:srgbClr val="0070C0"/>
                </a:solidFill>
              </a:rPr>
              <a:t>Q: Is the nonconformity fully addressed in the analysis?</a:t>
            </a:r>
          </a:p>
          <a:p>
            <a:r>
              <a:rPr lang="en-US" sz="2400" dirty="0"/>
              <a:t>A: Partially. Whether or not the SOP included requirements for storage and maintenance of these emails as records was not discussed in the analysis, and was a key element, the team believed.</a:t>
            </a:r>
          </a:p>
          <a:p>
            <a:endParaRPr lang="en-US" sz="2400" dirty="0"/>
          </a:p>
          <a:p>
            <a:r>
              <a:rPr lang="en-US" sz="2400" dirty="0">
                <a:solidFill>
                  <a:srgbClr val="0070C0"/>
                </a:solidFill>
              </a:rPr>
              <a:t>Q: Does the analysis support the root cause statement?</a:t>
            </a:r>
          </a:p>
          <a:p>
            <a:r>
              <a:rPr lang="en-US" sz="2400" dirty="0"/>
              <a:t>A: Fully. Although neither addresses the maintenance of records SOP requirement, they are consistent with each other</a:t>
            </a:r>
          </a:p>
        </p:txBody>
      </p:sp>
      <p:sp>
        <p:nvSpPr>
          <p:cNvPr id="5" name="Slide Number Placeholder 4"/>
          <p:cNvSpPr>
            <a:spLocks noGrp="1"/>
          </p:cNvSpPr>
          <p:nvPr>
            <p:ph type="sldNum" sz="quarter" idx="13"/>
          </p:nvPr>
        </p:nvSpPr>
        <p:spPr/>
        <p:txBody>
          <a:bodyPr/>
          <a:lstStyle/>
          <a:p>
            <a:fld id="{EE8C14DB-7D4C-EA4C-A4E5-7900645C36CD}" type="slidenum">
              <a:rPr lang="en-US" smtClean="0"/>
              <a:pPr/>
              <a:t>8</a:t>
            </a:fld>
            <a:endParaRPr lang="en-US"/>
          </a:p>
        </p:txBody>
      </p:sp>
    </p:spTree>
    <p:extLst>
      <p:ext uri="{BB962C8B-B14F-4D97-AF65-F5344CB8AC3E}">
        <p14:creationId xmlns:p14="http://schemas.microsoft.com/office/powerpoint/2010/main" val="249196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9275" y="382448"/>
            <a:ext cx="8021161" cy="461665"/>
          </a:xfrm>
        </p:spPr>
        <p:txBody>
          <a:bodyPr/>
          <a:lstStyle/>
          <a:p>
            <a:r>
              <a:rPr lang="en-US" dirty="0"/>
              <a:t>CAR 163916771</a:t>
            </a:r>
          </a:p>
        </p:txBody>
      </p:sp>
      <p:sp>
        <p:nvSpPr>
          <p:cNvPr id="3" name="Text Placeholder 2"/>
          <p:cNvSpPr>
            <a:spLocks noGrp="1"/>
          </p:cNvSpPr>
          <p:nvPr>
            <p:ph type="body" sz="quarter" idx="11"/>
          </p:nvPr>
        </p:nvSpPr>
        <p:spPr>
          <a:xfrm>
            <a:off x="628798" y="970256"/>
            <a:ext cx="8021638" cy="5355312"/>
          </a:xfrm>
        </p:spPr>
        <p:txBody>
          <a:bodyPr/>
          <a:lstStyle/>
          <a:p>
            <a:pPr lvl="0"/>
            <a:r>
              <a:rPr lang="en-US" sz="2400" dirty="0">
                <a:solidFill>
                  <a:srgbClr val="0070C0"/>
                </a:solidFill>
              </a:rPr>
              <a:t>Q: Does the analysis support the Scope of Nonconformance statement? </a:t>
            </a:r>
          </a:p>
          <a:p>
            <a:r>
              <a:rPr lang="en-US" sz="2400" dirty="0"/>
              <a:t>A: Fully. Scope is DENAN program and analysis addresses issue within context of the DENAN program. There is no reason to believe any other programs are involved.</a:t>
            </a:r>
          </a:p>
          <a:p>
            <a:pPr lvl="0"/>
            <a:r>
              <a:rPr lang="en-US" sz="2400" dirty="0"/>
              <a:t>Q: </a:t>
            </a:r>
            <a:r>
              <a:rPr lang="en-US" sz="2400" dirty="0">
                <a:solidFill>
                  <a:srgbClr val="0070C0"/>
                </a:solidFill>
              </a:rPr>
              <a:t>Will the Corrective Action Plan prevent recurrence of the nonconformity?</a:t>
            </a:r>
          </a:p>
          <a:p>
            <a:r>
              <a:rPr lang="en-US" sz="2400" dirty="0"/>
              <a:t>A: Fully. The analysis does not mention the need to better define quality records to be kept, the SOP revision did in fact define these to be maintained as part of the report package. It is reasonable to expect this will prevent future recurrences</a:t>
            </a:r>
          </a:p>
        </p:txBody>
      </p:sp>
      <p:sp>
        <p:nvSpPr>
          <p:cNvPr id="5" name="Slide Number Placeholder 4"/>
          <p:cNvSpPr>
            <a:spLocks noGrp="1"/>
          </p:cNvSpPr>
          <p:nvPr>
            <p:ph type="sldNum" sz="quarter" idx="13"/>
          </p:nvPr>
        </p:nvSpPr>
        <p:spPr/>
        <p:txBody>
          <a:bodyPr/>
          <a:lstStyle/>
          <a:p>
            <a:fld id="{EE8C14DB-7D4C-EA4C-A4E5-7900645C36CD}" type="slidenum">
              <a:rPr lang="en-US" smtClean="0"/>
              <a:pPr/>
              <a:t>9</a:t>
            </a:fld>
            <a:endParaRPr lang="en-US"/>
          </a:p>
        </p:txBody>
      </p:sp>
    </p:spTree>
    <p:extLst>
      <p:ext uri="{BB962C8B-B14F-4D97-AF65-F5344CB8AC3E}">
        <p14:creationId xmlns:p14="http://schemas.microsoft.com/office/powerpoint/2010/main" val="708970230"/>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2013</Template>
  <TotalTime>2865</TotalTime>
  <Words>728</Words>
  <Application>Microsoft Office PowerPoint</Application>
  <PresentationFormat>On-screen Show (4:3)</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ULTemplate</vt:lpstr>
      <vt:lpstr>CAR 163916771 Finding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Cheryl Adams</cp:lastModifiedBy>
  <cp:revision>103</cp:revision>
  <cp:lastPrinted>2017-03-10T20:07:36Z</cp:lastPrinted>
  <dcterms:created xsi:type="dcterms:W3CDTF">2013-11-16T00:53:42Z</dcterms:created>
  <dcterms:modified xsi:type="dcterms:W3CDTF">2017-04-11T13:57:12Z</dcterms:modified>
</cp:coreProperties>
</file>