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417" r:id="rId2"/>
    <p:sldId id="418" r:id="rId3"/>
    <p:sldId id="425" r:id="rId4"/>
    <p:sldId id="426" r:id="rId5"/>
    <p:sldId id="427" r:id="rId6"/>
    <p:sldId id="421" r:id="rId7"/>
    <p:sldId id="428" r:id="rId8"/>
    <p:sldId id="429" r:id="rId9"/>
    <p:sldId id="430" r:id="rId10"/>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CC0066"/>
    <a:srgbClr val="9900CC"/>
    <a:srgbClr val="FF5050"/>
    <a:srgbClr val="F18307"/>
    <a:srgbClr val="FF9900"/>
    <a:srgbClr val="3399FF"/>
    <a:srgbClr val="D60093"/>
    <a:srgbClr val="6600FF"/>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88" autoAdjust="0"/>
    <p:restoredTop sz="98579" autoAdjust="0"/>
  </p:normalViewPr>
  <p:slideViewPr>
    <p:cSldViewPr snapToGrid="0" snapToObjects="1">
      <p:cViewPr>
        <p:scale>
          <a:sx n="80" d="100"/>
          <a:sy n="80" d="100"/>
        </p:scale>
        <p:origin x="-835" y="-14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9" d="100"/>
          <a:sy n="89" d="100"/>
        </p:scale>
        <p:origin x="-3846"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pPr>
              <a:defRPr/>
            </a:pPr>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pPr>
              <a:defRPr/>
            </a:pPr>
            <a:fld id="{14F86D3C-68A8-429F-A307-2529DBFF445E}" type="datetimeFigureOut">
              <a:rPr lang="en-US"/>
              <a:pPr>
                <a:defRPr/>
              </a:pPr>
              <a:t>6/27/2017</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pPr>
              <a:defRPr/>
            </a:pPr>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pPr>
              <a:defRPr/>
            </a:pPr>
            <a:fld id="{D6F2EC71-ED0E-49CB-8758-2EEBF7B9F366}" type="slidenum">
              <a:rPr lang="en-US"/>
              <a:pPr>
                <a:defRPr/>
              </a:pPr>
              <a:t>‹#›</a:t>
            </a:fld>
            <a:endParaRPr lang="en-US" dirty="0"/>
          </a:p>
        </p:txBody>
      </p:sp>
    </p:spTree>
    <p:extLst>
      <p:ext uri="{BB962C8B-B14F-4D97-AF65-F5344CB8AC3E}">
        <p14:creationId xmlns:p14="http://schemas.microsoft.com/office/powerpoint/2010/main" val="1633582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wrap="square" lIns="93177" tIns="46589" rIns="93177" bIns="46589" numCol="1" anchor="t" anchorCtr="0" compatLnSpc="1">
            <a:prstTxWarp prst="textNoShape">
              <a:avLst/>
            </a:prstTxWarp>
          </a:bodyPr>
          <a:lstStyle>
            <a:lvl1pPr>
              <a:defRPr sz="1200">
                <a:latin typeface="Arial" charset="0"/>
                <a:ea typeface="ＭＳ Ｐゴシック" charset="0"/>
                <a:cs typeface="Geneva" charset="0"/>
              </a:defRPr>
            </a:lvl1pPr>
          </a:lstStyle>
          <a:p>
            <a:pPr>
              <a:defRPr/>
            </a:pPr>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vl1pPr>
          </a:lstStyle>
          <a:p>
            <a:pPr>
              <a:defRPr/>
            </a:pPr>
            <a:fld id="{246E0B8A-165A-46F1-B13C-9AF22A2577C3}" type="datetime1">
              <a:rPr lang="en-US"/>
              <a:pPr>
                <a:defRPr/>
              </a:pPr>
              <a:t>6/27/2017</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wrap="square" lIns="93177" tIns="46589" rIns="93177" bIns="46589"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wrap="square" lIns="93177" tIns="46589" rIns="93177" bIns="46589"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wrap="square" lIns="93177" tIns="46589" rIns="93177" bIns="46589" numCol="1" anchor="b" anchorCtr="0" compatLnSpc="1">
            <a:prstTxWarp prst="textNoShape">
              <a:avLst/>
            </a:prstTxWarp>
          </a:bodyPr>
          <a:lstStyle>
            <a:lvl1pPr>
              <a:defRPr sz="1200">
                <a:latin typeface="Arial" charset="0"/>
                <a:ea typeface="ＭＳ Ｐゴシック" charset="0"/>
                <a:cs typeface="Geneva" charset="0"/>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vl1pPr>
          </a:lstStyle>
          <a:p>
            <a:pPr>
              <a:defRPr/>
            </a:pPr>
            <a:fld id="{DD8A2E1B-3942-4891-A6FA-E7712761618E}" type="slidenum">
              <a:rPr lang="en-US"/>
              <a:pPr>
                <a:defRPr/>
              </a:pPr>
              <a:t>‹#›</a:t>
            </a:fld>
            <a:endParaRPr lang="en-US" dirty="0"/>
          </a:p>
        </p:txBody>
      </p:sp>
    </p:spTree>
    <p:extLst>
      <p:ext uri="{BB962C8B-B14F-4D97-AF65-F5344CB8AC3E}">
        <p14:creationId xmlns:p14="http://schemas.microsoft.com/office/powerpoint/2010/main" val="383692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ＭＳ Ｐゴシック" charset="0"/>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a:t>
            </a:r>
            <a:r>
              <a:rPr lang="en-US" baseline="0" dirty="0" smtClean="0"/>
              <a:t> key points for below criteria: </a:t>
            </a:r>
            <a:endParaRPr lang="en-US" dirty="0" smtClean="0"/>
          </a:p>
          <a:p>
            <a:r>
              <a:rPr lang="en-US" dirty="0" smtClean="0"/>
              <a:t>•</a:t>
            </a:r>
            <a:r>
              <a:rPr lang="en-US" sz="1000" dirty="0" smtClean="0"/>
              <a:t>Explain how/If the nonconformity is fully addressed in the analysis</a:t>
            </a:r>
          </a:p>
          <a:p>
            <a:r>
              <a:rPr lang="en-US" sz="1000" dirty="0" smtClean="0"/>
              <a:t>•Explain how/If the analysis supports the root cause statement</a:t>
            </a:r>
          </a:p>
          <a:p>
            <a:r>
              <a:rPr lang="en-US" sz="1000" dirty="0" smtClean="0"/>
              <a:t>•Explain how/If the analysis supports the Scope of Nonconformance statement </a:t>
            </a:r>
          </a:p>
          <a:p>
            <a:endParaRPr lang="en-US" dirty="0"/>
          </a:p>
        </p:txBody>
      </p:sp>
      <p:sp>
        <p:nvSpPr>
          <p:cNvPr id="4" name="Slide Number Placeholder 3"/>
          <p:cNvSpPr>
            <a:spLocks noGrp="1"/>
          </p:cNvSpPr>
          <p:nvPr>
            <p:ph type="sldNum" sz="quarter" idx="10"/>
          </p:nvPr>
        </p:nvSpPr>
        <p:spPr/>
        <p:txBody>
          <a:bodyPr/>
          <a:lstStyle/>
          <a:p>
            <a:pPr>
              <a:defRPr/>
            </a:pPr>
            <a:fld id="{DD8A2E1B-3942-4891-A6FA-E7712761618E}" type="slidenum">
              <a:rPr lang="en-US" smtClean="0"/>
              <a:pPr>
                <a:defRPr/>
              </a:pPr>
              <a:t>3</a:t>
            </a:fld>
            <a:endParaRPr lang="en-US" dirty="0"/>
          </a:p>
        </p:txBody>
      </p:sp>
    </p:spTree>
    <p:extLst>
      <p:ext uri="{BB962C8B-B14F-4D97-AF65-F5344CB8AC3E}">
        <p14:creationId xmlns:p14="http://schemas.microsoft.com/office/powerpoint/2010/main" val="3529430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a:t>
            </a:r>
            <a:r>
              <a:rPr lang="en-US" baseline="0" dirty="0" smtClean="0"/>
              <a:t> key points for below criteria: </a:t>
            </a:r>
            <a:endParaRPr lang="en-US" dirty="0" smtClean="0"/>
          </a:p>
          <a:p>
            <a:r>
              <a:rPr lang="en-US" dirty="0" smtClean="0"/>
              <a:t>•</a:t>
            </a:r>
            <a:r>
              <a:rPr lang="en-US" sz="1000" dirty="0" smtClean="0"/>
              <a:t>Explain why/If the Corrective Action Plan will prevent the recurrence of the nonconformity</a:t>
            </a:r>
          </a:p>
          <a:p>
            <a:r>
              <a:rPr lang="en-US" sz="1000" dirty="0" smtClean="0"/>
              <a:t>•Explain how/If the containment milestone “stopped the bleeding” </a:t>
            </a:r>
          </a:p>
          <a:p>
            <a:r>
              <a:rPr lang="en-US" sz="1000" dirty="0" smtClean="0"/>
              <a:t>•Confirm that/If all corrective action milestones are aligned to each item of the corrective action plan </a:t>
            </a:r>
          </a:p>
          <a:p>
            <a:r>
              <a:rPr lang="en-US" sz="1000" dirty="0" smtClean="0"/>
              <a:t> </a:t>
            </a:r>
          </a:p>
          <a:p>
            <a:endParaRPr lang="en-US" dirty="0"/>
          </a:p>
        </p:txBody>
      </p:sp>
      <p:sp>
        <p:nvSpPr>
          <p:cNvPr id="4" name="Slide Number Placeholder 3"/>
          <p:cNvSpPr>
            <a:spLocks noGrp="1"/>
          </p:cNvSpPr>
          <p:nvPr>
            <p:ph type="sldNum" sz="quarter" idx="10"/>
          </p:nvPr>
        </p:nvSpPr>
        <p:spPr/>
        <p:txBody>
          <a:bodyPr/>
          <a:lstStyle/>
          <a:p>
            <a:pPr>
              <a:defRPr/>
            </a:pPr>
            <a:fld id="{DD8A2E1B-3942-4891-A6FA-E7712761618E}" type="slidenum">
              <a:rPr lang="en-US" smtClean="0">
                <a:solidFill>
                  <a:prstClr val="black"/>
                </a:solidFill>
              </a:rPr>
              <a:pPr>
                <a:defRPr/>
              </a:pPr>
              <a:t>4</a:t>
            </a:fld>
            <a:endParaRPr lang="en-US" dirty="0">
              <a:solidFill>
                <a:prstClr val="black"/>
              </a:solidFill>
            </a:endParaRPr>
          </a:p>
        </p:txBody>
      </p:sp>
    </p:spTree>
    <p:extLst>
      <p:ext uri="{BB962C8B-B14F-4D97-AF65-F5344CB8AC3E}">
        <p14:creationId xmlns:p14="http://schemas.microsoft.com/office/powerpoint/2010/main" val="3529430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a:t>
            </a:r>
            <a:r>
              <a:rPr lang="en-US" baseline="0" dirty="0" smtClean="0"/>
              <a:t> key points for below criteria: </a:t>
            </a:r>
            <a:endParaRPr lang="en-US" dirty="0" smtClean="0"/>
          </a:p>
          <a:p>
            <a:r>
              <a:rPr lang="en-US" dirty="0" smtClean="0"/>
              <a:t>•</a:t>
            </a:r>
            <a:r>
              <a:rPr lang="en-US" sz="1000" dirty="0" smtClean="0"/>
              <a:t>Explain how/If the verification milestone confirmed the effective implementation of  the corrective action plan </a:t>
            </a:r>
          </a:p>
          <a:p>
            <a:r>
              <a:rPr lang="en-US" sz="1000" dirty="0" smtClean="0"/>
              <a:t> </a:t>
            </a:r>
          </a:p>
          <a:p>
            <a:endParaRPr lang="en-US" dirty="0"/>
          </a:p>
        </p:txBody>
      </p:sp>
      <p:sp>
        <p:nvSpPr>
          <p:cNvPr id="4" name="Slide Number Placeholder 3"/>
          <p:cNvSpPr>
            <a:spLocks noGrp="1"/>
          </p:cNvSpPr>
          <p:nvPr>
            <p:ph type="sldNum" sz="quarter" idx="10"/>
          </p:nvPr>
        </p:nvSpPr>
        <p:spPr/>
        <p:txBody>
          <a:bodyPr/>
          <a:lstStyle/>
          <a:p>
            <a:pPr>
              <a:defRPr/>
            </a:pPr>
            <a:fld id="{DD8A2E1B-3942-4891-A6FA-E7712761618E}" type="slidenum">
              <a:rPr lang="en-US" smtClean="0">
                <a:solidFill>
                  <a:prstClr val="black"/>
                </a:solidFill>
              </a:rPr>
              <a:pPr>
                <a:defRPr/>
              </a:pPr>
              <a:t>5</a:t>
            </a:fld>
            <a:endParaRPr lang="en-US" dirty="0">
              <a:solidFill>
                <a:prstClr val="black"/>
              </a:solidFill>
            </a:endParaRPr>
          </a:p>
        </p:txBody>
      </p:sp>
    </p:spTree>
    <p:extLst>
      <p:ext uri="{BB962C8B-B14F-4D97-AF65-F5344CB8AC3E}">
        <p14:creationId xmlns:p14="http://schemas.microsoft.com/office/powerpoint/2010/main" val="35294301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dirty="0" smtClean="0">
                <a:solidFill>
                  <a:schemeClr val="bg1"/>
                </a:solidFill>
              </a:rPr>
              <a:t>UL and the UL logo are trademarks of UL LLC © 2016</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39069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94543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dirty="0" smtClean="0"/>
              <a:t>UL and the UL logo are trademarks of UL LLC © 2016</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133863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F223BE91-8B8D-46CE-9ED8-E9D9B70FAE76}" type="slidenum">
              <a:rPr lang="en-US"/>
              <a:pPr>
                <a:defRPr/>
              </a:pPr>
              <a:t>‹#›</a:t>
            </a:fld>
            <a:endParaRPr lang="en-US" dirty="0"/>
          </a:p>
        </p:txBody>
      </p:sp>
    </p:spTree>
    <p:extLst>
      <p:ext uri="{BB962C8B-B14F-4D97-AF65-F5344CB8AC3E}">
        <p14:creationId xmlns:p14="http://schemas.microsoft.com/office/powerpoint/2010/main" val="163652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6F069B0D-E375-4564-A47B-095C06C0B614}" type="slidenum">
              <a:rPr lang="en-US"/>
              <a:pPr>
                <a:defRPr/>
              </a:pPr>
              <a:t>‹#›</a:t>
            </a:fld>
            <a:endParaRPr lang="en-US" dirty="0"/>
          </a:p>
        </p:txBody>
      </p:sp>
    </p:spTree>
    <p:extLst>
      <p:ext uri="{BB962C8B-B14F-4D97-AF65-F5344CB8AC3E}">
        <p14:creationId xmlns:p14="http://schemas.microsoft.com/office/powerpoint/2010/main" val="83058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3D50BDD1-E534-46F3-B6A1-26F486898980}" type="slidenum">
              <a:rPr lang="en-US"/>
              <a:pPr>
                <a:defRPr/>
              </a:pPr>
              <a:t>‹#›</a:t>
            </a:fld>
            <a:endParaRPr lang="en-US" dirty="0"/>
          </a:p>
        </p:txBody>
      </p:sp>
    </p:spTree>
    <p:extLst>
      <p:ext uri="{BB962C8B-B14F-4D97-AF65-F5344CB8AC3E}">
        <p14:creationId xmlns:p14="http://schemas.microsoft.com/office/powerpoint/2010/main" val="206567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ea typeface="ＭＳ Ｐゴシック" charset="0"/>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64555148"/>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B49F083B-3878-4882-B5C3-06398C44D72F}" type="slidenum">
              <a:rPr lang="en-US"/>
              <a:pPr>
                <a:defRPr/>
              </a:pPr>
              <a:t>‹#›</a:t>
            </a:fld>
            <a:endParaRPr lang="en-US" dirty="0"/>
          </a:p>
        </p:txBody>
      </p:sp>
    </p:spTree>
    <p:extLst>
      <p:ext uri="{BB962C8B-B14F-4D97-AF65-F5344CB8AC3E}">
        <p14:creationId xmlns:p14="http://schemas.microsoft.com/office/powerpoint/2010/main" val="3500019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2CE827D1-0DC7-4E80-908E-409F3F40B59F}" type="slidenum">
              <a:rPr lang="en-US"/>
              <a:pPr>
                <a:defRPr/>
              </a:pPr>
              <a:t>‹#›</a:t>
            </a:fld>
            <a:endParaRPr lang="en-US" dirty="0"/>
          </a:p>
        </p:txBody>
      </p:sp>
    </p:spTree>
    <p:extLst>
      <p:ext uri="{BB962C8B-B14F-4D97-AF65-F5344CB8AC3E}">
        <p14:creationId xmlns:p14="http://schemas.microsoft.com/office/powerpoint/2010/main" val="344635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9D724145-2F0A-4415-94BB-556646AC148E}" type="slidenum">
              <a:rPr lang="en-US"/>
              <a:pPr>
                <a:defRPr/>
              </a:pPr>
              <a:t>‹#›</a:t>
            </a:fld>
            <a:endParaRPr lang="en-US" dirty="0"/>
          </a:p>
        </p:txBody>
      </p:sp>
    </p:spTree>
    <p:extLst>
      <p:ext uri="{BB962C8B-B14F-4D97-AF65-F5344CB8AC3E}">
        <p14:creationId xmlns:p14="http://schemas.microsoft.com/office/powerpoint/2010/main" val="176946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pPr>
              <a:defRPr/>
            </a:pPr>
            <a:fld id="{A23AF9AE-B4CC-4894-9945-93C4A566EC2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729" y="396354"/>
            <a:ext cx="8507246" cy="831945"/>
          </a:xfrm>
        </p:spPr>
        <p:txBody>
          <a:bodyPr/>
          <a:lstStyle/>
          <a:p>
            <a:pPr>
              <a:defRPr/>
            </a:pPr>
            <a:r>
              <a:rPr lang="en-US" dirty="0">
                <a:effectLst>
                  <a:outerShdw blurRad="38100" dist="38100" dir="2700000" algn="tl">
                    <a:srgbClr val="000000">
                      <a:alpha val="43137"/>
                    </a:srgbClr>
                  </a:outerShdw>
                </a:effectLst>
                <a:latin typeface="Arial" charset="0"/>
                <a:ea typeface="Geneva" charset="0"/>
              </a:rPr>
              <a:t>Study for </a:t>
            </a:r>
            <a:r>
              <a:rPr lang="en-US" dirty="0" smtClean="0">
                <a:effectLst>
                  <a:outerShdw blurRad="38100" dist="38100" dir="2700000" algn="tl">
                    <a:srgbClr val="000000">
                      <a:alpha val="43137"/>
                    </a:srgbClr>
                  </a:outerShdw>
                </a:effectLst>
                <a:latin typeface="Arial" charset="0"/>
                <a:ea typeface="Geneva" charset="0"/>
              </a:rPr>
              <a:t>Finding CAR </a:t>
            </a:r>
            <a:r>
              <a:rPr lang="en-US" sz="3200" dirty="0">
                <a:latin typeface="Arial" pitchFamily="34" charset="0"/>
                <a:ea typeface="ＭＳ Ｐゴシック" pitchFamily="34" charset="-128"/>
                <a:cs typeface="Arial" pitchFamily="34" charset="0"/>
              </a:rPr>
              <a:t>173917131</a:t>
            </a:r>
            <a:r>
              <a:rPr lang="en-US" dirty="0" smtClean="0">
                <a:effectLst>
                  <a:outerShdw blurRad="38100" dist="38100" dir="2700000" algn="tl">
                    <a:srgbClr val="000000">
                      <a:alpha val="43137"/>
                    </a:srgbClr>
                  </a:outerShdw>
                </a:effectLst>
                <a:latin typeface="Arial" charset="0"/>
                <a:ea typeface="Geneva" charset="0"/>
              </a:rPr>
              <a:t> – Team A </a:t>
            </a:r>
            <a:endParaRPr lang="en-US" dirty="0">
              <a:effectLst>
                <a:outerShdw blurRad="38100" dist="38100" dir="2700000" algn="tl">
                  <a:srgbClr val="000000">
                    <a:alpha val="43137"/>
                  </a:srgbClr>
                </a:outerShdw>
              </a:effectLst>
              <a:latin typeface="Arial" charset="0"/>
              <a:ea typeface="Geneva"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012822146"/>
              </p:ext>
            </p:extLst>
          </p:nvPr>
        </p:nvGraphicFramePr>
        <p:xfrm>
          <a:off x="259308" y="1897045"/>
          <a:ext cx="8802805" cy="4521419"/>
        </p:xfrm>
        <a:graphic>
          <a:graphicData uri="http://schemas.openxmlformats.org/drawingml/2006/table">
            <a:tbl>
              <a:tblPr firstRow="1">
                <a:tableStyleId>{3C2FFA5D-87B4-456A-9821-1D502468CF0F}</a:tableStyleId>
              </a:tblPr>
              <a:tblGrid>
                <a:gridCol w="390771"/>
                <a:gridCol w="5586948"/>
                <a:gridCol w="1160060"/>
                <a:gridCol w="1665026"/>
              </a:tblGrid>
              <a:tr h="336644">
                <a:tc>
                  <a:txBody>
                    <a:bodyPr/>
                    <a:lstStyle/>
                    <a:p>
                      <a:pPr algn="l" fontAlgn="ctr"/>
                      <a:r>
                        <a:rPr lang="en-US" sz="1800" u="none" strike="noStrike" dirty="0">
                          <a:effectLst/>
                        </a:rPr>
                        <a:t> </a:t>
                      </a:r>
                      <a:endParaRPr lang="en-US" sz="18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800" u="none" strike="noStrike" dirty="0">
                          <a:effectLst/>
                        </a:rPr>
                        <a:t>Team Review Criteria - Findings</a:t>
                      </a:r>
                      <a:endParaRPr lang="en-US" sz="18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800" u="none" strike="noStrike" dirty="0">
                          <a:effectLst/>
                        </a:rPr>
                        <a:t>Related to </a:t>
                      </a:r>
                      <a:endParaRPr lang="en-US" sz="18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800" u="none" strike="noStrike" dirty="0">
                          <a:effectLst/>
                        </a:rPr>
                        <a:t>Presented by </a:t>
                      </a:r>
                      <a:endParaRPr lang="en-US" sz="18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6644">
                <a:tc>
                  <a:txBody>
                    <a:bodyPr/>
                    <a:lstStyle/>
                    <a:p>
                      <a:pPr algn="l" fontAlgn="ctr"/>
                      <a:r>
                        <a:rPr lang="en-US" sz="1600" u="none" strike="noStrike" dirty="0">
                          <a:effectLst/>
                        </a:rPr>
                        <a:t>1</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600" u="none" strike="noStrike" dirty="0" smtClean="0">
                          <a:effectLst/>
                        </a:rPr>
                        <a:t>·Explain </a:t>
                      </a:r>
                      <a:r>
                        <a:rPr lang="en-US" sz="1600" u="none" strike="noStrike" dirty="0">
                          <a:effectLst/>
                        </a:rPr>
                        <a:t>how/If the nonconformity is fully addressed in the analysis</a:t>
                      </a:r>
                      <a:endParaRPr lang="en-US" sz="1600" b="0" i="0" u="none" strike="noStrike" dirty="0">
                        <a:solidFill>
                          <a:srgbClr val="000000"/>
                        </a:solidFill>
                        <a:effectLst/>
                        <a:latin typeface="Symbo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l" fontAlgn="ctr"/>
                      <a:r>
                        <a:rPr lang="en-US" sz="1600" u="none" strike="noStrike" dirty="0">
                          <a:effectLst/>
                        </a:rPr>
                        <a:t>Analysis</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l" fontAlgn="ctr"/>
                      <a:r>
                        <a:rPr lang="en-US" sz="1600" u="none" strike="noStrike" kern="1200" dirty="0" smtClean="0">
                          <a:solidFill>
                            <a:schemeClr val="dk1"/>
                          </a:solidFill>
                          <a:effectLst/>
                          <a:latin typeface="+mn-lt"/>
                          <a:ea typeface="+mn-ea"/>
                          <a:cs typeface="+mn-cs"/>
                        </a:rPr>
                        <a:t>Simy Li</a:t>
                      </a:r>
                      <a:endParaRPr lang="en-US" sz="1600" u="none" strike="noStrike" kern="1200" dirty="0">
                        <a:solidFill>
                          <a:schemeClr val="dk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6644">
                <a:tc>
                  <a:txBody>
                    <a:bodyPr/>
                    <a:lstStyle/>
                    <a:p>
                      <a:pPr algn="l" fontAlgn="ctr"/>
                      <a:r>
                        <a:rPr lang="en-US" sz="1600" u="none" strike="noStrike" dirty="0">
                          <a:effectLst/>
                        </a:rPr>
                        <a:t>2</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600" u="none" strike="noStrike" dirty="0" smtClean="0">
                          <a:effectLst/>
                        </a:rPr>
                        <a:t>·Explain </a:t>
                      </a:r>
                      <a:r>
                        <a:rPr lang="en-US" sz="1600" u="none" strike="noStrike" dirty="0">
                          <a:effectLst/>
                        </a:rPr>
                        <a:t>how/If the analysis supports the root cause statement</a:t>
                      </a:r>
                      <a:endParaRPr lang="en-US" sz="1600" b="0" i="0" u="none" strike="noStrike" dirty="0">
                        <a:solidFill>
                          <a:srgbClr val="000000"/>
                        </a:solidFill>
                        <a:effectLst/>
                        <a:latin typeface="Symbo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a:tc>
                <a:tc vMerge="1">
                  <a:txBody>
                    <a:bodyPr/>
                    <a:lstStyle/>
                    <a:p>
                      <a:endParaRPr lang="en-US"/>
                    </a:p>
                  </a:txBody>
                  <a:tcPr/>
                </a:tc>
              </a:tr>
              <a:tr h="673290">
                <a:tc>
                  <a:txBody>
                    <a:bodyPr/>
                    <a:lstStyle/>
                    <a:p>
                      <a:pPr algn="l" fontAlgn="ctr"/>
                      <a:r>
                        <a:rPr lang="en-US" sz="1600" u="none" strike="noStrike" dirty="0">
                          <a:effectLst/>
                        </a:rPr>
                        <a:t>3</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600" u="none" strike="noStrike" dirty="0" smtClean="0">
                          <a:effectLst/>
                        </a:rPr>
                        <a:t>·Explain </a:t>
                      </a:r>
                      <a:r>
                        <a:rPr lang="en-US" sz="1600" u="none" strike="noStrike" dirty="0">
                          <a:effectLst/>
                        </a:rPr>
                        <a:t>how/If the analysis supports the Scope of Nonconformance statement </a:t>
                      </a:r>
                      <a:endParaRPr lang="en-US" sz="1600" b="0" i="0" u="none" strike="noStrike" dirty="0">
                        <a:solidFill>
                          <a:srgbClr val="000000"/>
                        </a:solidFill>
                        <a:effectLst/>
                        <a:latin typeface="Symbo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a:tc>
                <a:tc vMerge="1">
                  <a:txBody>
                    <a:bodyPr/>
                    <a:lstStyle/>
                    <a:p>
                      <a:endParaRPr lang="en-US"/>
                    </a:p>
                  </a:txBody>
                  <a:tcPr/>
                </a:tc>
              </a:tr>
              <a:tr h="673290">
                <a:tc>
                  <a:txBody>
                    <a:bodyPr/>
                    <a:lstStyle/>
                    <a:p>
                      <a:pPr algn="l" fontAlgn="ctr"/>
                      <a:r>
                        <a:rPr lang="en-US" sz="1600" u="none" strike="noStrike" dirty="0">
                          <a:effectLst/>
                        </a:rPr>
                        <a:t>4</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600" u="none" strike="noStrike" dirty="0" smtClean="0">
                          <a:effectLst/>
                        </a:rPr>
                        <a:t>·Explain </a:t>
                      </a:r>
                      <a:r>
                        <a:rPr lang="en-US" sz="1600" u="none" strike="noStrike" dirty="0">
                          <a:effectLst/>
                        </a:rPr>
                        <a:t>why/If the Corrective Action Plan will prevent the recurrence of the nonconformity</a:t>
                      </a:r>
                      <a:endParaRPr lang="en-US" sz="1600" b="0" i="0" u="none" strike="noStrike" dirty="0">
                        <a:solidFill>
                          <a:srgbClr val="000000"/>
                        </a:solidFill>
                        <a:effectLst/>
                        <a:latin typeface="Symbo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l" fontAlgn="ctr"/>
                      <a:r>
                        <a:rPr lang="en-US" sz="1600" u="none" strike="noStrike" dirty="0">
                          <a:effectLst/>
                        </a:rPr>
                        <a:t>Corrective Action</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marL="0" algn="l" defTabSz="457200" rtl="0" eaLnBrk="1" fontAlgn="ctr" latinLnBrk="0" hangingPunct="1"/>
                      <a:r>
                        <a:rPr lang="en-US" sz="1600" u="none" strike="noStrike" kern="1200" dirty="0" smtClean="0">
                          <a:solidFill>
                            <a:schemeClr val="dk1"/>
                          </a:solidFill>
                          <a:effectLst/>
                          <a:latin typeface="+mn-lt"/>
                          <a:ea typeface="+mn-ea"/>
                          <a:cs typeface="+mn-cs"/>
                        </a:rPr>
                        <a:t>Simy Li</a:t>
                      </a:r>
                      <a:endParaRPr lang="en-US" sz="1600" u="none" strike="noStrike" kern="1200" dirty="0">
                        <a:solidFill>
                          <a:schemeClr val="dk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6644">
                <a:tc>
                  <a:txBody>
                    <a:bodyPr/>
                    <a:lstStyle/>
                    <a:p>
                      <a:pPr algn="l" fontAlgn="ctr"/>
                      <a:r>
                        <a:rPr lang="en-US" sz="1600" u="none" strike="noStrike" dirty="0">
                          <a:effectLst/>
                        </a:rPr>
                        <a:t>5</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600" u="none" strike="noStrike" dirty="0" smtClean="0">
                          <a:effectLst/>
                        </a:rPr>
                        <a:t>·Explain </a:t>
                      </a:r>
                      <a:r>
                        <a:rPr lang="en-US" sz="1600" u="none" strike="noStrike" dirty="0">
                          <a:effectLst/>
                        </a:rPr>
                        <a:t>how/If the containment milestone “stopped the bleeding” </a:t>
                      </a:r>
                      <a:endParaRPr lang="en-US" sz="1600" b="0" i="0" u="none" strike="noStrike" dirty="0">
                        <a:solidFill>
                          <a:srgbClr val="000000"/>
                        </a:solidFill>
                        <a:effectLst/>
                        <a:latin typeface="Symbo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a:tc>
                <a:tc vMerge="1">
                  <a:txBody>
                    <a:bodyPr/>
                    <a:lstStyle/>
                    <a:p>
                      <a:endParaRPr lang="en-US"/>
                    </a:p>
                  </a:txBody>
                  <a:tcPr/>
                </a:tc>
              </a:tr>
              <a:tr h="673290">
                <a:tc>
                  <a:txBody>
                    <a:bodyPr/>
                    <a:lstStyle/>
                    <a:p>
                      <a:pPr algn="l" fontAlgn="ctr"/>
                      <a:r>
                        <a:rPr lang="en-US" sz="1600" u="none" strike="noStrike" dirty="0">
                          <a:effectLst/>
                        </a:rPr>
                        <a:t>6</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600" u="none" strike="noStrike" dirty="0" smtClean="0">
                          <a:effectLst/>
                        </a:rPr>
                        <a:t>·Confirm </a:t>
                      </a:r>
                      <a:r>
                        <a:rPr lang="en-US" sz="1600" u="none" strike="noStrike" dirty="0">
                          <a:effectLst/>
                        </a:rPr>
                        <a:t>that/If all corrective action milestones are aligned to each item of the corrective action plan </a:t>
                      </a:r>
                      <a:endParaRPr lang="en-US" sz="1600" b="0" i="0" u="none" strike="noStrike" dirty="0">
                        <a:solidFill>
                          <a:srgbClr val="000000"/>
                        </a:solidFill>
                        <a:effectLst/>
                        <a:latin typeface="Symbo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a:tc>
                <a:tc vMerge="1">
                  <a:txBody>
                    <a:bodyPr/>
                    <a:lstStyle/>
                    <a:p>
                      <a:endParaRPr lang="en-US"/>
                    </a:p>
                  </a:txBody>
                  <a:tcPr/>
                </a:tc>
              </a:tr>
              <a:tr h="673290">
                <a:tc>
                  <a:txBody>
                    <a:bodyPr/>
                    <a:lstStyle/>
                    <a:p>
                      <a:pPr algn="l" fontAlgn="ctr"/>
                      <a:r>
                        <a:rPr lang="en-US" sz="1600" u="none" strike="noStrike" dirty="0">
                          <a:effectLst/>
                        </a:rPr>
                        <a:t>7</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600" u="none" strike="noStrike" dirty="0" smtClean="0">
                          <a:effectLst/>
                        </a:rPr>
                        <a:t>·Explain </a:t>
                      </a:r>
                      <a:r>
                        <a:rPr lang="en-US" sz="1600" u="none" strike="noStrike" dirty="0">
                          <a:effectLst/>
                        </a:rPr>
                        <a:t>how/If the verification milestone confirmed the effective implementation of  the corrective action plan </a:t>
                      </a:r>
                      <a:endParaRPr lang="en-US" sz="1600" b="0" i="0" u="none" strike="noStrike" dirty="0">
                        <a:solidFill>
                          <a:srgbClr val="000000"/>
                        </a:solidFill>
                        <a:effectLst/>
                        <a:latin typeface="Symbo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600" u="none" strike="noStrike" dirty="0">
                          <a:effectLst/>
                        </a:rPr>
                        <a:t>Verification</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457200" rtl="0" eaLnBrk="1" fontAlgn="ctr" latinLnBrk="0" hangingPunct="1"/>
                      <a:r>
                        <a:rPr lang="en-US" sz="1600" u="none" strike="noStrike" kern="1200" dirty="0" smtClean="0">
                          <a:solidFill>
                            <a:schemeClr val="dk1"/>
                          </a:solidFill>
                          <a:effectLst/>
                          <a:latin typeface="+mn-lt"/>
                          <a:ea typeface="+mn-ea"/>
                          <a:cs typeface="+mn-cs"/>
                        </a:rPr>
                        <a:t>Matthew Kim</a:t>
                      </a:r>
                      <a:endParaRPr lang="en-US" sz="1600" u="none" strike="noStrike" kern="1200" dirty="0">
                        <a:solidFill>
                          <a:schemeClr val="dk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17448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Arial" pitchFamily="34" charset="0"/>
                <a:ea typeface="ＭＳ Ｐゴシック" pitchFamily="34" charset="-128"/>
                <a:cs typeface="Geneva"/>
              </a:rPr>
              <a:t>CAR# </a:t>
            </a:r>
            <a:r>
              <a:rPr lang="en-US" dirty="0" smtClean="0">
                <a:latin typeface="Arial" pitchFamily="34" charset="0"/>
                <a:ea typeface="ＭＳ Ｐゴシック" pitchFamily="34" charset="-128"/>
                <a:cs typeface="Arial" pitchFamily="34" charset="0"/>
              </a:rPr>
              <a:t>173917131 - Background</a:t>
            </a:r>
            <a:r>
              <a:rPr lang="en-US" altLang="en-US" dirty="0" smtClean="0">
                <a:latin typeface="Arial" pitchFamily="34" charset="0"/>
                <a:ea typeface="ＭＳ Ｐゴシック" pitchFamily="34" charset="-128"/>
                <a:cs typeface="Geneva"/>
              </a:rPr>
              <a:t> </a:t>
            </a:r>
            <a:endParaRPr lang="en-US" dirty="0"/>
          </a:p>
        </p:txBody>
      </p:sp>
      <p:sp>
        <p:nvSpPr>
          <p:cNvPr id="4" name="Slide Number Placeholder 3"/>
          <p:cNvSpPr>
            <a:spLocks noGrp="1"/>
          </p:cNvSpPr>
          <p:nvPr>
            <p:ph type="sldNum" sz="quarter" idx="10"/>
          </p:nvPr>
        </p:nvSpPr>
        <p:spPr/>
        <p:txBody>
          <a:bodyPr/>
          <a:lstStyle/>
          <a:p>
            <a:pPr>
              <a:defRPr/>
            </a:pPr>
            <a:fld id="{6F069B0D-E375-4564-A47B-095C06C0B614}" type="slidenum">
              <a:rPr lang="en-US" smtClean="0"/>
              <a:pPr>
                <a:defRPr/>
              </a:pPr>
              <a:t>2</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1" y="4679467"/>
            <a:ext cx="8273130" cy="597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1" y="1714500"/>
            <a:ext cx="8273130" cy="2584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ounded Rectangle 12"/>
          <p:cNvSpPr/>
          <p:nvPr/>
        </p:nvSpPr>
        <p:spPr>
          <a:xfrm>
            <a:off x="2924175" y="4679467"/>
            <a:ext cx="5762625" cy="298885"/>
          </a:xfrm>
          <a:prstGeom prst="roundRect">
            <a:avLst/>
          </a:prstGeom>
          <a:noFill/>
          <a:ln w="28575">
            <a:solidFill>
              <a:srgbClr val="CC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
        <p:nvSpPr>
          <p:cNvPr id="14" name="Rounded Rectangle 13"/>
          <p:cNvSpPr/>
          <p:nvPr/>
        </p:nvSpPr>
        <p:spPr>
          <a:xfrm>
            <a:off x="2266950" y="2867025"/>
            <a:ext cx="6505575" cy="571500"/>
          </a:xfrm>
          <a:prstGeom prst="roundRect">
            <a:avLst/>
          </a:prstGeom>
          <a:noFill/>
          <a:ln w="38100">
            <a:solidFill>
              <a:srgbClr val="00CC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240726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itchFamily="34" charset="0"/>
                <a:ea typeface="ＭＳ Ｐゴシック" pitchFamily="34" charset="-128"/>
                <a:cs typeface="Geneva"/>
              </a:rPr>
              <a:t>CAR# </a:t>
            </a:r>
            <a:r>
              <a:rPr lang="en-US" dirty="0">
                <a:latin typeface="Arial" pitchFamily="34" charset="0"/>
                <a:ea typeface="ＭＳ Ｐゴシック" pitchFamily="34" charset="-128"/>
                <a:cs typeface="Arial" pitchFamily="34" charset="0"/>
              </a:rPr>
              <a:t>173917131</a:t>
            </a:r>
            <a:r>
              <a:rPr lang="en-US" altLang="en-US" dirty="0" smtClean="0">
                <a:latin typeface="Arial" pitchFamily="34" charset="0"/>
                <a:ea typeface="ＭＳ Ｐゴシック" pitchFamily="34" charset="-128"/>
                <a:cs typeface="Geneva"/>
              </a:rPr>
              <a:t> </a:t>
            </a:r>
            <a:endParaRPr lang="en-US" dirty="0"/>
          </a:p>
        </p:txBody>
      </p:sp>
      <p:sp>
        <p:nvSpPr>
          <p:cNvPr id="5" name="Slide Number Placeholder 3"/>
          <p:cNvSpPr txBox="1">
            <a:spLocks/>
          </p:cNvSpPr>
          <p:nvPr/>
        </p:nvSpPr>
        <p:spPr>
          <a:xfrm>
            <a:off x="8502650" y="6488853"/>
            <a:ext cx="64135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fontAlgn="base">
              <a:spcBef>
                <a:spcPct val="0"/>
              </a:spcBef>
              <a:spcAft>
                <a:spcPct val="0"/>
              </a:spcAft>
              <a:defRPr sz="1000"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defRPr/>
            </a:pPr>
            <a:fld id="{6F069B0D-E375-4564-A47B-095C06C0B614}" type="slidenum">
              <a:rPr lang="en-US" smtClean="0"/>
              <a:pPr>
                <a:defRPr/>
              </a:pPr>
              <a:t>3</a:t>
            </a:fld>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1" y="1610464"/>
            <a:ext cx="8334802" cy="161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ounded Rectangular Callout 6"/>
          <p:cNvSpPr/>
          <p:nvPr/>
        </p:nvSpPr>
        <p:spPr>
          <a:xfrm>
            <a:off x="271035" y="3429987"/>
            <a:ext cx="8415765" cy="1095375"/>
          </a:xfrm>
          <a:prstGeom prst="wedgeRoundRectCallout">
            <a:avLst>
              <a:gd name="adj1" fmla="val -18791"/>
              <a:gd name="adj2" fmla="val -67476"/>
              <a:gd name="adj3" fmla="val 16667"/>
            </a:avLst>
          </a:prstGeom>
          <a:solidFill>
            <a:srgbClr val="FF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bg1"/>
                </a:solidFill>
                <a:latin typeface="Arial" pitchFamily="34" charset="0"/>
                <a:cs typeface="Arial" pitchFamily="34" charset="0"/>
              </a:rPr>
              <a:t>1.  Analysis can address non-conformity but not clear.  Analysis did ask why the shipping clerk didn’t apply warning labels to return samples. The reasons were due to no policy / guideline for this requirement , not being informed or trained and not easy to find the labels.  Thus the causes of this noncompliance could be no communication, no policy / guideline or no training on the policy / guideline.</a:t>
            </a:r>
          </a:p>
        </p:txBody>
      </p:sp>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5" y="5514127"/>
            <a:ext cx="4177140" cy="334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ular Callout 8"/>
          <p:cNvSpPr/>
          <p:nvPr/>
        </p:nvSpPr>
        <p:spPr>
          <a:xfrm>
            <a:off x="271035" y="4620366"/>
            <a:ext cx="8415765" cy="638174"/>
          </a:xfrm>
          <a:prstGeom prst="wedgeRoundRectCallout">
            <a:avLst>
              <a:gd name="adj1" fmla="val -6244"/>
              <a:gd name="adj2" fmla="val 84314"/>
              <a:gd name="adj3" fmla="val 16667"/>
            </a:avLst>
          </a:prstGeom>
          <a:solidFill>
            <a:srgbClr val="459D2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Arial" pitchFamily="34" charset="0"/>
                <a:cs typeface="Arial" pitchFamily="34" charset="0"/>
              </a:rPr>
              <a:t>2.  As analysis mentioned “didn’t know anything”, thus it can support the root cause statement “not communicated” though it’s not so clear.</a:t>
            </a:r>
          </a:p>
        </p:txBody>
      </p:sp>
      <p:sp>
        <p:nvSpPr>
          <p:cNvPr id="10" name="Rounded Rectangle 9"/>
          <p:cNvSpPr/>
          <p:nvPr/>
        </p:nvSpPr>
        <p:spPr>
          <a:xfrm>
            <a:off x="7753350" y="2418614"/>
            <a:ext cx="552450" cy="315801"/>
          </a:xfrm>
          <a:prstGeom prst="roundRect">
            <a:avLst/>
          </a:prstGeom>
          <a:noFill/>
          <a:ln w="28575">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
        <p:nvSpPr>
          <p:cNvPr id="11" name="Rounded Rectangle 10"/>
          <p:cNvSpPr/>
          <p:nvPr/>
        </p:nvSpPr>
        <p:spPr>
          <a:xfrm>
            <a:off x="7105650" y="2418614"/>
            <a:ext cx="647700" cy="315801"/>
          </a:xfrm>
          <a:prstGeom prst="roundRect">
            <a:avLst/>
          </a:prstGeom>
          <a:noFill/>
          <a:ln w="28575">
            <a:solidFill>
              <a:srgbClr val="00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
        <p:nvSpPr>
          <p:cNvPr id="12" name="Rounded Rectangle 11"/>
          <p:cNvSpPr/>
          <p:nvPr/>
        </p:nvSpPr>
        <p:spPr>
          <a:xfrm>
            <a:off x="8066882" y="2820140"/>
            <a:ext cx="505618" cy="209550"/>
          </a:xfrm>
          <a:prstGeom prst="roundRect">
            <a:avLst/>
          </a:prstGeom>
          <a:noFill/>
          <a:ln w="28575">
            <a:solidFill>
              <a:srgbClr val="FF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
        <p:nvSpPr>
          <p:cNvPr id="13" name="Rounded Rectangle 12"/>
          <p:cNvSpPr/>
          <p:nvPr/>
        </p:nvSpPr>
        <p:spPr>
          <a:xfrm>
            <a:off x="2209800" y="3029690"/>
            <a:ext cx="1590675" cy="197074"/>
          </a:xfrm>
          <a:prstGeom prst="roundRect">
            <a:avLst/>
          </a:prstGeom>
          <a:noFill/>
          <a:ln w="28575">
            <a:solidFill>
              <a:srgbClr val="FF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
        <p:nvSpPr>
          <p:cNvPr id="14" name="Rounded Rectangle 13"/>
          <p:cNvSpPr/>
          <p:nvPr/>
        </p:nvSpPr>
        <p:spPr>
          <a:xfrm>
            <a:off x="5362575" y="2820140"/>
            <a:ext cx="1619250" cy="209550"/>
          </a:xfrm>
          <a:prstGeom prst="roundRect">
            <a:avLst/>
          </a:prstGeom>
          <a:noFill/>
          <a:ln w="28575">
            <a:solidFill>
              <a:srgbClr val="00CC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656854714"/>
              </p:ext>
            </p:extLst>
          </p:nvPr>
        </p:nvGraphicFramePr>
        <p:xfrm>
          <a:off x="4886325" y="0"/>
          <a:ext cx="4066605" cy="1775460"/>
        </p:xfrm>
        <a:graphic>
          <a:graphicData uri="http://schemas.openxmlformats.org/drawingml/2006/table">
            <a:tbl>
              <a:tblPr firstRow="1">
                <a:tableStyleId>{3C2FFA5D-87B4-456A-9821-1D502468CF0F}</a:tableStyleId>
              </a:tblPr>
              <a:tblGrid>
                <a:gridCol w="265839"/>
                <a:gridCol w="3800766"/>
              </a:tblGrid>
              <a:tr h="272678">
                <a:tc>
                  <a:txBody>
                    <a:bodyPr/>
                    <a:lstStyle/>
                    <a:p>
                      <a:pPr algn="l" fontAlgn="ctr"/>
                      <a:r>
                        <a:rPr lang="en-US" sz="1800" u="none" strike="noStrike" dirty="0">
                          <a:effectLst/>
                        </a:rPr>
                        <a:t> </a:t>
                      </a:r>
                      <a:endParaRPr lang="en-US" sz="18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800" u="none" strike="noStrike" dirty="0">
                          <a:effectLst/>
                        </a:rPr>
                        <a:t>Team Review Criteria - Findings</a:t>
                      </a:r>
                      <a:endParaRPr lang="en-US" sz="18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7644">
                <a:tc>
                  <a:txBody>
                    <a:bodyPr/>
                    <a:lstStyle/>
                    <a:p>
                      <a:pPr algn="l" fontAlgn="ctr"/>
                      <a:r>
                        <a:rPr lang="en-US" sz="1600" u="none" strike="noStrike" dirty="0">
                          <a:effectLst/>
                        </a:rPr>
                        <a:t>1</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600" u="none" strike="noStrike" dirty="0" smtClean="0">
                          <a:effectLst/>
                        </a:rPr>
                        <a:t>·Explain </a:t>
                      </a:r>
                      <a:r>
                        <a:rPr lang="en-US" sz="1600" u="none" strike="noStrike" dirty="0">
                          <a:effectLst/>
                        </a:rPr>
                        <a:t>how/If the nonconformity is fully addressed in the analysis</a:t>
                      </a:r>
                      <a:endParaRPr lang="en-US" sz="1600" b="0" i="0" u="none" strike="noStrike" dirty="0">
                        <a:solidFill>
                          <a:srgbClr val="000000"/>
                        </a:solidFill>
                        <a:effectLst/>
                        <a:latin typeface="Symbo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7644">
                <a:tc>
                  <a:txBody>
                    <a:bodyPr/>
                    <a:lstStyle/>
                    <a:p>
                      <a:pPr algn="l" fontAlgn="ctr"/>
                      <a:r>
                        <a:rPr lang="en-US" sz="1600" u="none" strike="noStrike" dirty="0">
                          <a:effectLst/>
                        </a:rPr>
                        <a:t>2</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600" u="none" strike="noStrike" dirty="0" smtClean="0">
                          <a:effectLst/>
                        </a:rPr>
                        <a:t>·Explain </a:t>
                      </a:r>
                      <a:r>
                        <a:rPr lang="en-US" sz="1600" u="none" strike="noStrike" dirty="0">
                          <a:effectLst/>
                        </a:rPr>
                        <a:t>how/If the analysis supports the root cause statement</a:t>
                      </a:r>
                      <a:endParaRPr lang="en-US" sz="1600" b="0" i="0" u="none" strike="noStrike" dirty="0">
                        <a:solidFill>
                          <a:srgbClr val="000000"/>
                        </a:solidFill>
                        <a:effectLst/>
                        <a:latin typeface="Symbo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7644">
                <a:tc>
                  <a:txBody>
                    <a:bodyPr/>
                    <a:lstStyle/>
                    <a:p>
                      <a:pPr algn="l" fontAlgn="ctr"/>
                      <a:r>
                        <a:rPr lang="en-US" sz="1600" u="none" strike="noStrike" dirty="0">
                          <a:effectLst/>
                        </a:rPr>
                        <a:t>3</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600" u="none" strike="noStrike" dirty="0" smtClean="0">
                          <a:effectLst/>
                        </a:rPr>
                        <a:t>·Explain </a:t>
                      </a:r>
                      <a:r>
                        <a:rPr lang="en-US" sz="1600" u="none" strike="noStrike" dirty="0">
                          <a:effectLst/>
                        </a:rPr>
                        <a:t>how/If the analysis supports the Scope of Nonconformance statement </a:t>
                      </a:r>
                      <a:endParaRPr lang="en-US" sz="1600" b="0" i="0" u="none" strike="noStrike" dirty="0">
                        <a:solidFill>
                          <a:srgbClr val="000000"/>
                        </a:solidFill>
                        <a:effectLst/>
                        <a:latin typeface="Symbo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685" y="5901638"/>
            <a:ext cx="2894606" cy="72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ounded Rectangle 14"/>
          <p:cNvSpPr/>
          <p:nvPr/>
        </p:nvSpPr>
        <p:spPr>
          <a:xfrm>
            <a:off x="3413291" y="5514127"/>
            <a:ext cx="1211311" cy="268288"/>
          </a:xfrm>
          <a:prstGeom prst="roundRect">
            <a:avLst/>
          </a:prstGeom>
          <a:noFill/>
          <a:ln w="28575">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
        <p:nvSpPr>
          <p:cNvPr id="16" name="Rounded Rectangular Callout 15"/>
          <p:cNvSpPr/>
          <p:nvPr/>
        </p:nvSpPr>
        <p:spPr>
          <a:xfrm>
            <a:off x="4018947" y="6020540"/>
            <a:ext cx="4773056" cy="754910"/>
          </a:xfrm>
          <a:prstGeom prst="wedgeRoundRectCallout">
            <a:avLst>
              <a:gd name="adj1" fmla="val -67626"/>
              <a:gd name="adj2" fmla="val -36366"/>
              <a:gd name="adj3" fmla="val 16667"/>
            </a:avLst>
          </a:prstGeom>
          <a:solidFill>
            <a:srgbClr val="F18307"/>
          </a:solidFill>
          <a:ln>
            <a:solidFill>
              <a:srgbClr val="FF99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Arial" pitchFamily="34" charset="0"/>
                <a:cs typeface="Arial" pitchFamily="34" charset="0"/>
              </a:rPr>
              <a:t>3.  Analysis cannot support the scope of nonconformance statement.  Analysis didn’t mention where were the warning labels not being used.</a:t>
            </a:r>
          </a:p>
        </p:txBody>
      </p:sp>
      <p:sp>
        <p:nvSpPr>
          <p:cNvPr id="17" name="Rounded Rectangle 16"/>
          <p:cNvSpPr/>
          <p:nvPr/>
        </p:nvSpPr>
        <p:spPr>
          <a:xfrm>
            <a:off x="2114550" y="5901638"/>
            <a:ext cx="1057275" cy="364675"/>
          </a:xfrm>
          <a:prstGeom prst="roundRect">
            <a:avLst/>
          </a:prstGeom>
          <a:noFill/>
          <a:ln w="28575">
            <a:solidFill>
              <a:srgbClr val="F1830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
        <p:nvSpPr>
          <p:cNvPr id="4" name="Rounded Rectangle 3"/>
          <p:cNvSpPr/>
          <p:nvPr/>
        </p:nvSpPr>
        <p:spPr>
          <a:xfrm>
            <a:off x="4981575" y="3029690"/>
            <a:ext cx="657225" cy="197074"/>
          </a:xfrm>
          <a:prstGeom prst="roundRect">
            <a:avLst/>
          </a:prstGeom>
          <a:noFill/>
          <a:ln w="28575">
            <a:solidFill>
              <a:srgbClr val="9900C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
        <p:nvSpPr>
          <p:cNvPr id="19" name="Rounded Rectangle 18"/>
          <p:cNvSpPr/>
          <p:nvPr/>
        </p:nvSpPr>
        <p:spPr>
          <a:xfrm>
            <a:off x="7600951" y="3020905"/>
            <a:ext cx="465932" cy="197074"/>
          </a:xfrm>
          <a:prstGeom prst="roundRect">
            <a:avLst/>
          </a:prstGeom>
          <a:noFill/>
          <a:ln w="28575">
            <a:solidFill>
              <a:srgbClr val="9900C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4116587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 y="112713"/>
            <a:ext cx="8229600" cy="1143000"/>
          </a:xfrm>
        </p:spPr>
        <p:txBody>
          <a:bodyPr/>
          <a:lstStyle/>
          <a:p>
            <a:r>
              <a:rPr lang="en-US" altLang="en-US" dirty="0">
                <a:latin typeface="Arial" pitchFamily="34" charset="0"/>
                <a:ea typeface="ＭＳ Ｐゴシック" pitchFamily="34" charset="-128"/>
                <a:cs typeface="Geneva"/>
              </a:rPr>
              <a:t>CAR# </a:t>
            </a:r>
            <a:r>
              <a:rPr lang="en-US" dirty="0">
                <a:latin typeface="Arial" pitchFamily="34" charset="0"/>
                <a:ea typeface="ＭＳ Ｐゴシック" pitchFamily="34" charset="-128"/>
                <a:cs typeface="Arial" pitchFamily="34" charset="0"/>
              </a:rPr>
              <a:t>173917131</a:t>
            </a:r>
            <a:r>
              <a:rPr lang="en-US" altLang="en-US" dirty="0" smtClean="0">
                <a:latin typeface="Arial" pitchFamily="34" charset="0"/>
                <a:ea typeface="ＭＳ Ｐゴシック" pitchFamily="34" charset="-128"/>
                <a:cs typeface="Geneva"/>
              </a:rPr>
              <a:t> </a:t>
            </a:r>
            <a:endParaRPr lang="en-US" dirty="0"/>
          </a:p>
        </p:txBody>
      </p:sp>
      <p:sp>
        <p:nvSpPr>
          <p:cNvPr id="4" name="Slide Number Placeholder 3"/>
          <p:cNvSpPr>
            <a:spLocks noGrp="1"/>
          </p:cNvSpPr>
          <p:nvPr>
            <p:ph type="sldNum" sz="quarter" idx="10"/>
          </p:nvPr>
        </p:nvSpPr>
        <p:spPr/>
        <p:txBody>
          <a:bodyPr/>
          <a:lstStyle/>
          <a:p>
            <a:pPr>
              <a:defRPr/>
            </a:pPr>
            <a:fld id="{6F069B0D-E375-4564-A47B-095C06C0B614}" type="slidenum">
              <a:rPr lang="en-US" smtClean="0">
                <a:solidFill>
                  <a:srgbClr val="000000"/>
                </a:solidFill>
              </a:rPr>
              <a:pPr>
                <a:defRPr/>
              </a:pPr>
              <a:t>4</a:t>
            </a:fld>
            <a:endParaRPr lang="en-US" dirty="0">
              <a:solidFill>
                <a:srgbClr val="00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944705389"/>
              </p:ext>
            </p:extLst>
          </p:nvPr>
        </p:nvGraphicFramePr>
        <p:xfrm>
          <a:off x="3352261" y="120651"/>
          <a:ext cx="5791739" cy="1843785"/>
        </p:xfrm>
        <a:graphic>
          <a:graphicData uri="http://schemas.openxmlformats.org/drawingml/2006/table">
            <a:tbl>
              <a:tblPr>
                <a:tableStyleId>{3C2FFA5D-87B4-456A-9821-1D502468CF0F}</a:tableStyleId>
              </a:tblPr>
              <a:tblGrid>
                <a:gridCol w="378613"/>
                <a:gridCol w="5413126"/>
              </a:tblGrid>
              <a:tr h="673290">
                <a:tc>
                  <a:txBody>
                    <a:bodyPr/>
                    <a:lstStyle/>
                    <a:p>
                      <a:pPr algn="l" fontAlgn="ctr"/>
                      <a:r>
                        <a:rPr lang="en-US" sz="1600" u="none" strike="noStrike" dirty="0">
                          <a:effectLst/>
                        </a:rPr>
                        <a:t>4</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600" u="none" strike="noStrike" dirty="0" smtClean="0">
                          <a:effectLst/>
                        </a:rPr>
                        <a:t>·Explain </a:t>
                      </a:r>
                      <a:r>
                        <a:rPr lang="en-US" sz="1600" u="none" strike="noStrike" dirty="0">
                          <a:effectLst/>
                        </a:rPr>
                        <a:t>why/If the Corrective Action Plan will prevent the recurrence of the nonconformity</a:t>
                      </a:r>
                      <a:endParaRPr lang="en-US" sz="1600" b="0" i="0" u="none" strike="noStrike" dirty="0">
                        <a:solidFill>
                          <a:srgbClr val="000000"/>
                        </a:solidFill>
                        <a:effectLst/>
                        <a:latin typeface="Symbo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6644">
                <a:tc>
                  <a:txBody>
                    <a:bodyPr/>
                    <a:lstStyle/>
                    <a:p>
                      <a:pPr algn="l" fontAlgn="ctr"/>
                      <a:r>
                        <a:rPr lang="en-US" sz="1600" u="none" strike="noStrike" dirty="0">
                          <a:effectLst/>
                        </a:rPr>
                        <a:t>5</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600" u="none" strike="noStrike" dirty="0" smtClean="0">
                          <a:effectLst/>
                        </a:rPr>
                        <a:t>·Explain </a:t>
                      </a:r>
                      <a:r>
                        <a:rPr lang="en-US" sz="1600" u="none" strike="noStrike" dirty="0">
                          <a:effectLst/>
                        </a:rPr>
                        <a:t>how/If the containment milestone “stopped the bleeding” </a:t>
                      </a:r>
                      <a:endParaRPr lang="en-US" sz="1600" b="0" i="0" u="none" strike="noStrike" dirty="0">
                        <a:solidFill>
                          <a:srgbClr val="000000"/>
                        </a:solidFill>
                        <a:effectLst/>
                        <a:latin typeface="Symbo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3290">
                <a:tc>
                  <a:txBody>
                    <a:bodyPr/>
                    <a:lstStyle/>
                    <a:p>
                      <a:pPr algn="l" fontAlgn="ctr"/>
                      <a:r>
                        <a:rPr lang="en-US" sz="1600" u="none" strike="noStrike" dirty="0">
                          <a:effectLst/>
                        </a:rPr>
                        <a:t>6</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600" u="none" strike="noStrike" dirty="0" smtClean="0">
                          <a:effectLst/>
                        </a:rPr>
                        <a:t>·Confirm </a:t>
                      </a:r>
                      <a:r>
                        <a:rPr lang="en-US" sz="1600" u="none" strike="noStrike" dirty="0">
                          <a:effectLst/>
                        </a:rPr>
                        <a:t>that/If all corrective action milestones are aligned to each item of the corrective action plan </a:t>
                      </a:r>
                      <a:endParaRPr lang="en-US" sz="1600" b="0" i="0" u="none" strike="noStrike" dirty="0">
                        <a:solidFill>
                          <a:srgbClr val="000000"/>
                        </a:solidFill>
                        <a:effectLst/>
                        <a:latin typeface="Symbo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46" y="2023872"/>
            <a:ext cx="5359718"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ounded Rectangular Callout 2"/>
          <p:cNvSpPr/>
          <p:nvPr/>
        </p:nvSpPr>
        <p:spPr>
          <a:xfrm>
            <a:off x="3467099" y="2990849"/>
            <a:ext cx="5505451" cy="1476376"/>
          </a:xfrm>
          <a:prstGeom prst="wedgeRoundRectCallout">
            <a:avLst>
              <a:gd name="adj1" fmla="val -55104"/>
              <a:gd name="adj2" fmla="val -69558"/>
              <a:gd name="adj3" fmla="val 16667"/>
            </a:avLst>
          </a:prstGeom>
          <a:solidFill>
            <a:srgbClr val="9900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Arial" pitchFamily="34" charset="0"/>
                <a:cs typeface="Arial" pitchFamily="34" charset="0"/>
              </a:rPr>
              <a:t>4.  The CAP can prevent the recurrence of the NC as the root cause is not being communicated.  Through training or briefing to shipping clerk, he/she should know the warning label has to be applied to return samples.  But the CAR owner needs to think how to ensure every new staff who will handle sample disposal know to apply warning label.</a:t>
            </a:r>
          </a:p>
        </p:txBody>
      </p:sp>
      <p:sp>
        <p:nvSpPr>
          <p:cNvPr id="5" name="Rounded Rectangular Callout 4"/>
          <p:cNvSpPr/>
          <p:nvPr/>
        </p:nvSpPr>
        <p:spPr>
          <a:xfrm>
            <a:off x="163355" y="3021096"/>
            <a:ext cx="2992215" cy="2322799"/>
          </a:xfrm>
          <a:prstGeom prst="wedgeRoundRectCallout">
            <a:avLst>
              <a:gd name="adj1" fmla="val -28136"/>
              <a:gd name="adj2" fmla="val -62494"/>
              <a:gd name="adj3" fmla="val 16667"/>
            </a:avLst>
          </a:prstGeom>
          <a:solidFill>
            <a:srgbClr val="66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Arial" pitchFamily="34" charset="0"/>
                <a:cs typeface="Arial" pitchFamily="34" charset="0"/>
              </a:rPr>
              <a:t>5.  There is no clear containment action.  The action that is to get the labels didn’t mean if shipping clerk will go through once the </a:t>
            </a:r>
            <a:r>
              <a:rPr lang="en-US" sz="1400" b="1" dirty="0">
                <a:latin typeface="Arial" pitchFamily="34" charset="0"/>
                <a:cs typeface="Arial" pitchFamily="34" charset="0"/>
              </a:rPr>
              <a:t>on-hand return samples as at the NC commencement date (2017-03-02) </a:t>
            </a:r>
            <a:r>
              <a:rPr lang="en-US" sz="1400" b="1" dirty="0" smtClean="0">
                <a:latin typeface="Arial" pitchFamily="34" charset="0"/>
                <a:cs typeface="Arial" pitchFamily="34" charset="0"/>
              </a:rPr>
              <a:t>and put </a:t>
            </a:r>
            <a:r>
              <a:rPr lang="en-US" sz="1400" b="1" dirty="0">
                <a:latin typeface="Arial" pitchFamily="34" charset="0"/>
                <a:cs typeface="Arial" pitchFamily="34" charset="0"/>
              </a:rPr>
              <a:t>back warning labels on those return </a:t>
            </a:r>
            <a:r>
              <a:rPr lang="en-US" sz="1400" b="1" dirty="0" smtClean="0">
                <a:latin typeface="Arial" pitchFamily="34" charset="0"/>
                <a:cs typeface="Arial" pitchFamily="34" charset="0"/>
              </a:rPr>
              <a:t>samples in </a:t>
            </a:r>
            <a:r>
              <a:rPr lang="en-US" sz="1400" b="1" dirty="0">
                <a:latin typeface="Arial" pitchFamily="34" charset="0"/>
                <a:cs typeface="Arial" pitchFamily="34" charset="0"/>
              </a:rPr>
              <a:t>order to stop the </a:t>
            </a:r>
            <a:r>
              <a:rPr lang="en-US" sz="1400" b="1" dirty="0" smtClean="0">
                <a:latin typeface="Arial" pitchFamily="34" charset="0"/>
                <a:cs typeface="Arial" pitchFamily="34" charset="0"/>
              </a:rPr>
              <a:t>bleeding.</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5570" y="4630098"/>
            <a:ext cx="5988429" cy="623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ular Callout 5"/>
          <p:cNvSpPr/>
          <p:nvPr/>
        </p:nvSpPr>
        <p:spPr>
          <a:xfrm>
            <a:off x="163355" y="5619750"/>
            <a:ext cx="8875870" cy="1095375"/>
          </a:xfrm>
          <a:prstGeom prst="wedgeRoundRectCallout">
            <a:avLst>
              <a:gd name="adj1" fmla="val -5905"/>
              <a:gd name="adj2" fmla="val -82672"/>
              <a:gd name="adj3" fmla="val 16667"/>
            </a:avLst>
          </a:prstGeom>
          <a:solidFill>
            <a:srgbClr val="D60093"/>
          </a:solidFill>
          <a:ln>
            <a:solidFill>
              <a:srgbClr val="CC00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Arial" pitchFamily="34" charset="0"/>
                <a:cs typeface="Arial" pitchFamily="34" charset="0"/>
              </a:rPr>
              <a:t>6.  Corrective action </a:t>
            </a:r>
            <a:r>
              <a:rPr lang="en-US" sz="1400" b="1" dirty="0">
                <a:latin typeface="Arial" pitchFamily="34" charset="0"/>
                <a:cs typeface="Arial" pitchFamily="34" charset="0"/>
              </a:rPr>
              <a:t>milestones </a:t>
            </a:r>
            <a:r>
              <a:rPr lang="en-US" sz="1400" b="1" dirty="0" smtClean="0">
                <a:latin typeface="Arial" pitchFamily="34" charset="0"/>
                <a:cs typeface="Arial" pitchFamily="34" charset="0"/>
              </a:rPr>
              <a:t>were not </a:t>
            </a:r>
            <a:r>
              <a:rPr lang="en-US" sz="1400" b="1" dirty="0">
                <a:latin typeface="Arial" pitchFamily="34" charset="0"/>
                <a:cs typeface="Arial" pitchFamily="34" charset="0"/>
              </a:rPr>
              <a:t>aligned to each item of the corrective action </a:t>
            </a:r>
            <a:r>
              <a:rPr lang="en-US" sz="1400" b="1" dirty="0" smtClean="0">
                <a:latin typeface="Arial" pitchFamily="34" charset="0"/>
                <a:cs typeface="Arial" pitchFamily="34" charset="0"/>
              </a:rPr>
              <a:t>plan.  There is owner verification milestone that was missed to be mentioned in the CAP.  The verification </a:t>
            </a:r>
            <a:r>
              <a:rPr lang="en-US" sz="1400" b="1" dirty="0">
                <a:latin typeface="Arial" pitchFamily="34" charset="0"/>
                <a:cs typeface="Arial" pitchFamily="34" charset="0"/>
              </a:rPr>
              <a:t>milestone is good to </a:t>
            </a:r>
            <a:r>
              <a:rPr lang="en-US" sz="1400" b="1" dirty="0" smtClean="0">
                <a:latin typeface="Arial" pitchFamily="34" charset="0"/>
                <a:cs typeface="Arial" pitchFamily="34" charset="0"/>
              </a:rPr>
              <a:t>provide </a:t>
            </a:r>
            <a:r>
              <a:rPr lang="en-US" sz="1400" b="1" dirty="0">
                <a:latin typeface="Arial" pitchFamily="34" charset="0"/>
                <a:cs typeface="Arial" pitchFamily="34" charset="0"/>
              </a:rPr>
              <a:t>a list of samples checked to have labels when returned to customer and date of </a:t>
            </a:r>
            <a:r>
              <a:rPr lang="en-US" sz="1400" b="1" dirty="0" smtClean="0">
                <a:latin typeface="Arial" pitchFamily="34" charset="0"/>
                <a:cs typeface="Arial" pitchFamily="34" charset="0"/>
              </a:rPr>
              <a:t>return.  However, this looks like containment action.  </a:t>
            </a:r>
          </a:p>
        </p:txBody>
      </p:sp>
      <p:sp>
        <p:nvSpPr>
          <p:cNvPr id="8" name="Rounded Rectangle 7"/>
          <p:cNvSpPr/>
          <p:nvPr/>
        </p:nvSpPr>
        <p:spPr>
          <a:xfrm>
            <a:off x="2162175" y="2428875"/>
            <a:ext cx="2143125" cy="242697"/>
          </a:xfrm>
          <a:prstGeom prst="roundRect">
            <a:avLst/>
          </a:prstGeom>
          <a:noFill/>
          <a:ln w="28575">
            <a:solidFill>
              <a:srgbClr val="9900C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
        <p:nvSpPr>
          <p:cNvPr id="9" name="Rounded Rectangle 8"/>
          <p:cNvSpPr/>
          <p:nvPr/>
        </p:nvSpPr>
        <p:spPr>
          <a:xfrm>
            <a:off x="414338" y="2428875"/>
            <a:ext cx="1366837" cy="314325"/>
          </a:xfrm>
          <a:prstGeom prst="roundRect">
            <a:avLst/>
          </a:prstGeom>
          <a:noFill/>
          <a:ln w="28575">
            <a:solidFill>
              <a:srgbClr val="66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
        <p:nvSpPr>
          <p:cNvPr id="10" name="Rounded Rectangle 9"/>
          <p:cNvSpPr/>
          <p:nvPr/>
        </p:nvSpPr>
        <p:spPr>
          <a:xfrm>
            <a:off x="3599661" y="5124450"/>
            <a:ext cx="948528" cy="117644"/>
          </a:xfrm>
          <a:prstGeom prst="roundRect">
            <a:avLst/>
          </a:prstGeom>
          <a:noFill/>
          <a:ln w="28575">
            <a:solidFill>
              <a:srgbClr val="D6009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2550253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172848"/>
            <a:ext cx="8229600" cy="1143000"/>
          </a:xfrm>
        </p:spPr>
        <p:txBody>
          <a:bodyPr/>
          <a:lstStyle/>
          <a:p>
            <a:r>
              <a:rPr lang="en-US" altLang="en-US" dirty="0">
                <a:latin typeface="Arial" pitchFamily="34" charset="0"/>
                <a:ea typeface="ＭＳ Ｐゴシック" pitchFamily="34" charset="-128"/>
                <a:cs typeface="Geneva"/>
              </a:rPr>
              <a:t>CAR# </a:t>
            </a:r>
            <a:r>
              <a:rPr lang="en-US" dirty="0">
                <a:latin typeface="Arial" pitchFamily="34" charset="0"/>
                <a:ea typeface="ＭＳ Ｐゴシック" pitchFamily="34" charset="-128"/>
                <a:cs typeface="Arial" pitchFamily="34" charset="0"/>
              </a:rPr>
              <a:t>173917131</a:t>
            </a:r>
            <a:endParaRPr lang="en-US" dirty="0"/>
          </a:p>
        </p:txBody>
      </p:sp>
      <p:sp>
        <p:nvSpPr>
          <p:cNvPr id="4" name="Slide Number Placeholder 3"/>
          <p:cNvSpPr>
            <a:spLocks noGrp="1"/>
          </p:cNvSpPr>
          <p:nvPr>
            <p:ph type="sldNum" sz="quarter" idx="10"/>
          </p:nvPr>
        </p:nvSpPr>
        <p:spPr/>
        <p:txBody>
          <a:bodyPr/>
          <a:lstStyle/>
          <a:p>
            <a:pPr>
              <a:defRPr/>
            </a:pPr>
            <a:fld id="{6F069B0D-E375-4564-A47B-095C06C0B614}" type="slidenum">
              <a:rPr lang="en-US" smtClean="0">
                <a:solidFill>
                  <a:srgbClr val="000000"/>
                </a:solidFill>
              </a:rPr>
              <a:pPr>
                <a:defRPr/>
              </a:pPr>
              <a:t>5</a:t>
            </a:fld>
            <a:endParaRPr lang="en-US" dirty="0">
              <a:solidFill>
                <a:srgbClr val="0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397744850"/>
              </p:ext>
            </p:extLst>
          </p:nvPr>
        </p:nvGraphicFramePr>
        <p:xfrm>
          <a:off x="3141687" y="287148"/>
          <a:ext cx="5977719" cy="673290"/>
        </p:xfrm>
        <a:graphic>
          <a:graphicData uri="http://schemas.openxmlformats.org/drawingml/2006/table">
            <a:tbl>
              <a:tblPr>
                <a:tableStyleId>{3C2FFA5D-87B4-456A-9821-1D502468CF0F}</a:tableStyleId>
              </a:tblPr>
              <a:tblGrid>
                <a:gridCol w="390771"/>
                <a:gridCol w="5586948"/>
              </a:tblGrid>
              <a:tr h="673290">
                <a:tc>
                  <a:txBody>
                    <a:bodyPr/>
                    <a:lstStyle/>
                    <a:p>
                      <a:pPr algn="l" fontAlgn="ctr"/>
                      <a:r>
                        <a:rPr lang="en-US" sz="1600" u="none" strike="noStrike" dirty="0">
                          <a:effectLst/>
                        </a:rPr>
                        <a:t>7</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600" u="none" strike="noStrike" dirty="0" smtClean="0">
                          <a:effectLst/>
                        </a:rPr>
                        <a:t>·Explain </a:t>
                      </a:r>
                      <a:r>
                        <a:rPr lang="en-US" sz="1600" u="none" strike="noStrike" dirty="0">
                          <a:effectLst/>
                        </a:rPr>
                        <a:t>how/If the verification milestone confirmed the effective implementation of  the corrective action plan </a:t>
                      </a:r>
                      <a:endParaRPr lang="en-US" sz="1600" b="0" i="0" u="none" strike="noStrike" dirty="0">
                        <a:solidFill>
                          <a:srgbClr val="000000"/>
                        </a:solidFill>
                        <a:effectLst/>
                        <a:latin typeface="Symbo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 y="1800223"/>
            <a:ext cx="8696326" cy="245312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Rounded Rectangle 5"/>
          <p:cNvSpPr/>
          <p:nvPr/>
        </p:nvSpPr>
        <p:spPr>
          <a:xfrm>
            <a:off x="4210050" y="3810000"/>
            <a:ext cx="3105150" cy="219075"/>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
        <p:nvSpPr>
          <p:cNvPr id="7" name="Rounded Rectangle 6"/>
          <p:cNvSpPr/>
          <p:nvPr/>
        </p:nvSpPr>
        <p:spPr>
          <a:xfrm>
            <a:off x="7600950" y="3819525"/>
            <a:ext cx="857250" cy="219075"/>
          </a:xfrm>
          <a:prstGeom prst="roundRect">
            <a:avLst/>
          </a:prstGeom>
          <a:noFill/>
          <a:ln w="28575">
            <a:solidFill>
              <a:srgbClr val="FF33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
        <p:nvSpPr>
          <p:cNvPr id="8" name="Rounded Rectangle 7"/>
          <p:cNvSpPr/>
          <p:nvPr/>
        </p:nvSpPr>
        <p:spPr>
          <a:xfrm>
            <a:off x="2286000" y="4029075"/>
            <a:ext cx="2647950" cy="214747"/>
          </a:xfrm>
          <a:prstGeom prst="roundRect">
            <a:avLst/>
          </a:prstGeom>
          <a:noFill/>
          <a:ln w="28575">
            <a:solidFill>
              <a:srgbClr val="FF33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609" y="1042139"/>
            <a:ext cx="5988429" cy="623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ounded Rectangle 6"/>
          <p:cNvSpPr/>
          <p:nvPr/>
        </p:nvSpPr>
        <p:spPr>
          <a:xfrm>
            <a:off x="7896224" y="1518118"/>
            <a:ext cx="676275" cy="219075"/>
          </a:xfrm>
          <a:prstGeom prst="roundRect">
            <a:avLst/>
          </a:prstGeom>
          <a:noFill/>
          <a:ln w="28575">
            <a:solidFill>
              <a:srgbClr val="FF33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
        <p:nvSpPr>
          <p:cNvPr id="12" name="Rounded Rectangular Callout 8"/>
          <p:cNvSpPr/>
          <p:nvPr/>
        </p:nvSpPr>
        <p:spPr>
          <a:xfrm>
            <a:off x="328986" y="4429496"/>
            <a:ext cx="7404636" cy="1847479"/>
          </a:xfrm>
          <a:prstGeom prst="wedgeRoundRectCallout">
            <a:avLst>
              <a:gd name="adj1" fmla="val -5874"/>
              <a:gd name="adj2" fmla="val 50211"/>
              <a:gd name="adj3" fmla="val 16667"/>
            </a:avLst>
          </a:prstGeom>
          <a:solidFill>
            <a:srgbClr val="FF3300"/>
          </a:solidFill>
          <a:ln>
            <a:solidFill>
              <a:srgbClr val="FF33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latin typeface="Arial" pitchFamily="34" charset="0"/>
                <a:cs typeface="Arial" pitchFamily="34" charset="0"/>
              </a:rPr>
              <a:t>7</a:t>
            </a:r>
            <a:r>
              <a:rPr lang="en-US" sz="1600" b="1" dirty="0">
                <a:latin typeface="Arial" pitchFamily="34" charset="0"/>
                <a:cs typeface="Arial" pitchFamily="34" charset="0"/>
              </a:rPr>
              <a:t>. The verification milestone </a:t>
            </a:r>
            <a:r>
              <a:rPr lang="en-US" sz="1600" b="1" dirty="0" smtClean="0">
                <a:latin typeface="Arial" pitchFamily="34" charset="0"/>
                <a:cs typeface="Arial" pitchFamily="34" charset="0"/>
              </a:rPr>
              <a:t>can only confirm the implementation of the CAP (i.e. all return samples were applied warning labels) was completed on 2017-04-28.  However, the objective of owner’s verification milestone is to verify the effectiveness of actions taken. For this, it needs to be monitored for 2 or 3 consecutive months after corrective action. Therefore, we recommend  CAR owner to close it as planned without closing earlier.</a:t>
            </a:r>
          </a:p>
        </p:txBody>
      </p:sp>
      <p:cxnSp>
        <p:nvCxnSpPr>
          <p:cNvPr id="1041" name="Curved Connector 1040"/>
          <p:cNvCxnSpPr>
            <a:stCxn id="12" idx="3"/>
            <a:endCxn id="11" idx="3"/>
          </p:cNvCxnSpPr>
          <p:nvPr/>
        </p:nvCxnSpPr>
        <p:spPr>
          <a:xfrm flipV="1">
            <a:off x="7733622" y="1627656"/>
            <a:ext cx="838877" cy="3725580"/>
          </a:xfrm>
          <a:prstGeom prst="curvedConnector3">
            <a:avLst>
              <a:gd name="adj1" fmla="val 127251"/>
            </a:avLst>
          </a:prstGeom>
          <a:ln w="57150">
            <a:solidFill>
              <a:srgbClr val="FF33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6714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smtClean="0">
                <a:latin typeface="Arial" pitchFamily="34" charset="0"/>
                <a:ea typeface="ＭＳ Ｐゴシック" pitchFamily="34" charset="-128"/>
                <a:cs typeface="Geneva"/>
              </a:rPr>
              <a:t>CAR</a:t>
            </a:r>
            <a:r>
              <a:rPr lang="en-US" altLang="en-US" dirty="0">
                <a:latin typeface="Arial" pitchFamily="34" charset="0"/>
                <a:ea typeface="ＭＳ Ｐゴシック" pitchFamily="34" charset="-128"/>
                <a:cs typeface="Geneva"/>
              </a:rPr>
              <a:t># </a:t>
            </a:r>
            <a:r>
              <a:rPr lang="en-US" dirty="0">
                <a:latin typeface="Arial" pitchFamily="34" charset="0"/>
                <a:ea typeface="ＭＳ Ｐゴシック" pitchFamily="34" charset="-128"/>
                <a:cs typeface="Arial" pitchFamily="34" charset="0"/>
              </a:rPr>
              <a:t>173917131</a:t>
            </a:r>
            <a:r>
              <a:rPr lang="en-US" altLang="en-US" dirty="0" smtClean="0">
                <a:latin typeface="Arial" pitchFamily="34" charset="0"/>
                <a:ea typeface="ＭＳ Ｐゴシック" pitchFamily="34" charset="-128"/>
                <a:cs typeface="Geneva"/>
              </a:rPr>
              <a:t>  – </a:t>
            </a:r>
            <a:r>
              <a:rPr lang="en-US" altLang="en-US" dirty="0">
                <a:latin typeface="Arial" pitchFamily="34" charset="0"/>
                <a:ea typeface="ＭＳ Ｐゴシック" pitchFamily="34" charset="-128"/>
                <a:cs typeface="Geneva"/>
              </a:rPr>
              <a:t>CAR Review Criteria </a:t>
            </a:r>
            <a:r>
              <a:rPr lang="en-US" altLang="en-US" dirty="0" smtClean="0">
                <a:latin typeface="Arial" pitchFamily="34" charset="0"/>
                <a:ea typeface="ＭＳ Ｐゴシック" pitchFamily="34" charset="-128"/>
                <a:cs typeface="Geneva"/>
              </a:rPr>
              <a:t>Check</a:t>
            </a:r>
          </a:p>
        </p:txBody>
      </p:sp>
      <p:sp>
        <p:nvSpPr>
          <p:cNvPr id="18435"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000">
                <a:solidFill>
                  <a:schemeClr val="tx1"/>
                </a:solidFill>
                <a:latin typeface="Arial" pitchFamily="34" charset="0"/>
                <a:ea typeface="ＭＳ Ｐゴシック" pitchFamily="34" charset="-128"/>
                <a:cs typeface="Geneva"/>
              </a:defRPr>
            </a:lvl1pPr>
            <a:lvl2pPr marL="742950" indent="-285750" eaLnBrk="0" hangingPunct="0">
              <a:spcBef>
                <a:spcPts val="1200"/>
              </a:spcBef>
              <a:buFont typeface="Arial" pitchFamily="34" charset="0"/>
              <a:buChar char="•"/>
              <a:defRPr>
                <a:solidFill>
                  <a:schemeClr val="tx1"/>
                </a:solidFill>
                <a:latin typeface="Arial" pitchFamily="34" charset="0"/>
                <a:ea typeface="Arial Unicode MS" pitchFamily="34" charset="-122"/>
                <a:cs typeface="Arial Unicode MS" pitchFamily="34" charset="-122"/>
              </a:defRPr>
            </a:lvl2pPr>
            <a:lvl3pPr marL="11430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3pPr>
            <a:lvl4pPr marL="16002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4pPr>
            <a:lvl5pPr marL="20574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5pPr>
            <a:lvl6pPr marL="25146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6pPr>
            <a:lvl7pPr marL="29718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7pPr>
            <a:lvl8pPr marL="34290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8pPr>
            <a:lvl9pPr marL="38862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9pPr>
          </a:lstStyle>
          <a:p>
            <a:pPr eaLnBrk="1" hangingPunct="1">
              <a:spcBef>
                <a:spcPct val="0"/>
              </a:spcBef>
            </a:pPr>
            <a:fld id="{ACECA390-74A9-476C-A65E-A20B9A62B3AB}" type="slidenum">
              <a:rPr lang="en-US" altLang="en-US" sz="1000" smtClean="0"/>
              <a:pPr eaLnBrk="1" hangingPunct="1">
                <a:spcBef>
                  <a:spcPct val="0"/>
                </a:spcBef>
              </a:pPr>
              <a:t>6</a:t>
            </a:fld>
            <a:endParaRPr lang="en-US" altLang="en-US" sz="1000" dirty="0" smtClean="0"/>
          </a:p>
        </p:txBody>
      </p:sp>
      <p:graphicFrame>
        <p:nvGraphicFramePr>
          <p:cNvPr id="6" name="Table 5"/>
          <p:cNvGraphicFramePr>
            <a:graphicFrameLocks noGrp="1"/>
          </p:cNvGraphicFramePr>
          <p:nvPr>
            <p:extLst>
              <p:ext uri="{D42A27DB-BD31-4B8C-83A1-F6EECF244321}">
                <p14:modId xmlns:p14="http://schemas.microsoft.com/office/powerpoint/2010/main" val="416953761"/>
              </p:ext>
            </p:extLst>
          </p:nvPr>
        </p:nvGraphicFramePr>
        <p:xfrm>
          <a:off x="692150" y="1447872"/>
          <a:ext cx="7759700" cy="4495824"/>
        </p:xfrm>
        <a:graphic>
          <a:graphicData uri="http://schemas.openxmlformats.org/drawingml/2006/table">
            <a:tbl>
              <a:tblPr/>
              <a:tblGrid>
                <a:gridCol w="3238500"/>
                <a:gridCol w="1130300"/>
                <a:gridCol w="1130300"/>
                <a:gridCol w="1130300"/>
                <a:gridCol w="1130300"/>
              </a:tblGrid>
              <a:tr h="222950">
                <a:tc>
                  <a:txBody>
                    <a:bodyPr/>
                    <a:lstStyle/>
                    <a:p>
                      <a:pPr algn="ctr" fontAlgn="b"/>
                      <a:r>
                        <a:rPr lang="en-US" sz="1800" b="0" i="0" u="none" strike="noStrike" dirty="0" smtClean="0">
                          <a:solidFill>
                            <a:srgbClr val="000000"/>
                          </a:solidFill>
                          <a:effectLst/>
                          <a:latin typeface="Calibri"/>
                        </a:rPr>
                        <a:t>CAR</a:t>
                      </a:r>
                      <a:r>
                        <a:rPr lang="en-US" sz="1800" b="0" i="0" u="none" strike="noStrike" baseline="0" dirty="0" smtClean="0">
                          <a:solidFill>
                            <a:srgbClr val="000000"/>
                          </a:solidFill>
                          <a:effectLst/>
                          <a:latin typeface="Calibri"/>
                        </a:rPr>
                        <a:t> Review Criteria</a:t>
                      </a:r>
                      <a:endParaRPr lang="en-US" sz="1800" b="0" i="0" u="none" strike="noStrike" dirty="0">
                        <a:solidFill>
                          <a:srgbClr val="000000"/>
                        </a:solidFill>
                        <a:effectLst/>
                        <a:latin typeface="Calibri"/>
                      </a:endParaRPr>
                    </a:p>
                  </a:txBody>
                  <a:tcPr marL="9525" marR="9525" marT="952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effectLst/>
                          <a:latin typeface="Calibri"/>
                        </a:rPr>
                        <a:t>Fully</a:t>
                      </a:r>
                      <a:endParaRPr lang="en-US" sz="1800" b="0" i="0" u="none" strike="noStrike" dirty="0">
                        <a:solidFill>
                          <a:srgbClr val="000000"/>
                        </a:solidFill>
                        <a:effectLst/>
                        <a:latin typeface="Calibri"/>
                      </a:endParaRP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effectLst/>
                          <a:latin typeface="Calibri"/>
                        </a:rPr>
                        <a:t>Partially</a:t>
                      </a:r>
                      <a:endParaRPr lang="en-US" sz="1800" b="0" i="0" u="none" strike="noStrike" dirty="0">
                        <a:solidFill>
                          <a:srgbClr val="000000"/>
                        </a:solidFill>
                        <a:effectLst/>
                        <a:latin typeface="Calibri"/>
                      </a:endParaRP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effectLst/>
                          <a:latin typeface="Calibri"/>
                        </a:rPr>
                        <a:t>Not</a:t>
                      </a:r>
                      <a:r>
                        <a:rPr lang="en-US" sz="1800" b="0" i="0" u="none" strike="noStrike" baseline="0" dirty="0" smtClean="0">
                          <a:solidFill>
                            <a:srgbClr val="000000"/>
                          </a:solidFill>
                          <a:effectLst/>
                          <a:latin typeface="Calibri"/>
                        </a:rPr>
                        <a:t> at all</a:t>
                      </a:r>
                      <a:endParaRPr lang="en-US" sz="1800" b="0" i="0" u="none" strike="noStrike" dirty="0">
                        <a:solidFill>
                          <a:srgbClr val="000000"/>
                        </a:solidFill>
                        <a:effectLst/>
                        <a:latin typeface="Calibri"/>
                      </a:endParaRP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N/A</a:t>
                      </a:r>
                    </a:p>
                  </a:txBody>
                  <a:tcPr marL="9525" marR="9525" marT="95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874">
                <a:tc>
                  <a:txBody>
                    <a:bodyPr/>
                    <a:lstStyle/>
                    <a:p>
                      <a:pPr algn="l" fontAlgn="ctr"/>
                      <a:r>
                        <a:rPr lang="en-US" sz="1600" b="0" i="1" u="none" strike="noStrike" dirty="0" smtClean="0">
                          <a:solidFill>
                            <a:srgbClr val="000000"/>
                          </a:solidFill>
                          <a:effectLst/>
                          <a:latin typeface="Times New Roman"/>
                        </a:rPr>
                        <a:t>•Is the nonconformity fully addressed in the analysis?</a:t>
                      </a:r>
                      <a:endParaRPr lang="en-US" sz="1600" b="0" i="1" u="none" strike="noStrike" dirty="0">
                        <a:solidFill>
                          <a:srgbClr val="000000"/>
                        </a:solidFill>
                        <a:effectLst/>
                        <a:latin typeface="Times New Roman"/>
                      </a:endParaRP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800" b="1" i="0" u="none" strike="noStrike" dirty="0" smtClean="0">
                          <a:solidFill>
                            <a:schemeClr val="tx1"/>
                          </a:solidFill>
                          <a:effectLst/>
                          <a:latin typeface="Calibri"/>
                        </a:rPr>
                        <a:t>X</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20874">
                <a:tc>
                  <a:txBody>
                    <a:bodyPr/>
                    <a:lstStyle/>
                    <a:p>
                      <a:pPr algn="l" fontAlgn="ctr"/>
                      <a:r>
                        <a:rPr lang="en-US" sz="1600" b="0" i="1" u="none" strike="noStrike" dirty="0" smtClean="0">
                          <a:solidFill>
                            <a:srgbClr val="000000"/>
                          </a:solidFill>
                          <a:effectLst/>
                          <a:latin typeface="Times New Roman"/>
                        </a:rPr>
                        <a:t>•Does the analysis support the root cause statement?</a:t>
                      </a:r>
                      <a:endParaRPr lang="en-US" sz="1600" b="0" i="1" u="none" strike="noStrike" dirty="0">
                        <a:solidFill>
                          <a:srgbClr val="000000"/>
                        </a:solidFill>
                        <a:effectLst/>
                        <a:latin typeface="Times New Roman"/>
                      </a:endParaRP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800" b="1" i="0" u="none" strike="noStrike" dirty="0" smtClean="0">
                          <a:solidFill>
                            <a:schemeClr val="tx1"/>
                          </a:solidFill>
                          <a:effectLst/>
                          <a:latin typeface="Calibri"/>
                        </a:rPr>
                        <a:t>X</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altLang="ja-JP" sz="1400" b="1" i="0" u="none" strike="noStrike" kern="1200" cap="none" spc="0" normalizeH="0" baseline="0" noProof="0" dirty="0" smtClean="0">
                        <a:ln>
                          <a:noFill/>
                        </a:ln>
                        <a:solidFill>
                          <a:srgbClr val="FF0000"/>
                        </a:solidFill>
                        <a:effectLst/>
                        <a:uLnTx/>
                        <a:uFillTx/>
                        <a:latin typeface="Calibri"/>
                        <a:ea typeface="+mn-ea"/>
                        <a:cs typeface="+mn-cs"/>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20874">
                <a:tc>
                  <a:txBody>
                    <a:bodyPr/>
                    <a:lstStyle/>
                    <a:p>
                      <a:pPr marL="0" algn="l" defTabSz="457200" rtl="0" eaLnBrk="1" fontAlgn="ctr" latinLnBrk="0" hangingPunct="1"/>
                      <a:r>
                        <a:rPr lang="en-US" sz="1600" b="0" i="1" u="none" strike="noStrike" kern="1200" dirty="0" smtClean="0">
                          <a:solidFill>
                            <a:srgbClr val="000000"/>
                          </a:solidFill>
                          <a:effectLst/>
                          <a:latin typeface="Times New Roman"/>
                          <a:ea typeface="+mn-ea"/>
                          <a:cs typeface="+mn-cs"/>
                        </a:rPr>
                        <a:t>•Does the analysis support the Scope of Nonconformance statement</a:t>
                      </a:r>
                      <a:endParaRPr lang="en-US" sz="1600" b="0" i="1" u="none" strike="noStrike" kern="1200" dirty="0">
                        <a:solidFill>
                          <a:srgbClr val="000000"/>
                        </a:solidFill>
                        <a:effectLst/>
                        <a:latin typeface="Times New Roman"/>
                        <a:ea typeface="+mn-ea"/>
                        <a:cs typeface="+mn-cs"/>
                      </a:endParaRP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800" b="1" i="0" u="none" strike="noStrike" dirty="0">
                        <a:solidFill>
                          <a:srgbClr val="FF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800" b="1" i="0" u="none" strike="noStrike" kern="1200" dirty="0" smtClean="0">
                          <a:solidFill>
                            <a:schemeClr val="tx1"/>
                          </a:solidFill>
                          <a:effectLst/>
                          <a:latin typeface="Calibri"/>
                          <a:ea typeface="+mn-ea"/>
                          <a:cs typeface="+mn-cs"/>
                        </a:rPr>
                        <a:t>X</a:t>
                      </a:r>
                      <a:endParaRPr lang="en-US" sz="1800" b="1" i="0" u="none" strike="noStrike" kern="1200" dirty="0">
                        <a:solidFill>
                          <a:schemeClr val="tx1"/>
                        </a:solidFill>
                        <a:effectLst/>
                        <a:latin typeface="Calibri"/>
                        <a:ea typeface="+mn-ea"/>
                        <a:cs typeface="+mn-cs"/>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14417">
                <a:tc>
                  <a:txBody>
                    <a:bodyPr/>
                    <a:lstStyle/>
                    <a:p>
                      <a:pPr marL="0" algn="l" defTabSz="457200" rtl="0" eaLnBrk="1" fontAlgn="ctr" latinLnBrk="0" hangingPunct="1"/>
                      <a:r>
                        <a:rPr lang="en-US" sz="1600" b="0" i="1" u="none" strike="noStrike" kern="1200" dirty="0" smtClean="0">
                          <a:solidFill>
                            <a:srgbClr val="000000"/>
                          </a:solidFill>
                          <a:effectLst/>
                          <a:latin typeface="Times New Roman"/>
                          <a:ea typeface="+mn-ea"/>
                          <a:cs typeface="+mn-cs"/>
                        </a:rPr>
                        <a:t>•Will the Corrective Action Plan prevent recurrence of the nonconformity?</a:t>
                      </a:r>
                      <a:endParaRPr lang="en-US" sz="1600" b="0" i="1" u="none" strike="noStrike" kern="1200" dirty="0">
                        <a:solidFill>
                          <a:srgbClr val="000000"/>
                        </a:solidFill>
                        <a:effectLst/>
                        <a:latin typeface="Times New Roman"/>
                        <a:ea typeface="+mn-ea"/>
                        <a:cs typeface="+mn-cs"/>
                      </a:endParaRP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800" b="1" i="0" u="none" strike="noStrike" dirty="0" smtClean="0">
                          <a:solidFill>
                            <a:schemeClr val="tx1"/>
                          </a:solidFill>
                          <a:effectLst/>
                          <a:latin typeface="Calibri"/>
                        </a:rPr>
                        <a:t>X</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altLang="ja-JP" sz="1400" b="1" i="0" u="none" strike="noStrike" dirty="0" smtClean="0">
                        <a:solidFill>
                          <a:srgbClr val="FF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endParaRPr lang="en-US" dirty="0"/>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421762">
                <a:tc>
                  <a:txBody>
                    <a:bodyPr/>
                    <a:lstStyle/>
                    <a:p>
                      <a:pPr marL="0" algn="l" defTabSz="457200" rtl="0" eaLnBrk="1" fontAlgn="ctr" latinLnBrk="0" hangingPunct="1"/>
                      <a:r>
                        <a:rPr lang="en-US" sz="1600" b="0" i="1" u="none" strike="noStrike" kern="1200" dirty="0" smtClean="0">
                          <a:solidFill>
                            <a:srgbClr val="000000"/>
                          </a:solidFill>
                          <a:effectLst/>
                          <a:latin typeface="Times New Roman"/>
                          <a:ea typeface="+mn-ea"/>
                          <a:cs typeface="+mn-cs"/>
                        </a:rPr>
                        <a:t>•Did the containment milestone “stop the bleeding”?</a:t>
                      </a:r>
                      <a:endParaRPr lang="en-US" sz="1600" b="0" i="1" u="none" strike="noStrike" kern="1200" dirty="0">
                        <a:solidFill>
                          <a:srgbClr val="000000"/>
                        </a:solidFill>
                        <a:effectLst/>
                        <a:latin typeface="Times New Roman"/>
                        <a:ea typeface="+mn-ea"/>
                        <a:cs typeface="+mn-cs"/>
                      </a:endParaRP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800" b="1" i="0" u="none" strike="noStrike" dirty="0" smtClean="0">
                        <a:solidFill>
                          <a:srgbClr val="FF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altLang="ja-JP" sz="1400" b="1" i="0" u="none" strike="noStrike" dirty="0" smtClean="0">
                        <a:solidFill>
                          <a:srgbClr val="FF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800" b="1" i="0" u="none" strike="noStrike" kern="1200" dirty="0" smtClean="0">
                          <a:solidFill>
                            <a:schemeClr val="tx1"/>
                          </a:solidFill>
                          <a:effectLst/>
                          <a:latin typeface="Calibri"/>
                          <a:ea typeface="+mn-ea"/>
                          <a:cs typeface="+mn-cs"/>
                        </a:rPr>
                        <a:t>X</a:t>
                      </a:r>
                      <a:endParaRPr lang="en-US" sz="1800" b="1" i="0" u="none" strike="noStrike" kern="1200" dirty="0">
                        <a:solidFill>
                          <a:schemeClr val="tx1"/>
                        </a:solidFill>
                        <a:effectLst/>
                        <a:latin typeface="Calibri"/>
                        <a:ea typeface="+mn-ea"/>
                        <a:cs typeface="+mn-cs"/>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619307">
                <a:tc>
                  <a:txBody>
                    <a:bodyPr/>
                    <a:lstStyle/>
                    <a:p>
                      <a:pPr marL="0" algn="l" defTabSz="457200" rtl="0" eaLnBrk="1" fontAlgn="ctr" latinLnBrk="0" hangingPunct="1"/>
                      <a:r>
                        <a:rPr lang="en-US" sz="1600" b="0" i="1" u="none" strike="noStrike" kern="1200" dirty="0" smtClean="0">
                          <a:solidFill>
                            <a:srgbClr val="000000"/>
                          </a:solidFill>
                          <a:effectLst/>
                          <a:latin typeface="Times New Roman"/>
                          <a:ea typeface="+mn-ea"/>
                          <a:cs typeface="+mn-cs"/>
                        </a:rPr>
                        <a:t>•Are corrective action milestones aligned to each item of the corrective action plan? </a:t>
                      </a:r>
                      <a:endParaRPr lang="en-US" sz="1600" b="0" i="1" u="none" strike="noStrike" kern="1200" dirty="0">
                        <a:solidFill>
                          <a:srgbClr val="000000"/>
                        </a:solidFill>
                        <a:effectLst/>
                        <a:latin typeface="Times New Roman"/>
                        <a:ea typeface="+mn-ea"/>
                        <a:cs typeface="+mn-cs"/>
                      </a:endParaRP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800" b="1" i="0" u="none" strike="noStrike" dirty="0" smtClean="0">
                        <a:solidFill>
                          <a:srgbClr val="FF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800" b="1" i="0" u="none" strike="noStrike" kern="1200" dirty="0" smtClean="0">
                          <a:solidFill>
                            <a:schemeClr val="tx1"/>
                          </a:solidFill>
                          <a:effectLst/>
                          <a:latin typeface="Calibri"/>
                          <a:ea typeface="+mn-ea"/>
                          <a:cs typeface="+mn-cs"/>
                        </a:rPr>
                        <a:t>X</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39474">
                <a:tc>
                  <a:txBody>
                    <a:bodyPr/>
                    <a:lstStyle/>
                    <a:p>
                      <a:pPr marL="0" algn="l" defTabSz="457200" rtl="0" eaLnBrk="1" fontAlgn="ctr" latinLnBrk="0" hangingPunct="1"/>
                      <a:r>
                        <a:rPr lang="en-US" sz="1600" b="0" i="1" u="none" strike="noStrike" kern="1200" dirty="0" smtClean="0">
                          <a:solidFill>
                            <a:srgbClr val="000000"/>
                          </a:solidFill>
                          <a:effectLst/>
                          <a:latin typeface="Times New Roman"/>
                          <a:ea typeface="+mn-ea"/>
                          <a:cs typeface="+mn-cs"/>
                        </a:rPr>
                        <a:t>•Did the verification milestone confirm the effective implementation of the corrective action plan?</a:t>
                      </a:r>
                      <a:endParaRPr lang="en-US" sz="1600" b="0" i="1" u="none" strike="noStrike" kern="1200" dirty="0">
                        <a:solidFill>
                          <a:srgbClr val="000000"/>
                        </a:solidFill>
                        <a:effectLst/>
                        <a:latin typeface="Times New Roman"/>
                        <a:ea typeface="+mn-ea"/>
                        <a:cs typeface="+mn-cs"/>
                      </a:endParaRPr>
                    </a:p>
                  </a:txBody>
                  <a:tcPr marL="857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800" b="1" i="0" u="none" strike="noStrike" dirty="0" smtClean="0">
                        <a:solidFill>
                          <a:schemeClr val="tx1"/>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Calibri"/>
                          <a:ea typeface="+mn-ea"/>
                          <a:cs typeface="+mn-cs"/>
                        </a:rPr>
                        <a:t>X</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bl>
          </a:graphicData>
        </a:graphic>
      </p:graphicFrame>
    </p:spTree>
    <p:extLst>
      <p:ext uri="{BB962C8B-B14F-4D97-AF65-F5344CB8AC3E}">
        <p14:creationId xmlns:p14="http://schemas.microsoft.com/office/powerpoint/2010/main" val="3114930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606206"/>
          </a:xfrm>
        </p:spPr>
        <p:txBody>
          <a:bodyPr/>
          <a:lstStyle/>
          <a:p>
            <a:pPr marL="0" indent="0" eaLnBrk="1" hangingPunct="1"/>
            <a:r>
              <a:rPr lang="en-US" altLang="en-US" dirty="0">
                <a:solidFill>
                  <a:schemeClr val="accent1"/>
                </a:solidFill>
                <a:ea typeface="ＭＳ Ｐゴシック" pitchFamily="34" charset="-128"/>
              </a:rPr>
              <a:t>CAR </a:t>
            </a:r>
            <a:r>
              <a:rPr lang="en-US" dirty="0">
                <a:ea typeface="SimSun" panose="02010600030101010101" pitchFamily="2" charset="-122"/>
              </a:rPr>
              <a:t>173917131 FINDING</a:t>
            </a:r>
            <a:endParaRPr lang="en-US" altLang="en-US" dirty="0">
              <a:solidFill>
                <a:schemeClr val="accent1"/>
              </a:solidFill>
              <a:ea typeface="ＭＳ Ｐゴシック" pitchFamily="34" charset="-128"/>
            </a:endParaRPr>
          </a:p>
        </p:txBody>
      </p:sp>
      <p:sp>
        <p:nvSpPr>
          <p:cNvPr id="15364"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90B7BF25-13A3-423C-87BF-78D9C2F07B32}" type="slidenum">
              <a:rPr lang="en-US" altLang="en-US" smtClean="0"/>
              <a:pPr eaLnBrk="1" hangingPunct="1"/>
              <a:t>7</a:t>
            </a:fld>
            <a:endParaRPr lang="en-US" altLang="en-US" dirty="0"/>
          </a:p>
        </p:txBody>
      </p:sp>
      <p:sp>
        <p:nvSpPr>
          <p:cNvPr id="2" name="Rectangle 1"/>
          <p:cNvSpPr/>
          <p:nvPr/>
        </p:nvSpPr>
        <p:spPr>
          <a:xfrm>
            <a:off x="401216" y="1011113"/>
            <a:ext cx="7833050" cy="1354217"/>
          </a:xfrm>
          <a:prstGeom prst="rect">
            <a:avLst/>
          </a:prstGeom>
        </p:spPr>
        <p:txBody>
          <a:bodyPr wrap="square">
            <a:spAutoFit/>
          </a:bodyPr>
          <a:lstStyle/>
          <a:p>
            <a:r>
              <a:rPr lang="en-US" b="1" dirty="0"/>
              <a:t>1. Explain how/if the nonconformity is fully addressed in the analysis. </a:t>
            </a:r>
          </a:p>
          <a:p>
            <a:r>
              <a:rPr lang="en-US" sz="1600" dirty="0"/>
              <a:t>The analysis does not include the full list of stakeholders involved in the analysis.  The way the analysis is documented it gives the impression that it jumped right to the corrective action without describing how they arrived at the root cause.  Why was training and labels not provided?</a:t>
            </a:r>
          </a:p>
        </p:txBody>
      </p:sp>
      <p:pic>
        <p:nvPicPr>
          <p:cNvPr id="3" name="Picture 2"/>
          <p:cNvPicPr>
            <a:picLocks noChangeAspect="1"/>
          </p:cNvPicPr>
          <p:nvPr/>
        </p:nvPicPr>
        <p:blipFill>
          <a:blip r:embed="rId2"/>
          <a:stretch>
            <a:fillRect/>
          </a:stretch>
        </p:blipFill>
        <p:spPr>
          <a:xfrm>
            <a:off x="511508" y="2349659"/>
            <a:ext cx="6561389" cy="582981"/>
          </a:xfrm>
          <a:prstGeom prst="rect">
            <a:avLst/>
          </a:prstGeom>
        </p:spPr>
      </p:pic>
      <p:sp>
        <p:nvSpPr>
          <p:cNvPr id="4" name="Rectangle 3"/>
          <p:cNvSpPr/>
          <p:nvPr/>
        </p:nvSpPr>
        <p:spPr>
          <a:xfrm>
            <a:off x="457200" y="2988122"/>
            <a:ext cx="7588250" cy="1107996"/>
          </a:xfrm>
          <a:prstGeom prst="rect">
            <a:avLst/>
          </a:prstGeom>
        </p:spPr>
        <p:txBody>
          <a:bodyPr wrap="square">
            <a:spAutoFit/>
          </a:bodyPr>
          <a:lstStyle/>
          <a:p>
            <a:r>
              <a:rPr lang="en-US" b="1" dirty="0"/>
              <a:t>2. Explain how/if the analysis supports the root cause statement.</a:t>
            </a:r>
          </a:p>
          <a:p>
            <a:r>
              <a:rPr lang="en-US" sz="1600" dirty="0"/>
              <a:t>The analysis does not clearly arrive at a root cause or describe why the need for labels was not communicated to the shipping clerk. It is important to understand why to prevent a reoccurrence.    </a:t>
            </a:r>
          </a:p>
        </p:txBody>
      </p:sp>
      <p:pic>
        <p:nvPicPr>
          <p:cNvPr id="5" name="Picture 4"/>
          <p:cNvPicPr>
            <a:picLocks noChangeAspect="1"/>
          </p:cNvPicPr>
          <p:nvPr/>
        </p:nvPicPr>
        <p:blipFill>
          <a:blip r:embed="rId3"/>
          <a:stretch>
            <a:fillRect/>
          </a:stretch>
        </p:blipFill>
        <p:spPr>
          <a:xfrm>
            <a:off x="564854" y="4162485"/>
            <a:ext cx="3516935" cy="156224"/>
          </a:xfrm>
          <a:prstGeom prst="rect">
            <a:avLst/>
          </a:prstGeom>
        </p:spPr>
      </p:pic>
      <p:sp>
        <p:nvSpPr>
          <p:cNvPr id="6" name="Rectangle 5"/>
          <p:cNvSpPr/>
          <p:nvPr/>
        </p:nvSpPr>
        <p:spPr>
          <a:xfrm>
            <a:off x="447868" y="4478660"/>
            <a:ext cx="7879702" cy="1415772"/>
          </a:xfrm>
          <a:prstGeom prst="rect">
            <a:avLst/>
          </a:prstGeom>
        </p:spPr>
        <p:txBody>
          <a:bodyPr wrap="square">
            <a:spAutoFit/>
          </a:bodyPr>
          <a:lstStyle/>
          <a:p>
            <a:pPr marL="342900" indent="-342900">
              <a:buAutoNum type="arabicPeriod" startAt="3"/>
            </a:pPr>
            <a:r>
              <a:rPr lang="en-US" b="1" dirty="0"/>
              <a:t>Explain how/if the analysis supports the Scope of Nonconformance statement.</a:t>
            </a:r>
          </a:p>
          <a:p>
            <a:r>
              <a:rPr lang="en-US" sz="1600" dirty="0"/>
              <a:t>The nonconformance and the scope of the nonconformance indicates Holland/Jasper. The analysis does not provide any clear information on the scope, but it does indicate something about acquisition of AFT.</a:t>
            </a:r>
            <a:r>
              <a:rPr lang="en-US" dirty="0"/>
              <a:t> </a:t>
            </a:r>
          </a:p>
        </p:txBody>
      </p:sp>
      <p:pic>
        <p:nvPicPr>
          <p:cNvPr id="7" name="Picture 6"/>
          <p:cNvPicPr>
            <a:picLocks noChangeAspect="1"/>
          </p:cNvPicPr>
          <p:nvPr/>
        </p:nvPicPr>
        <p:blipFill>
          <a:blip r:embed="rId4"/>
          <a:stretch>
            <a:fillRect/>
          </a:stretch>
        </p:blipFill>
        <p:spPr>
          <a:xfrm>
            <a:off x="1329611" y="6250727"/>
            <a:ext cx="2243073" cy="444662"/>
          </a:xfrm>
          <a:prstGeom prst="rect">
            <a:avLst/>
          </a:prstGeom>
        </p:spPr>
      </p:pic>
      <p:pic>
        <p:nvPicPr>
          <p:cNvPr id="8" name="Picture 7"/>
          <p:cNvPicPr>
            <a:picLocks noChangeAspect="1"/>
          </p:cNvPicPr>
          <p:nvPr/>
        </p:nvPicPr>
        <p:blipFill>
          <a:blip r:embed="rId5"/>
          <a:stretch>
            <a:fillRect/>
          </a:stretch>
        </p:blipFill>
        <p:spPr>
          <a:xfrm>
            <a:off x="564854" y="5911561"/>
            <a:ext cx="6454699" cy="220999"/>
          </a:xfrm>
          <a:prstGeom prst="rect">
            <a:avLst/>
          </a:prstGeom>
        </p:spPr>
      </p:pic>
    </p:spTree>
    <p:extLst>
      <p:ext uri="{BB962C8B-B14F-4D97-AF65-F5344CB8AC3E}">
        <p14:creationId xmlns:p14="http://schemas.microsoft.com/office/powerpoint/2010/main" val="325880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606206"/>
          </a:xfrm>
        </p:spPr>
        <p:txBody>
          <a:bodyPr/>
          <a:lstStyle/>
          <a:p>
            <a:pPr marL="0" indent="0" eaLnBrk="1" hangingPunct="1"/>
            <a:r>
              <a:rPr lang="en-US" altLang="en-US" dirty="0">
                <a:solidFill>
                  <a:schemeClr val="accent1"/>
                </a:solidFill>
                <a:ea typeface="ＭＳ Ｐゴシック" pitchFamily="34" charset="-128"/>
              </a:rPr>
              <a:t>CAR </a:t>
            </a:r>
            <a:r>
              <a:rPr lang="en-US" dirty="0">
                <a:ea typeface="SimSun" panose="02010600030101010101" pitchFamily="2" charset="-122"/>
              </a:rPr>
              <a:t>173917131 FINDING</a:t>
            </a:r>
            <a:endParaRPr lang="en-US" altLang="en-US" dirty="0">
              <a:solidFill>
                <a:schemeClr val="accent1"/>
              </a:solidFill>
              <a:ea typeface="ＭＳ Ｐゴシック" pitchFamily="34" charset="-128"/>
            </a:endParaRPr>
          </a:p>
        </p:txBody>
      </p:sp>
      <p:sp>
        <p:nvSpPr>
          <p:cNvPr id="15364"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90B7BF25-13A3-423C-87BF-78D9C2F07B32}" type="slidenum">
              <a:rPr lang="en-US" altLang="en-US" smtClean="0"/>
              <a:pPr eaLnBrk="1" hangingPunct="1"/>
              <a:t>8</a:t>
            </a:fld>
            <a:endParaRPr lang="en-US" altLang="en-US" dirty="0"/>
          </a:p>
        </p:txBody>
      </p:sp>
      <p:sp>
        <p:nvSpPr>
          <p:cNvPr id="2" name="Rectangle 1"/>
          <p:cNvSpPr/>
          <p:nvPr/>
        </p:nvSpPr>
        <p:spPr>
          <a:xfrm>
            <a:off x="401216" y="1011113"/>
            <a:ext cx="7833050" cy="861774"/>
          </a:xfrm>
          <a:prstGeom prst="rect">
            <a:avLst/>
          </a:prstGeom>
        </p:spPr>
        <p:txBody>
          <a:bodyPr wrap="square">
            <a:spAutoFit/>
          </a:bodyPr>
          <a:lstStyle/>
          <a:p>
            <a:r>
              <a:rPr lang="en-US" b="1" dirty="0"/>
              <a:t>4. Explain how/if CA Plan prevents recurrence of the nonconformity. </a:t>
            </a:r>
          </a:p>
          <a:p>
            <a:r>
              <a:rPr lang="en-US" sz="1600" dirty="0"/>
              <a:t>The CA plan is to train personnel involved and provide the labels. If this is the root cause (lack of training and access to labels) then it should prevent recurrence.   </a:t>
            </a:r>
          </a:p>
        </p:txBody>
      </p:sp>
      <p:sp>
        <p:nvSpPr>
          <p:cNvPr id="4" name="Rectangle 3"/>
          <p:cNvSpPr/>
          <p:nvPr/>
        </p:nvSpPr>
        <p:spPr>
          <a:xfrm>
            <a:off x="401216" y="2474838"/>
            <a:ext cx="7588250" cy="615553"/>
          </a:xfrm>
          <a:prstGeom prst="rect">
            <a:avLst/>
          </a:prstGeom>
        </p:spPr>
        <p:txBody>
          <a:bodyPr wrap="square">
            <a:spAutoFit/>
          </a:bodyPr>
          <a:lstStyle/>
          <a:p>
            <a:r>
              <a:rPr lang="en-US" b="1" dirty="0"/>
              <a:t>5. Explain how/if the containment milestone "stopped the bleeding“. </a:t>
            </a:r>
          </a:p>
          <a:p>
            <a:r>
              <a:rPr lang="en-US" sz="1600" dirty="0"/>
              <a:t> There was no clear containment milestone noted on the CAR.     </a:t>
            </a:r>
          </a:p>
        </p:txBody>
      </p:sp>
      <p:sp>
        <p:nvSpPr>
          <p:cNvPr id="6" name="Rectangle 5"/>
          <p:cNvSpPr/>
          <p:nvPr/>
        </p:nvSpPr>
        <p:spPr>
          <a:xfrm>
            <a:off x="410836" y="3967282"/>
            <a:ext cx="7879702" cy="1138773"/>
          </a:xfrm>
          <a:prstGeom prst="rect">
            <a:avLst/>
          </a:prstGeom>
        </p:spPr>
        <p:txBody>
          <a:bodyPr wrap="square">
            <a:spAutoFit/>
          </a:bodyPr>
          <a:lstStyle/>
          <a:p>
            <a:r>
              <a:rPr lang="en-US" b="1" dirty="0"/>
              <a:t>6. Explain how/if the CA milestones are aligned to each item of the CA plan.</a:t>
            </a:r>
          </a:p>
          <a:p>
            <a:r>
              <a:rPr lang="en-US" sz="1600" dirty="0"/>
              <a:t>There was a millstone for the training and a milestone for the labels which agree with what was stated in the CA.  </a:t>
            </a:r>
            <a:endParaRPr lang="en-US" dirty="0"/>
          </a:p>
        </p:txBody>
      </p:sp>
      <p:pic>
        <p:nvPicPr>
          <p:cNvPr id="9" name="Picture 8"/>
          <p:cNvPicPr>
            <a:picLocks noChangeAspect="1"/>
          </p:cNvPicPr>
          <p:nvPr/>
        </p:nvPicPr>
        <p:blipFill>
          <a:blip r:embed="rId2"/>
          <a:stretch>
            <a:fillRect/>
          </a:stretch>
        </p:blipFill>
        <p:spPr>
          <a:xfrm>
            <a:off x="457200" y="1915583"/>
            <a:ext cx="3395004" cy="381033"/>
          </a:xfrm>
          <a:prstGeom prst="rect">
            <a:avLst/>
          </a:prstGeom>
        </p:spPr>
      </p:pic>
      <p:pic>
        <p:nvPicPr>
          <p:cNvPr id="10" name="Picture 9"/>
          <p:cNvPicPr>
            <a:picLocks noChangeAspect="1"/>
          </p:cNvPicPr>
          <p:nvPr/>
        </p:nvPicPr>
        <p:blipFill>
          <a:blip r:embed="rId3"/>
          <a:stretch>
            <a:fillRect/>
          </a:stretch>
        </p:blipFill>
        <p:spPr>
          <a:xfrm>
            <a:off x="584080" y="3147480"/>
            <a:ext cx="3756986" cy="712532"/>
          </a:xfrm>
          <a:prstGeom prst="rect">
            <a:avLst/>
          </a:prstGeom>
        </p:spPr>
      </p:pic>
      <p:pic>
        <p:nvPicPr>
          <p:cNvPr id="11" name="Picture 10"/>
          <p:cNvPicPr>
            <a:picLocks noChangeAspect="1"/>
          </p:cNvPicPr>
          <p:nvPr/>
        </p:nvPicPr>
        <p:blipFill>
          <a:blip r:embed="rId4"/>
          <a:stretch>
            <a:fillRect/>
          </a:stretch>
        </p:blipFill>
        <p:spPr>
          <a:xfrm>
            <a:off x="4788992" y="5213325"/>
            <a:ext cx="3755461" cy="713294"/>
          </a:xfrm>
          <a:prstGeom prst="rect">
            <a:avLst/>
          </a:prstGeom>
        </p:spPr>
      </p:pic>
      <p:pic>
        <p:nvPicPr>
          <p:cNvPr id="12" name="Picture 11"/>
          <p:cNvPicPr>
            <a:picLocks noChangeAspect="1"/>
          </p:cNvPicPr>
          <p:nvPr/>
        </p:nvPicPr>
        <p:blipFill>
          <a:blip r:embed="rId5"/>
          <a:stretch>
            <a:fillRect/>
          </a:stretch>
        </p:blipFill>
        <p:spPr>
          <a:xfrm>
            <a:off x="868036" y="5299025"/>
            <a:ext cx="3395766" cy="384081"/>
          </a:xfrm>
          <a:prstGeom prst="rect">
            <a:avLst/>
          </a:prstGeom>
        </p:spPr>
      </p:pic>
    </p:spTree>
    <p:extLst>
      <p:ext uri="{BB962C8B-B14F-4D97-AF65-F5344CB8AC3E}">
        <p14:creationId xmlns:p14="http://schemas.microsoft.com/office/powerpoint/2010/main" val="1385782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606206"/>
          </a:xfrm>
        </p:spPr>
        <p:txBody>
          <a:bodyPr/>
          <a:lstStyle/>
          <a:p>
            <a:pPr marL="0" indent="0" eaLnBrk="1" hangingPunct="1"/>
            <a:r>
              <a:rPr lang="en-US" altLang="en-US" dirty="0">
                <a:solidFill>
                  <a:schemeClr val="accent1"/>
                </a:solidFill>
                <a:ea typeface="ＭＳ Ｐゴシック" pitchFamily="34" charset="-128"/>
              </a:rPr>
              <a:t>CAR </a:t>
            </a:r>
            <a:r>
              <a:rPr lang="en-US" dirty="0">
                <a:ea typeface="SimSun" panose="02010600030101010101" pitchFamily="2" charset="-122"/>
              </a:rPr>
              <a:t>173917131 FINDING</a:t>
            </a:r>
            <a:endParaRPr lang="en-US" altLang="en-US" dirty="0">
              <a:solidFill>
                <a:schemeClr val="accent1"/>
              </a:solidFill>
              <a:ea typeface="ＭＳ Ｐゴシック" pitchFamily="34" charset="-128"/>
            </a:endParaRPr>
          </a:p>
        </p:txBody>
      </p:sp>
      <p:sp>
        <p:nvSpPr>
          <p:cNvPr id="15364"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90B7BF25-13A3-423C-87BF-78D9C2F07B32}" type="slidenum">
              <a:rPr lang="en-US" altLang="en-US" smtClean="0"/>
              <a:pPr eaLnBrk="1" hangingPunct="1"/>
              <a:t>9</a:t>
            </a:fld>
            <a:endParaRPr lang="en-US" altLang="en-US" dirty="0"/>
          </a:p>
        </p:txBody>
      </p:sp>
      <p:sp>
        <p:nvSpPr>
          <p:cNvPr id="2" name="Rectangle 1"/>
          <p:cNvSpPr/>
          <p:nvPr/>
        </p:nvSpPr>
        <p:spPr>
          <a:xfrm>
            <a:off x="401216" y="1011113"/>
            <a:ext cx="7833050" cy="1384995"/>
          </a:xfrm>
          <a:prstGeom prst="rect">
            <a:avLst/>
          </a:prstGeom>
        </p:spPr>
        <p:txBody>
          <a:bodyPr wrap="square">
            <a:spAutoFit/>
          </a:bodyPr>
          <a:lstStyle/>
          <a:p>
            <a:r>
              <a:rPr lang="en-US" b="1" dirty="0"/>
              <a:t>7. Explain how/if the verification milestone confirmed the effective implementation of the CA plan. </a:t>
            </a:r>
          </a:p>
          <a:p>
            <a:r>
              <a:rPr lang="en-US" sz="1600" dirty="0"/>
              <a:t>The verification milestone included photos showing that labels are now being applied as well as a list of the samples that were returned.  This provided evidence that the training was effective and that the individuals have access to the required labels. </a:t>
            </a:r>
          </a:p>
        </p:txBody>
      </p:sp>
      <p:pic>
        <p:nvPicPr>
          <p:cNvPr id="3" name="Picture 2"/>
          <p:cNvPicPr>
            <a:picLocks noChangeAspect="1"/>
          </p:cNvPicPr>
          <p:nvPr/>
        </p:nvPicPr>
        <p:blipFill>
          <a:blip r:embed="rId2"/>
          <a:stretch>
            <a:fillRect/>
          </a:stretch>
        </p:blipFill>
        <p:spPr>
          <a:xfrm>
            <a:off x="734423" y="2665769"/>
            <a:ext cx="6546147" cy="2366215"/>
          </a:xfrm>
          <a:prstGeom prst="rect">
            <a:avLst/>
          </a:prstGeom>
        </p:spPr>
      </p:pic>
    </p:spTree>
    <p:extLst>
      <p:ext uri="{BB962C8B-B14F-4D97-AF65-F5344CB8AC3E}">
        <p14:creationId xmlns:p14="http://schemas.microsoft.com/office/powerpoint/2010/main" val="67325138"/>
      </p:ext>
    </p:extLst>
  </p:cSld>
  <p:clrMapOvr>
    <a:masterClrMapping/>
  </p:clrMapOvr>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5664</TotalTime>
  <Words>1183</Words>
  <Application>Microsoft Office PowerPoint</Application>
  <PresentationFormat>On-screen Show (4:3)</PresentationFormat>
  <Paragraphs>112</Paragraphs>
  <Slides>9</Slides>
  <Notes>3</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ULTemplate</vt:lpstr>
      <vt:lpstr>Study for Finding CAR 173917131 – Team A </vt:lpstr>
      <vt:lpstr>CAR# 173917131 - Background </vt:lpstr>
      <vt:lpstr>CAR# 173917131 </vt:lpstr>
      <vt:lpstr>CAR# 173917131 </vt:lpstr>
      <vt:lpstr>CAR# 173917131</vt:lpstr>
      <vt:lpstr>CAR# 173917131  – CAR Review Criteria Check</vt:lpstr>
      <vt:lpstr>CAR 173917131 FINDING</vt:lpstr>
      <vt:lpstr>CAR 173917131 FINDING</vt:lpstr>
      <vt:lpstr>CAR 173917131 FINDING</vt:lpstr>
    </vt:vector>
  </TitlesOfParts>
  <Company>Rasputin School of Magic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Helvetica bold 30 pts two lines</dc:title>
  <dc:creator>T. Player</dc:creator>
  <cp:lastModifiedBy>Cheryl Adams</cp:lastModifiedBy>
  <cp:revision>438</cp:revision>
  <cp:lastPrinted>2016-08-15T01:54:43Z</cp:lastPrinted>
  <dcterms:created xsi:type="dcterms:W3CDTF">2010-12-21T03:48:07Z</dcterms:created>
  <dcterms:modified xsi:type="dcterms:W3CDTF">2017-06-27T13:27:47Z</dcterms:modified>
</cp:coreProperties>
</file>