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306" r:id="rId3"/>
    <p:sldId id="307" r:id="rId4"/>
    <p:sldId id="308" r:id="rId5"/>
    <p:sldId id="309" r:id="rId6"/>
    <p:sldId id="310" r:id="rId7"/>
    <p:sldId id="311" r:id="rId8"/>
    <p:sldId id="336" r:id="rId9"/>
    <p:sldId id="337" r:id="rId10"/>
    <p:sldId id="338" r:id="rId11"/>
    <p:sldId id="339" r:id="rId12"/>
    <p:sldId id="340" r:id="rId13"/>
    <p:sldId id="34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8" autoAdjust="0"/>
    <p:restoredTop sz="93604" autoAdjust="0"/>
  </p:normalViewPr>
  <p:slideViewPr>
    <p:cSldViewPr>
      <p:cViewPr varScale="1">
        <p:scale>
          <a:sx n="83" d="100"/>
          <a:sy n="83" d="100"/>
        </p:scale>
        <p:origin x="-7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AAC1-E286-415E-883C-FA03F3B2C571}" type="datetimeFigureOut">
              <a:rPr lang="en-US" smtClean="0"/>
              <a:t>9/30/2016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F071-0E37-4E22-AD79-36A170E9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</a:rPr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49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9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16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7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60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17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39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dirty="0"/>
              <a:t>UL and the UL logo are trademarks of UL LLC © 2013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28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3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35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6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9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7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21DA-B688-4232-988A-F310C4D8DBE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3F487-376D-44F7-852B-4E89B0F94A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2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14600"/>
            <a:ext cx="6553201" cy="1600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Review of CAR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#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163915982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5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163915982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 (1) – Can find the frequency is 36 months, but not sure what’s the “process” due to lack of explanation or SOP.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771293"/>
            <a:ext cx="68865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6198" y="2771293"/>
            <a:ext cx="1570037" cy="2467457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Suggestion (1)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Suggestion to make</a:t>
            </a: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(</a:t>
            </a:r>
            <a:r>
              <a:rPr lang="en-US" sz="1100" dirty="0">
                <a:cs typeface="Arial" pitchFamily="34" charset="0"/>
              </a:rPr>
              <a:t>C) Corrective actions address entire root cause </a:t>
            </a: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COMPETITIVENESS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Achieve </a:t>
            </a:r>
            <a:r>
              <a:rPr lang="en-US" sz="1100" dirty="0">
                <a:cs typeface="Arial" pitchFamily="34" charset="0"/>
              </a:rPr>
              <a:t>Business </a:t>
            </a:r>
            <a:r>
              <a:rPr lang="en-US" sz="1100" dirty="0" smtClean="0">
                <a:cs typeface="Arial" pitchFamily="34" charset="0"/>
              </a:rPr>
              <a:t>Results</a:t>
            </a: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53763" y="1233500"/>
            <a:ext cx="6914487" cy="4814425"/>
            <a:chOff x="1753763" y="1233500"/>
            <a:chExt cx="6914487" cy="48144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963" y="1233500"/>
              <a:ext cx="68484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150" y="2190600"/>
              <a:ext cx="689610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100" y="2576738"/>
              <a:ext cx="68770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763" y="3171375"/>
              <a:ext cx="6886575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163915982 History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04E39-6C21-4988-A2DB-6DDB6120D6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985789" y="2930550"/>
            <a:ext cx="1570037" cy="749300"/>
          </a:xfrm>
          <a:prstGeom prst="wedgeRectCallout">
            <a:avLst>
              <a:gd name="adj1" fmla="val -176544"/>
              <a:gd name="adj2" fmla="val -46579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(2-1)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Extension are within requirement (&lt; 30 days)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362824" y="4231777"/>
            <a:ext cx="1570037" cy="749300"/>
          </a:xfrm>
          <a:prstGeom prst="wedgeRectCallout">
            <a:avLst>
              <a:gd name="adj1" fmla="val -4310"/>
              <a:gd name="adj2" fmla="val 49274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(2-2)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Act on CAR in required timeframe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89690" y="864824"/>
            <a:ext cx="1570037" cy="3249976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(2)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(C) Extensions are within requirement (&lt;30 days, 3 or less</a:t>
            </a:r>
            <a:r>
              <a:rPr lang="en-US" sz="1100" dirty="0" smtClean="0">
                <a:cs typeface="Arial" pitchFamily="34" charset="0"/>
              </a:rPr>
              <a:t>)</a:t>
            </a: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(T) Acts on CARs within required timeframe</a:t>
            </a: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INTEGRITY</a:t>
            </a: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Initiative </a:t>
            </a:r>
            <a:r>
              <a:rPr lang="en-US" sz="1100" dirty="0">
                <a:cs typeface="Arial" pitchFamily="34" charset="0"/>
              </a:rPr>
              <a:t>&amp; Decision Making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Analyzing </a:t>
            </a:r>
            <a:r>
              <a:rPr lang="en-US" sz="1100" dirty="0">
                <a:cs typeface="Arial" pitchFamily="34" charset="0"/>
              </a:rPr>
              <a:t>&amp; Problem Solving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153915982 – CBS 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00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50476"/>
              </p:ext>
            </p:extLst>
          </p:nvPr>
        </p:nvGraphicFramePr>
        <p:xfrm>
          <a:off x="692150" y="1149350"/>
          <a:ext cx="7759700" cy="4874681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 Improve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(C) Extensions are within requirement (&lt;30 days, 3 or less)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(T) Most appropriate ‘category’, ‘type’, ‘geography’ are selected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Facilitates the handling of disputed CARs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(T) Acts on CARs within required timeframe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Analysis shows clear path to root cause and scope; stakeholders identified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 with Suggestion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Root cause statement is succinct, reasonable, complete (Shows ‘N/A’ for observations)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Corrective actions fix the objective evidence and other problems found; address entire root cause and scope.  For observations, they do not go beyond fixing the objective evidence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(C) Milestones address containment &amp; owner’s verification; completed per milestone expectations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 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 Suggestion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Verification per requirements 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(L) Referenced communications are attached as needed</a:t>
                      </a: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 with Suggestion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(C L)  Evidence of communication for overdue/escalated CARs and other pertinent concerns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(P) Trains other CAR Champions</a:t>
                      </a: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√</a:t>
                      </a: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0538"/>
            <a:ext cx="70008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61740" y="4800600"/>
            <a:ext cx="1947930" cy="1752600"/>
          </a:xfrm>
          <a:prstGeom prst="borderCallout1">
            <a:avLst>
              <a:gd name="adj1" fmla="val 17450"/>
              <a:gd name="adj2" fmla="val 98954"/>
              <a:gd name="adj3" fmla="val -27325"/>
              <a:gd name="adj4" fmla="val 3029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Line Callout 1 3"/>
          <p:cNvSpPr/>
          <p:nvPr/>
        </p:nvSpPr>
        <p:spPr>
          <a:xfrm>
            <a:off x="7239000" y="495300"/>
            <a:ext cx="1752600" cy="990600"/>
          </a:xfrm>
          <a:prstGeom prst="borderCallout1">
            <a:avLst>
              <a:gd name="adj1" fmla="val 18750"/>
              <a:gd name="adj2" fmla="val -8333"/>
              <a:gd name="adj3" fmla="val 19418"/>
              <a:gd name="adj4" fmla="val -23881"/>
            </a:avLst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date on the day of the audit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33270" y="4800600"/>
            <a:ext cx="1976400" cy="1752600"/>
          </a:xfrm>
          <a:prstGeom prst="borderCallout1">
            <a:avLst>
              <a:gd name="adj1" fmla="val 17450"/>
              <a:gd name="adj2" fmla="val 98954"/>
              <a:gd name="adj3" fmla="val -7401"/>
              <a:gd name="adj4" fmla="val 2120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requirement is applicable, however, can we consider the admin effort of multiple CAR’s?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76238"/>
            <a:ext cx="692467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7239000" y="316367"/>
            <a:ext cx="1752600" cy="990600"/>
          </a:xfrm>
          <a:prstGeom prst="borderCallout1">
            <a:avLst>
              <a:gd name="adj1" fmla="val 18750"/>
              <a:gd name="adj2" fmla="val -8333"/>
              <a:gd name="adj3" fmla="val 82056"/>
              <a:gd name="adj4" fmla="val -673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 </a:t>
            </a:r>
            <a:r>
              <a:rPr lang="en-US" smtClean="0"/>
              <a:t>minute meeting 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6635" y="1371600"/>
            <a:ext cx="1947930" cy="838200"/>
          </a:xfrm>
          <a:prstGeom prst="borderCallout1">
            <a:avLst>
              <a:gd name="adj1" fmla="val 17450"/>
              <a:gd name="adj2" fmla="val 98954"/>
              <a:gd name="adj3" fmla="val 169300"/>
              <a:gd name="adj4" fmla="val 1382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Actually applied to all flame hoods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553200" y="2286000"/>
            <a:ext cx="2590800" cy="1447800"/>
          </a:xfrm>
          <a:prstGeom prst="borderCallout1">
            <a:avLst>
              <a:gd name="adj1" fmla="val 18750"/>
              <a:gd name="adj2" fmla="val -8333"/>
              <a:gd name="adj3" fmla="val 82056"/>
              <a:gd name="adj4" fmla="val -673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is not detailed enough – more questions needed to be addressed</a:t>
            </a:r>
          </a:p>
        </p:txBody>
      </p:sp>
    </p:spTree>
    <p:extLst>
      <p:ext uri="{BB962C8B-B14F-4D97-AF65-F5344CB8AC3E}">
        <p14:creationId xmlns:p14="http://schemas.microsoft.com/office/powerpoint/2010/main" val="368157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557117" cy="4333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Callout 1 5"/>
          <p:cNvSpPr/>
          <p:nvPr/>
        </p:nvSpPr>
        <p:spPr>
          <a:xfrm>
            <a:off x="653143" y="5334000"/>
            <a:ext cx="1947930" cy="838200"/>
          </a:xfrm>
          <a:prstGeom prst="borderCallout1">
            <a:avLst>
              <a:gd name="adj1" fmla="val 17450"/>
              <a:gd name="adj2" fmla="val 98954"/>
              <a:gd name="adj3" fmla="val -48883"/>
              <a:gd name="adj4" fmla="val 1432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Observed value far below minimum required value</a:t>
            </a:r>
            <a:endParaRPr lang="en-US" dirty="0"/>
          </a:p>
        </p:txBody>
      </p:sp>
      <p:cxnSp>
        <p:nvCxnSpPr>
          <p:cNvPr id="3" name="Straight Connector 2"/>
          <p:cNvCxnSpPr>
            <a:stCxn id="6" idx="0"/>
          </p:cNvCxnSpPr>
          <p:nvPr/>
        </p:nvCxnSpPr>
        <p:spPr>
          <a:xfrm flipV="1">
            <a:off x="2601073" y="4876800"/>
            <a:ext cx="3571127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5257800" y="1143000"/>
            <a:ext cx="2590800" cy="762000"/>
          </a:xfrm>
          <a:prstGeom prst="borderCallout1">
            <a:avLst>
              <a:gd name="adj1" fmla="val 18750"/>
              <a:gd name="adj2" fmla="val -8333"/>
              <a:gd name="adj3" fmla="val 36406"/>
              <a:gd name="adj4" fmla="val -499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not required for Observation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376238"/>
            <a:ext cx="6924675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Callout 1 8"/>
          <p:cNvSpPr/>
          <p:nvPr/>
        </p:nvSpPr>
        <p:spPr>
          <a:xfrm>
            <a:off x="7239000" y="3200400"/>
            <a:ext cx="1752600" cy="990600"/>
          </a:xfrm>
          <a:prstGeom prst="borderCallout1">
            <a:avLst>
              <a:gd name="adj1" fmla="val 49519"/>
              <a:gd name="adj2" fmla="val -1501"/>
              <a:gd name="adj3" fmla="val 194143"/>
              <a:gd name="adj4" fmla="val -115807"/>
            </a:avLst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short term and long term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4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CAR </a:t>
            </a:r>
            <a:r>
              <a:rPr lang="en-US" sz="3600" dirty="0" smtClean="0">
                <a:latin typeface="+mn-lt"/>
                <a:ea typeface="Geneva" charset="0"/>
              </a:rPr>
              <a:t>163915982</a:t>
            </a:r>
            <a:r>
              <a:rPr lang="en-US" sz="3600" dirty="0" smtClean="0">
                <a:latin typeface="+mn-lt"/>
              </a:rPr>
              <a:t> – CBS Check</a:t>
            </a:r>
            <a:endParaRPr lang="en-US" sz="36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8188"/>
              </p:ext>
            </p:extLst>
          </p:nvPr>
        </p:nvGraphicFramePr>
        <p:xfrm>
          <a:off x="228600" y="685800"/>
          <a:ext cx="8645527" cy="4654236"/>
        </p:xfrm>
        <a:graphic>
          <a:graphicData uri="http://schemas.openxmlformats.org/drawingml/2006/table">
            <a:tbl>
              <a:tblPr/>
              <a:tblGrid>
                <a:gridCol w="1637830"/>
                <a:gridCol w="614186"/>
                <a:gridCol w="1176984"/>
                <a:gridCol w="762000"/>
                <a:gridCol w="4454527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CBS Requirements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Meets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Needs Improvement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5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Integrity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Good: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did not need  any extensions and was completed within appropriate timeframe </a:t>
                      </a: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Improve: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when CAR was inputted into the database from closing meeting ; standard number and category of standard could be improved.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13537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Competitiveness</a:t>
                      </a:r>
                      <a:endParaRPr lang="en-U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Observation did not</a:t>
                      </a:r>
                      <a:r>
                        <a:rPr lang="en-US" sz="1400" baseline="0" dirty="0" smtClean="0"/>
                        <a:t> need root cause. Milestone addressed the needed information to satisfy the observation. </a:t>
                      </a:r>
                      <a:endParaRPr lang="en-US" sz="14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46166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4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Collaboration</a:t>
                      </a:r>
                      <a:endParaRPr lang="en-US" sz="1400" b="1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 believe</a:t>
                      </a:r>
                      <a:r>
                        <a:rPr lang="en-US" sz="1600" baseline="0" dirty="0" smtClean="0"/>
                        <a:t> improved communication could have prevented much non value added work</a:t>
                      </a:r>
                      <a:endParaRPr lang="en-US" sz="16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6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 163915982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3C46B89-4E08-410F-92A7-2E593E5E6636}" type="slidenum">
              <a:rPr lang="en-US" altLang="en-US" sz="10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z="1000" smtClean="0"/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303213" y="5326063"/>
            <a:ext cx="8156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 dirty="0">
                <a:cs typeface="Arial" pitchFamily="34" charset="0"/>
              </a:rPr>
              <a:t>Background:  </a:t>
            </a:r>
            <a:r>
              <a:rPr lang="en-US" altLang="en-US" sz="1800" dirty="0" smtClean="0">
                <a:cs typeface="Arial" pitchFamily="34" charset="0"/>
              </a:rPr>
              <a:t>Corporate IQA  - “Light level shall be less than 20 lux” was not confirmed for UL 94 flame testing.</a:t>
            </a:r>
            <a:endParaRPr lang="en-US" altLang="en-US" sz="1800" dirty="0">
              <a:cs typeface="Arial" pitchFamily="34" charset="0"/>
            </a:endParaRPr>
          </a:p>
        </p:txBody>
      </p:sp>
      <p:sp>
        <p:nvSpPr>
          <p:cNvPr id="15367" name="TextBox 2"/>
          <p:cNvSpPr txBox="1">
            <a:spLocks noChangeArrowheads="1"/>
          </p:cNvSpPr>
          <p:nvPr/>
        </p:nvSpPr>
        <p:spPr bwMode="auto">
          <a:xfrm>
            <a:off x="6664325" y="274638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dirty="0" smtClean="0">
                <a:cs typeface="Arial" pitchFamily="34" charset="0"/>
              </a:rPr>
              <a:t>Finding </a:t>
            </a:r>
            <a:r>
              <a:rPr lang="en-US" altLang="en-US" b="1" dirty="0">
                <a:cs typeface="Arial" pitchFamily="34" charset="0"/>
              </a:rPr>
              <a:t>- CAR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84" y="882410"/>
            <a:ext cx="70770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73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163915982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04E39-6C21-4988-A2DB-6DDB6120D6E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036" y="742829"/>
            <a:ext cx="69056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2404655" y="4647152"/>
            <a:ext cx="1389062" cy="862399"/>
          </a:xfrm>
          <a:prstGeom prst="wedgeRectCallout">
            <a:avLst>
              <a:gd name="adj1" fmla="val 28234"/>
              <a:gd name="adj2" fmla="val -200834"/>
            </a:avLst>
          </a:prstGeom>
          <a:solidFill>
            <a:srgbClr val="92D05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(1)</a:t>
            </a:r>
            <a:endParaRPr lang="en-US" sz="1400" b="1" u="sng" dirty="0">
              <a:cs typeface="Arial" pitchFamily="34" charset="0"/>
            </a:endParaRPr>
          </a:p>
          <a:p>
            <a:pPr algn="ctr">
              <a:defRPr/>
            </a:pPr>
            <a:r>
              <a:rPr lang="en-US" sz="1100" dirty="0" smtClean="0">
                <a:cs typeface="Arial" pitchFamily="34" charset="0"/>
              </a:rPr>
              <a:t>Verification Record provided and no </a:t>
            </a:r>
            <a:r>
              <a:rPr lang="en-US" sz="1100" dirty="0" err="1" smtClean="0">
                <a:cs typeface="Arial" pitchFamily="34" charset="0"/>
              </a:rPr>
              <a:t>traceback</a:t>
            </a:r>
            <a:r>
              <a:rPr lang="en-US" sz="1100" dirty="0" smtClean="0">
                <a:cs typeface="Arial" pitchFamily="34" charset="0"/>
              </a:rPr>
              <a:t>.</a:t>
            </a:r>
            <a:endParaRPr lang="en-US" sz="1100" dirty="0"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52397" y="2070599"/>
            <a:ext cx="1570037" cy="2387101"/>
          </a:xfrm>
          <a:prstGeom prst="wedgeRectCallout">
            <a:avLst>
              <a:gd name="adj1" fmla="val -5119"/>
              <a:gd name="adj2" fmla="val 17071"/>
            </a:avLst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b="1" u="sng" dirty="0" smtClean="0">
                <a:cs typeface="Arial" pitchFamily="34" charset="0"/>
              </a:rPr>
              <a:t>Excellent (1)</a:t>
            </a:r>
            <a:endParaRPr lang="en-US" sz="1400" b="1" u="sng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cs typeface="Arial" pitchFamily="34" charset="0"/>
              </a:rPr>
              <a:t>(C) Corrective actions fix the objective evidence and other problems </a:t>
            </a:r>
            <a:r>
              <a:rPr lang="en-US" sz="1100" dirty="0" smtClean="0">
                <a:cs typeface="Arial" pitchFamily="34" charset="0"/>
              </a:rPr>
              <a:t>found.</a:t>
            </a:r>
          </a:p>
          <a:p>
            <a:pPr>
              <a:defRPr/>
            </a:pPr>
            <a:endParaRPr lang="en-US" sz="1100" dirty="0" smtClean="0">
              <a:cs typeface="Arial" pitchFamily="34" charset="0"/>
            </a:endParaRP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Meet UL Value:</a:t>
            </a:r>
          </a:p>
          <a:p>
            <a:pPr>
              <a:defRPr/>
            </a:pPr>
            <a:r>
              <a:rPr lang="en-US" sz="1100" dirty="0">
                <a:solidFill>
                  <a:srgbClr val="FFFF00"/>
                </a:solidFill>
                <a:cs typeface="Arial" pitchFamily="34" charset="0"/>
              </a:rPr>
              <a:t>COMPETITIVENESS</a:t>
            </a:r>
            <a:endParaRPr lang="en-US" sz="1100" dirty="0">
              <a:cs typeface="Arial" pitchFamily="34" charset="0"/>
            </a:endParaRPr>
          </a:p>
          <a:p>
            <a:pPr>
              <a:defRPr/>
            </a:pPr>
            <a:endParaRPr lang="en-US" sz="1100" dirty="0">
              <a:cs typeface="Arial" pitchFamily="34" charset="0"/>
            </a:endParaRPr>
          </a:p>
          <a:p>
            <a:pPr>
              <a:defRPr/>
            </a:pPr>
            <a:r>
              <a:rPr lang="en-US" sz="1100" dirty="0" smtClean="0">
                <a:cs typeface="Arial" pitchFamily="34" charset="0"/>
              </a:rPr>
              <a:t>Meet CBS: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sz="1100" dirty="0" smtClean="0">
                <a:cs typeface="Arial" pitchFamily="34" charset="0"/>
              </a:rPr>
              <a:t>Achieve </a:t>
            </a:r>
            <a:r>
              <a:rPr lang="en-US" sz="1100" dirty="0">
                <a:cs typeface="Arial" pitchFamily="34" charset="0"/>
              </a:rPr>
              <a:t>Business Results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163915982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(1) –</a:t>
            </a:r>
          </a:p>
          <a:p>
            <a:r>
              <a:rPr lang="en-US" dirty="0" smtClean="0"/>
              <a:t>Assume flame test only conducted while meeting all 5 conditions. 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7" y="2655132"/>
            <a:ext cx="7419372" cy="362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 Basic 2013</Template>
  <TotalTime>835</TotalTime>
  <Words>557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ULTemplate</vt:lpstr>
      <vt:lpstr>Office Theme</vt:lpstr>
      <vt:lpstr>Review of CAR# 163915982 </vt:lpstr>
      <vt:lpstr>PowerPoint Presentation</vt:lpstr>
      <vt:lpstr>PowerPoint Presentation</vt:lpstr>
      <vt:lpstr>PowerPoint Presentation</vt:lpstr>
      <vt:lpstr>PowerPoint Presentation</vt:lpstr>
      <vt:lpstr>CAR 163915982 – CBS Check</vt:lpstr>
      <vt:lpstr>CAR 163915982</vt:lpstr>
      <vt:lpstr>CAR 163915982</vt:lpstr>
      <vt:lpstr>CAR 163915982</vt:lpstr>
      <vt:lpstr>CAR 163915982</vt:lpstr>
      <vt:lpstr>CAR 163915982 History Summary</vt:lpstr>
      <vt:lpstr>CAR 153915982 – CBS Check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Champion Calibration Meeting CAR 133911508 Review</dc:title>
  <dc:creator>Lietz, Jeffery</dc:creator>
  <cp:lastModifiedBy>Cheryl Adams</cp:lastModifiedBy>
  <cp:revision>71</cp:revision>
  <dcterms:created xsi:type="dcterms:W3CDTF">2013-11-16T00:53:42Z</dcterms:created>
  <dcterms:modified xsi:type="dcterms:W3CDTF">2016-09-30T18:47:32Z</dcterms:modified>
</cp:coreProperties>
</file>