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6" r:id="rId1"/>
  </p:sldMasterIdLst>
  <p:notesMasterIdLst>
    <p:notesMasterId r:id="rId7"/>
  </p:notesMasterIdLst>
  <p:handoutMasterIdLst>
    <p:handoutMasterId r:id="rId8"/>
  </p:handoutMasterIdLst>
  <p:sldIdLst>
    <p:sldId id="470" r:id="rId2"/>
    <p:sldId id="471" r:id="rId3"/>
    <p:sldId id="472" r:id="rId4"/>
    <p:sldId id="473" r:id="rId5"/>
    <p:sldId id="474" r:id="rId6"/>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547"/>
    <a:srgbClr val="6EC1BC"/>
    <a:srgbClr val="F18307"/>
    <a:srgbClr val="93C64E"/>
    <a:srgbClr val="FDC835"/>
    <a:srgbClr val="1B808E"/>
    <a:srgbClr val="459D2D"/>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8579" autoAdjust="0"/>
  </p:normalViewPr>
  <p:slideViewPr>
    <p:cSldViewPr snapToGrid="0" snapToObjects="1">
      <p:cViewPr>
        <p:scale>
          <a:sx n="80" d="100"/>
          <a:sy n="80" d="100"/>
        </p:scale>
        <p:origin x="-811" y="-14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9" d="100"/>
          <a:sy n="89" d="100"/>
        </p:scale>
        <p:origin x="-384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14F86D3C-68A8-429F-A307-2529DBFF445E}" type="datetimeFigureOut">
              <a:rPr lang="en-US"/>
              <a:pPr>
                <a:defRPr/>
              </a:pPr>
              <a:t>12/18/2017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D6F2EC71-ED0E-49CB-8758-2EEBF7B9F366}" type="slidenum">
              <a:rPr lang="en-US"/>
              <a:pPr>
                <a:defRPr/>
              </a:pPr>
              <a:t>‹#›</a:t>
            </a:fld>
            <a:endParaRPr lang="en-US"/>
          </a:p>
        </p:txBody>
      </p:sp>
    </p:spTree>
    <p:extLst>
      <p:ext uri="{BB962C8B-B14F-4D97-AF65-F5344CB8AC3E}">
        <p14:creationId xmlns:p14="http://schemas.microsoft.com/office/powerpoint/2010/main" val="163358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pPr>
              <a:defRPr/>
            </a:pPr>
            <a:fld id="{246E0B8A-165A-46F1-B13C-9AF22A2577C3}" type="datetime1">
              <a:rPr lang="en-US"/>
              <a:pPr>
                <a:defRPr/>
              </a:pPr>
              <a:t>12/18/2017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pPr>
              <a:defRPr/>
            </a:pPr>
            <a:fld id="{DD8A2E1B-3942-4891-A6FA-E7712761618E}" type="slidenum">
              <a:rPr lang="en-US"/>
              <a:pPr>
                <a:defRPr/>
              </a:pPr>
              <a:t>‹#›</a:t>
            </a:fld>
            <a:endParaRPr lang="en-US"/>
          </a:p>
        </p:txBody>
      </p:sp>
    </p:spTree>
    <p:extLst>
      <p:ext uri="{BB962C8B-B14F-4D97-AF65-F5344CB8AC3E}">
        <p14:creationId xmlns:p14="http://schemas.microsoft.com/office/powerpoint/2010/main" val="383692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prstClr val="white"/>
                </a:solidFill>
              </a:rPr>
              <a:t>UL and the UL logo are trademarks of UL LLC © 2016</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77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1523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srgbClr val="000000"/>
                </a:solidFill>
              </a:rPr>
              <a:t>UL and the UL logo are trademarks of UL LLC © 2016</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5255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223BE91-8B8D-46CE-9ED8-E9D9B70FAE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679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6F069B0D-E375-4564-A47B-095C06C0B61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369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3D50BDD1-E534-46F3-B6A1-26F48689898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4509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839521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B49F083B-3878-4882-B5C3-06398C44D72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928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2CE827D1-0DC7-4E80-908E-409F3F40B59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5473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9D724145-2F0A-4415-94BB-556646AC14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279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A23AF9AE-B4CC-4894-9945-93C4A566EC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1470662"/>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a:xfrm>
            <a:off x="1001486" y="2561091"/>
            <a:ext cx="5486400" cy="1600200"/>
          </a:xfrm>
        </p:spPr>
        <p:txBody>
          <a:bodyPr/>
          <a:lstStyle/>
          <a:p>
            <a:pPr eaLnBrk="1" hangingPunct="1"/>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173917065 </a:t>
            </a:r>
            <a:r>
              <a:rPr lang="en-US" altLang="en-US" dirty="0">
                <a:latin typeface="Arial" pitchFamily="34" charset="0"/>
                <a:ea typeface="ＭＳ Ｐゴシック" pitchFamily="34" charset="-128"/>
                <a:cs typeface="Geneva"/>
              </a:rPr>
              <a:t>Observation</a:t>
            </a:r>
            <a:endParaRPr lang="en-US" dirty="0" smtClean="0">
              <a:latin typeface="Arial" pitchFamily="34" charset="0"/>
              <a:ea typeface="ＭＳ Ｐゴシック" pitchFamily="34" charset="-128"/>
              <a:cs typeface="Geneva"/>
            </a:endParaRPr>
          </a:p>
        </p:txBody>
      </p:sp>
      <p:sp>
        <p:nvSpPr>
          <p:cNvPr id="3" name="Title 4"/>
          <p:cNvSpPr txBox="1">
            <a:spLocks/>
          </p:cNvSpPr>
          <p:nvPr/>
        </p:nvSpPr>
        <p:spPr bwMode="auto">
          <a:xfrm>
            <a:off x="3815938" y="4090051"/>
            <a:ext cx="4712525" cy="1421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000" b="1" kern="1200" cap="none" baseline="0">
                <a:solidFill>
                  <a:schemeClr val="bg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a:lstStyle>
          <a:p>
            <a:pPr eaLnBrk="1" hangingPunct="1"/>
            <a:r>
              <a:rPr lang="en-US" sz="2800" dirty="0" smtClean="0">
                <a:solidFill>
                  <a:schemeClr val="bg1">
                    <a:lumMod val="65000"/>
                  </a:schemeClr>
                </a:solidFill>
                <a:latin typeface="Calibri"/>
                <a:ea typeface="굴림"/>
                <a:cs typeface="굴림"/>
              </a:rPr>
              <a:t>       </a:t>
            </a:r>
            <a:br>
              <a:rPr lang="en-US" sz="2800" dirty="0" smtClean="0">
                <a:solidFill>
                  <a:schemeClr val="bg1">
                    <a:lumMod val="65000"/>
                  </a:schemeClr>
                </a:solidFill>
                <a:latin typeface="Calibri"/>
                <a:ea typeface="굴림"/>
                <a:cs typeface="굴림"/>
              </a:rPr>
            </a:br>
            <a:r>
              <a:rPr lang="en-US" sz="2800" dirty="0" smtClean="0">
                <a:solidFill>
                  <a:schemeClr val="bg1">
                    <a:lumMod val="65000"/>
                  </a:schemeClr>
                </a:solidFill>
                <a:latin typeface="Calibri"/>
                <a:ea typeface="굴림"/>
                <a:cs typeface="굴림"/>
              </a:rPr>
              <a:t>Q8 to Q9 :  Anne Deng</a:t>
            </a:r>
            <a:r>
              <a:rPr lang="en-US" sz="3200" dirty="0" smtClean="0">
                <a:latin typeface="Calibri"/>
                <a:ea typeface="굴림"/>
                <a:cs typeface="굴림"/>
              </a:rPr>
              <a:t/>
            </a:r>
            <a:br>
              <a:rPr lang="en-US" sz="3200" dirty="0" smtClean="0">
                <a:latin typeface="Calibri"/>
                <a:ea typeface="굴림"/>
                <a:cs typeface="굴림"/>
              </a:rPr>
            </a:br>
            <a:r>
              <a:rPr lang="en-US" sz="3200" dirty="0" smtClean="0">
                <a:latin typeface="Calibri"/>
                <a:ea typeface="굴림"/>
                <a:cs typeface="굴림"/>
              </a:rPr>
              <a:t/>
            </a:r>
            <a:br>
              <a:rPr lang="en-US" sz="3200" dirty="0" smtClean="0">
                <a:latin typeface="Calibri"/>
                <a:ea typeface="굴림"/>
                <a:cs typeface="굴림"/>
              </a:rPr>
            </a:br>
            <a:r>
              <a:rPr lang="en-US" altLang="en-US" dirty="0" smtClean="0">
                <a:latin typeface="Arial" pitchFamily="34" charset="0"/>
                <a:ea typeface="ＭＳ Ｐゴシック" pitchFamily="34" charset="-128"/>
                <a:cs typeface="Geneva"/>
              </a:rPr>
              <a:t/>
            </a:r>
            <a:br>
              <a:rPr lang="en-US" altLang="en-US" dirty="0" smtClean="0">
                <a:latin typeface="Arial" pitchFamily="34" charset="0"/>
                <a:ea typeface="ＭＳ Ｐゴシック" pitchFamily="34" charset="-128"/>
                <a:cs typeface="Geneva"/>
              </a:rPr>
            </a:br>
            <a:endParaRPr lang="en-US" dirty="0" smtClean="0">
              <a:latin typeface="Arial" pitchFamily="34" charset="0"/>
              <a:ea typeface="ＭＳ Ｐゴシック" pitchFamily="34" charset="-128"/>
              <a:cs typeface="Geneva"/>
            </a:endParaRPr>
          </a:p>
        </p:txBody>
      </p:sp>
    </p:spTree>
    <p:extLst>
      <p:ext uri="{BB962C8B-B14F-4D97-AF65-F5344CB8AC3E}">
        <p14:creationId xmlns:p14="http://schemas.microsoft.com/office/powerpoint/2010/main" val="98634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173917065</a:t>
            </a:r>
            <a:r>
              <a:rPr lang="en-US" altLang="en-US" dirty="0">
                <a:latin typeface="Arial" pitchFamily="34" charset="0"/>
                <a:ea typeface="ＭＳ Ｐゴシック" pitchFamily="34" charset="-128"/>
                <a:cs typeface="Geneva"/>
              </a:rPr>
              <a:t> </a:t>
            </a:r>
            <a:r>
              <a:rPr lang="en-US" altLang="en-US" dirty="0" smtClean="0">
                <a:latin typeface="Arial" pitchFamily="34" charset="0"/>
                <a:ea typeface="ＭＳ Ｐゴシック" pitchFamily="34" charset="-128"/>
                <a:cs typeface="Geneva"/>
              </a:rPr>
              <a:t>– Anne Deng</a:t>
            </a:r>
            <a:endParaRPr lang="en-US" dirty="0"/>
          </a:p>
        </p:txBody>
      </p:sp>
      <p:sp>
        <p:nvSpPr>
          <p:cNvPr id="3" name="Slide Number Placeholder 2"/>
          <p:cNvSpPr>
            <a:spLocks noGrp="1"/>
          </p:cNvSpPr>
          <p:nvPr>
            <p:ph type="sldNum" sz="quarter" idx="10"/>
          </p:nvPr>
        </p:nvSpPr>
        <p:spPr/>
        <p:txBody>
          <a:bodyPr/>
          <a:lstStyle/>
          <a:p>
            <a:pPr>
              <a:defRPr/>
            </a:pPr>
            <a:fld id="{2CE827D1-0DC7-4E80-908E-409F3F40B59F}" type="slidenum">
              <a:rPr lang="en-US" smtClean="0">
                <a:solidFill>
                  <a:srgbClr val="000000"/>
                </a:solidFill>
              </a:rPr>
              <a:pPr>
                <a:defRPr/>
              </a:pPr>
              <a:t>2</a:t>
            </a:fld>
            <a:endParaRPr lang="en-US">
              <a:solidFill>
                <a:srgbClr val="000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857250"/>
            <a:ext cx="6848475"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585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173917065</a:t>
            </a:r>
            <a:r>
              <a:rPr lang="en-US" altLang="en-US" dirty="0">
                <a:latin typeface="Arial" pitchFamily="34" charset="0"/>
                <a:ea typeface="ＭＳ Ｐゴシック" pitchFamily="34" charset="-128"/>
                <a:cs typeface="Geneva"/>
              </a:rPr>
              <a:t> </a:t>
            </a:r>
            <a:r>
              <a:rPr lang="en-US" altLang="en-US" dirty="0" smtClean="0">
                <a:latin typeface="Arial" pitchFamily="34" charset="0"/>
                <a:ea typeface="ＭＳ Ｐゴシック" pitchFamily="34" charset="-128"/>
                <a:cs typeface="Geneva"/>
              </a:rPr>
              <a:t>– Anne Deng</a:t>
            </a:r>
            <a:endParaRPr lang="en-US" dirty="0"/>
          </a:p>
        </p:txBody>
      </p:sp>
      <p:sp>
        <p:nvSpPr>
          <p:cNvPr id="3" name="Slide Number Placeholder 2"/>
          <p:cNvSpPr>
            <a:spLocks noGrp="1"/>
          </p:cNvSpPr>
          <p:nvPr>
            <p:ph type="sldNum" sz="quarter" idx="10"/>
          </p:nvPr>
        </p:nvSpPr>
        <p:spPr/>
        <p:txBody>
          <a:bodyPr/>
          <a:lstStyle/>
          <a:p>
            <a:pPr>
              <a:defRPr/>
            </a:pPr>
            <a:fld id="{2CE827D1-0DC7-4E80-908E-409F3F40B59F}" type="slidenum">
              <a:rPr lang="en-US" smtClean="0">
                <a:solidFill>
                  <a:srgbClr val="000000"/>
                </a:solidFill>
              </a:rPr>
              <a:pPr>
                <a:defRPr/>
              </a:pPr>
              <a:t>3</a:t>
            </a:fld>
            <a:endParaRPr lang="en-US">
              <a:solidFill>
                <a:srgbClr val="0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6" y="783143"/>
            <a:ext cx="6052053" cy="2738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圆角矩形标注 4"/>
          <p:cNvSpPr/>
          <p:nvPr/>
        </p:nvSpPr>
        <p:spPr>
          <a:xfrm>
            <a:off x="595672" y="3798291"/>
            <a:ext cx="7823931" cy="2618177"/>
          </a:xfrm>
          <a:prstGeom prst="wedgeRoundRectCallout">
            <a:avLst>
              <a:gd name="adj1" fmla="val 25521"/>
              <a:gd name="adj2" fmla="val -69342"/>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defTabSz="914400" fontAlgn="auto">
              <a:spcBef>
                <a:spcPts val="0"/>
              </a:spcBef>
              <a:spcAft>
                <a:spcPts val="0"/>
              </a:spcAft>
            </a:pPr>
            <a:r>
              <a:rPr lang="en-US" sz="1200" b="1" dirty="0" smtClean="0">
                <a:solidFill>
                  <a:srgbClr val="C20632"/>
                </a:solidFill>
                <a:cs typeface="Arial" panose="020B0604020202020204" pitchFamily="34" charset="0"/>
              </a:rPr>
              <a:t>Q8:  Explain how/If the analysis supports the root cause statement.</a:t>
            </a:r>
            <a:endParaRPr lang="en-US" sz="1400" dirty="0" smtClean="0">
              <a:solidFill>
                <a:sysClr val="windowText" lastClr="000000"/>
              </a:solidFill>
              <a:ea typeface="Times New Roman"/>
              <a:cs typeface="Times New Roman"/>
            </a:endParaRPr>
          </a:p>
          <a:p>
            <a:pPr defTabSz="914400" fontAlgn="auto">
              <a:spcBef>
                <a:spcPts val="0"/>
              </a:spcBef>
              <a:spcAft>
                <a:spcPts val="0"/>
              </a:spcAft>
            </a:pPr>
            <a:r>
              <a:rPr lang="en-US" sz="1400" b="1" dirty="0" smtClean="0">
                <a:solidFill>
                  <a:srgbClr val="000000"/>
                </a:solidFill>
                <a:latin typeface="Calibri"/>
              </a:rPr>
              <a:t>Partially</a:t>
            </a:r>
          </a:p>
          <a:p>
            <a:pPr marL="228600" indent="-228600">
              <a:lnSpc>
                <a:spcPct val="150000"/>
              </a:lnSpc>
            </a:pPr>
            <a:r>
              <a:rPr lang="en-US" sz="1400" dirty="0">
                <a:solidFill>
                  <a:srgbClr val="000000"/>
                </a:solidFill>
                <a:cs typeface="Arial" panose="020B0604020202020204" pitchFamily="34" charset="0"/>
              </a:rPr>
              <a:t>--  Analysis part indicates the reviewer omitted to check if  the Energy Reduction Test was  performed due to few such kind of project handled and project’s complexity and the reviewer has performance issue.</a:t>
            </a:r>
          </a:p>
          <a:p>
            <a:pPr marL="119063" indent="-119063">
              <a:lnSpc>
                <a:spcPct val="150000"/>
              </a:lnSpc>
            </a:pPr>
            <a:r>
              <a:rPr lang="en-US" sz="1400" dirty="0">
                <a:solidFill>
                  <a:srgbClr val="000000"/>
                </a:solidFill>
                <a:cs typeface="Arial" panose="020B0604020202020204" pitchFamily="34" charset="0"/>
              </a:rPr>
              <a:t>-- But Root cause only states it was the reviewer performance issue , and the reviewer was participating a performance improvement plan and coached to improve the quality of work.</a:t>
            </a:r>
          </a:p>
          <a:p>
            <a:pPr>
              <a:lnSpc>
                <a:spcPct val="150000"/>
              </a:lnSpc>
            </a:pPr>
            <a:r>
              <a:rPr lang="en-US" sz="1400" dirty="0">
                <a:solidFill>
                  <a:schemeClr val="tx1"/>
                </a:solidFill>
                <a:cs typeface="Arial" panose="020B0604020202020204" pitchFamily="34" charset="0"/>
              </a:rPr>
              <a:t> -- Suggest consider why the test did not perform the test as well. </a:t>
            </a:r>
          </a:p>
          <a:p>
            <a:pPr defTabSz="914400" fontAlgn="auto">
              <a:spcBef>
                <a:spcPts val="0"/>
              </a:spcBef>
              <a:spcAft>
                <a:spcPts val="0"/>
              </a:spcAft>
            </a:pPr>
            <a:endParaRPr lang="en-US" sz="1400" dirty="0">
              <a:solidFill>
                <a:srgbClr val="000000"/>
              </a:solidFill>
              <a:latin typeface="Calibri"/>
            </a:endParaRPr>
          </a:p>
          <a:p>
            <a:pPr defTabSz="914400" fontAlgn="auto">
              <a:spcBef>
                <a:spcPts val="0"/>
              </a:spcBef>
              <a:spcAft>
                <a:spcPts val="0"/>
              </a:spcAft>
            </a:pPr>
            <a:endParaRPr lang="en-US" sz="1400" dirty="0">
              <a:solidFill>
                <a:sysClr val="windowText" lastClr="000000"/>
              </a:solidFill>
              <a:ea typeface="Times New Roman"/>
              <a:cs typeface="Times New Roman"/>
            </a:endParaRPr>
          </a:p>
        </p:txBody>
      </p:sp>
    </p:spTree>
    <p:extLst>
      <p:ext uri="{BB962C8B-B14F-4D97-AF65-F5344CB8AC3E}">
        <p14:creationId xmlns:p14="http://schemas.microsoft.com/office/powerpoint/2010/main" val="252374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ltLang="en-US" dirty="0">
                <a:latin typeface="Arial" pitchFamily="34" charset="0"/>
                <a:ea typeface="ＭＳ Ｐゴシック" pitchFamily="34" charset="-128"/>
                <a:cs typeface="Geneva"/>
              </a:rPr>
              <a:t>CAR# 173917065: Observation</a:t>
            </a:r>
            <a:endParaRPr lang="en-US" dirty="0"/>
          </a:p>
        </p:txBody>
      </p:sp>
      <p:sp>
        <p:nvSpPr>
          <p:cNvPr id="3" name="Slide Number Placeholder 2"/>
          <p:cNvSpPr>
            <a:spLocks noGrp="1"/>
          </p:cNvSpPr>
          <p:nvPr>
            <p:ph type="sldNum" sz="quarter" idx="10"/>
          </p:nvPr>
        </p:nvSpPr>
        <p:spPr/>
        <p:txBody>
          <a:bodyPr/>
          <a:lstStyle/>
          <a:p>
            <a:pPr>
              <a:defRPr/>
            </a:pPr>
            <a:fld id="{2CE827D1-0DC7-4E80-908E-409F3F40B59F}" type="slidenum">
              <a:rPr lang="en-US" smtClean="0">
                <a:solidFill>
                  <a:srgbClr val="000000"/>
                </a:solidFill>
              </a:rPr>
              <a:pPr>
                <a:defRPr/>
              </a:pPr>
              <a:t>4</a:t>
            </a:fld>
            <a:endParaRPr lang="en-US">
              <a:solidFill>
                <a:srgbClr val="000000"/>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3" y="1127784"/>
            <a:ext cx="6299777" cy="290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标注 4"/>
          <p:cNvSpPr/>
          <p:nvPr/>
        </p:nvSpPr>
        <p:spPr>
          <a:xfrm>
            <a:off x="736270" y="4200826"/>
            <a:ext cx="6501658" cy="2223725"/>
          </a:xfrm>
          <a:prstGeom prst="wedgeRoundRectCallout">
            <a:avLst>
              <a:gd name="adj1" fmla="val 25521"/>
              <a:gd name="adj2" fmla="val -69342"/>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r>
              <a:rPr lang="en-US" sz="1200" b="1" dirty="0" smtClean="0">
                <a:solidFill>
                  <a:srgbClr val="C20632"/>
                </a:solidFill>
                <a:latin typeface="Arial" pitchFamily="34" charset="0"/>
                <a:ea typeface="ＭＳ Ｐゴシック" pitchFamily="34" charset="-128"/>
                <a:cs typeface="Arial" panose="020B0604020202020204" pitchFamily="34" charset="0"/>
              </a:rPr>
              <a:t>Q9: Explain </a:t>
            </a:r>
            <a:r>
              <a:rPr lang="en-US" sz="1200" b="1" dirty="0">
                <a:solidFill>
                  <a:srgbClr val="C20632"/>
                </a:solidFill>
                <a:latin typeface="Arial" pitchFamily="34" charset="0"/>
                <a:ea typeface="ＭＳ Ｐゴシック" pitchFamily="34" charset="-128"/>
                <a:cs typeface="Arial" panose="020B0604020202020204" pitchFamily="34" charset="0"/>
              </a:rPr>
              <a:t>why/If the evidence in the milestones was sufficient to confirm that the nonconformity was eliminated.</a:t>
            </a:r>
          </a:p>
          <a:p>
            <a:endParaRPr lang="en-US" sz="900" dirty="0">
              <a:solidFill>
                <a:srgbClr val="000000"/>
              </a:solidFill>
              <a:latin typeface="Arial" panose="020B0604020202020204" pitchFamily="34" charset="0"/>
              <a:cs typeface="Arial" panose="020B0604020202020204" pitchFamily="34" charset="0"/>
            </a:endParaRPr>
          </a:p>
          <a:p>
            <a:pPr>
              <a:lnSpc>
                <a:spcPct val="170000"/>
              </a:lnSpc>
            </a:pPr>
            <a:r>
              <a:rPr lang="en-US" sz="1400" b="1" dirty="0">
                <a:solidFill>
                  <a:schemeClr val="tx1"/>
                </a:solidFill>
                <a:latin typeface="Calibri"/>
              </a:rPr>
              <a:t>Fully</a:t>
            </a:r>
          </a:p>
          <a:p>
            <a:pPr>
              <a:lnSpc>
                <a:spcPct val="170000"/>
              </a:lnSpc>
            </a:pPr>
            <a:r>
              <a:rPr lang="en-US" sz="1400" dirty="0">
                <a:solidFill>
                  <a:srgbClr val="000000"/>
                </a:solidFill>
                <a:latin typeface="Arial" panose="020B0604020202020204" pitchFamily="34" charset="0"/>
                <a:cs typeface="Arial" panose="020B0604020202020204" pitchFamily="34" charset="0"/>
              </a:rPr>
              <a:t>-- The revised test report containing the correct rationale for not performing the Energy </a:t>
            </a:r>
            <a:r>
              <a:rPr lang="en-US" sz="1400" dirty="0" smtClean="0">
                <a:solidFill>
                  <a:srgbClr val="000000"/>
                </a:solidFill>
                <a:latin typeface="Arial" panose="020B0604020202020204" pitchFamily="34" charset="0"/>
                <a:cs typeface="Arial" panose="020B0604020202020204" pitchFamily="34" charset="0"/>
              </a:rPr>
              <a:t>  Reduction </a:t>
            </a:r>
            <a:r>
              <a:rPr lang="en-US" sz="1400" dirty="0">
                <a:solidFill>
                  <a:srgbClr val="000000"/>
                </a:solidFill>
                <a:latin typeface="Arial" panose="020B0604020202020204" pitchFamily="34" charset="0"/>
                <a:cs typeface="Arial" panose="020B0604020202020204" pitchFamily="34" charset="0"/>
              </a:rPr>
              <a:t>Defibrillator was reissued. </a:t>
            </a:r>
          </a:p>
          <a:p>
            <a:pPr>
              <a:lnSpc>
                <a:spcPct val="170000"/>
              </a:lnSpc>
            </a:pPr>
            <a:r>
              <a:rPr lang="en-US" sz="1400" dirty="0">
                <a:solidFill>
                  <a:srgbClr val="000000"/>
                </a:solidFill>
                <a:latin typeface="Arial" panose="020B0604020202020204" pitchFamily="34" charset="0"/>
                <a:cs typeface="Arial" panose="020B0604020202020204" pitchFamily="34" charset="0"/>
              </a:rPr>
              <a:t>-- The Test Reference Form  was created. </a:t>
            </a:r>
          </a:p>
          <a:p>
            <a:pPr defTabSz="914400" fontAlgn="auto">
              <a:spcBef>
                <a:spcPts val="0"/>
              </a:spcBef>
              <a:spcAft>
                <a:spcPts val="0"/>
              </a:spcAft>
            </a:pPr>
            <a:endParaRPr lang="en-US" sz="1400" dirty="0">
              <a:solidFill>
                <a:sysClr val="windowText" lastClr="000000"/>
              </a:solidFill>
              <a:ea typeface="Times New Roman"/>
              <a:cs typeface="Times New Roman"/>
            </a:endParaRPr>
          </a:p>
        </p:txBody>
      </p:sp>
    </p:spTree>
    <p:extLst>
      <p:ext uri="{BB962C8B-B14F-4D97-AF65-F5344CB8AC3E}">
        <p14:creationId xmlns:p14="http://schemas.microsoft.com/office/powerpoint/2010/main" val="175836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latin typeface="Arial" pitchFamily="34" charset="0"/>
                <a:ea typeface="ＭＳ Ｐゴシック" pitchFamily="34" charset="-128"/>
                <a:cs typeface="Geneva"/>
              </a:rPr>
              <a:t>CAR</a:t>
            </a:r>
            <a:r>
              <a:rPr lang="en-US" altLang="en-US" dirty="0">
                <a:latin typeface="Arial" pitchFamily="34" charset="0"/>
                <a:ea typeface="ＭＳ Ｐゴシック" pitchFamily="34" charset="-128"/>
                <a:cs typeface="Geneva"/>
              </a:rPr>
              <a:t># 173917065  </a:t>
            </a:r>
            <a:r>
              <a:rPr lang="en-US" altLang="en-US" dirty="0" smtClean="0">
                <a:latin typeface="Arial" pitchFamily="34" charset="0"/>
                <a:ea typeface="ＭＳ Ｐゴシック" pitchFamily="34" charset="-128"/>
                <a:cs typeface="Geneva"/>
              </a:rPr>
              <a:t>– </a:t>
            </a:r>
            <a:r>
              <a:rPr lang="en-US" altLang="en-US" dirty="0">
                <a:latin typeface="Arial" pitchFamily="34" charset="0"/>
                <a:ea typeface="ＭＳ Ｐゴシック" pitchFamily="34" charset="-128"/>
                <a:cs typeface="Geneva"/>
              </a:rPr>
              <a:t>CAR Review Criteria </a:t>
            </a:r>
            <a:r>
              <a:rPr lang="en-US" altLang="en-US" dirty="0" smtClean="0">
                <a:latin typeface="Arial" pitchFamily="34" charset="0"/>
                <a:ea typeface="ＭＳ Ｐゴシック" pitchFamily="34" charset="-128"/>
                <a:cs typeface="Geneva"/>
              </a:rPr>
              <a:t>Check</a:t>
            </a:r>
          </a:p>
        </p:txBody>
      </p:sp>
      <p:sp>
        <p:nvSpPr>
          <p:cNvPr id="1843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fld id="{ACECA390-74A9-476C-A65E-A20B9A62B3AB}" type="slidenum">
              <a:rPr lang="en-US" altLang="en-US" sz="1000" smtClean="0">
                <a:solidFill>
                  <a:srgbClr val="000000"/>
                </a:solidFill>
              </a:rPr>
              <a:pPr eaLnBrk="1" hangingPunct="1">
                <a:spcBef>
                  <a:spcPct val="0"/>
                </a:spcBef>
              </a:pPr>
              <a:t>5</a:t>
            </a:fld>
            <a:endParaRPr lang="en-US" altLang="en-US" sz="1000" smtClean="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50392607"/>
              </p:ext>
            </p:extLst>
          </p:nvPr>
        </p:nvGraphicFramePr>
        <p:xfrm>
          <a:off x="742950" y="2036746"/>
          <a:ext cx="7569777" cy="2178993"/>
        </p:xfrm>
        <a:graphic>
          <a:graphicData uri="http://schemas.openxmlformats.org/drawingml/2006/table">
            <a:tbl>
              <a:tblPr/>
              <a:tblGrid>
                <a:gridCol w="3466311"/>
                <a:gridCol w="795561"/>
                <a:gridCol w="1102635"/>
                <a:gridCol w="1102635"/>
                <a:gridCol w="1102635"/>
              </a:tblGrid>
              <a:tr h="356801">
                <a:tc>
                  <a:txBody>
                    <a:bodyPr/>
                    <a:lstStyle/>
                    <a:p>
                      <a:pPr algn="ctr" fontAlgn="b"/>
                      <a:r>
                        <a:rPr lang="en-US" sz="1800" b="1" i="0" u="none" strike="noStrike" dirty="0" smtClean="0">
                          <a:solidFill>
                            <a:srgbClr val="000000"/>
                          </a:solidFill>
                          <a:effectLst/>
                          <a:latin typeface="Calibri"/>
                        </a:rPr>
                        <a:t>CAR</a:t>
                      </a:r>
                      <a:r>
                        <a:rPr lang="en-US" sz="1800" b="1" i="0" u="none" strike="noStrike" baseline="0" dirty="0" smtClean="0">
                          <a:solidFill>
                            <a:srgbClr val="000000"/>
                          </a:solidFill>
                          <a:effectLst/>
                          <a:latin typeface="Calibri"/>
                        </a:rPr>
                        <a:t> Review Criteria</a:t>
                      </a:r>
                      <a:endParaRPr lang="en-US" sz="1800" b="1" i="0" u="none" strike="noStrike" dirty="0">
                        <a:solidFill>
                          <a:srgbClr val="000000"/>
                        </a:solidFill>
                        <a:effectLst/>
                        <a:latin typeface="Calibri"/>
                      </a:endParaRP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1" i="0" u="none" strike="noStrike" dirty="0" smtClean="0">
                          <a:solidFill>
                            <a:srgbClr val="000000"/>
                          </a:solidFill>
                          <a:effectLst/>
                          <a:latin typeface="Calibri"/>
                        </a:rPr>
                        <a:t>Fully</a:t>
                      </a:r>
                      <a:endParaRPr lang="en-US" sz="1800" b="1"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1" i="0" u="none" strike="noStrike" dirty="0" smtClean="0">
                          <a:solidFill>
                            <a:srgbClr val="000000"/>
                          </a:solidFill>
                          <a:effectLst/>
                          <a:latin typeface="Calibri"/>
                        </a:rPr>
                        <a:t>Partially</a:t>
                      </a:r>
                      <a:endParaRPr lang="en-US" sz="1800" b="1"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1" i="0" u="none" strike="noStrike" dirty="0" smtClean="0">
                          <a:solidFill>
                            <a:srgbClr val="000000"/>
                          </a:solidFill>
                          <a:effectLst/>
                          <a:latin typeface="Calibri"/>
                        </a:rPr>
                        <a:t>Not</a:t>
                      </a:r>
                      <a:r>
                        <a:rPr lang="en-US" sz="1800" b="1" i="0" u="none" strike="noStrike" baseline="0" dirty="0" smtClean="0">
                          <a:solidFill>
                            <a:srgbClr val="000000"/>
                          </a:solidFill>
                          <a:effectLst/>
                          <a:latin typeface="Calibri"/>
                        </a:rPr>
                        <a:t> at all</a:t>
                      </a:r>
                      <a:endParaRPr lang="en-US" sz="1800" b="1"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1" i="0" u="none" strike="noStrike" dirty="0">
                          <a:solidFill>
                            <a:srgbClr val="000000"/>
                          </a:solidFill>
                          <a:effectLst/>
                          <a:latin typeface="Calibri"/>
                        </a:rPr>
                        <a:t>N/A</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837304">
                <a:tc>
                  <a:txBody>
                    <a:bodyPr/>
                    <a:lstStyle/>
                    <a:p>
                      <a:pPr algn="l" fontAlgn="ctr"/>
                      <a:r>
                        <a:rPr lang="en-US" sz="1600" b="0" i="1" u="none" strike="noStrike" kern="1200" dirty="0" smtClean="0">
                          <a:solidFill>
                            <a:srgbClr val="000000"/>
                          </a:solidFill>
                          <a:effectLst/>
                          <a:latin typeface="+mn-lt"/>
                          <a:ea typeface="+mn-ea"/>
                          <a:cs typeface="+mn-cs"/>
                        </a:rPr>
                        <a:t>Explain how/If the analysis supports the root cause statement</a:t>
                      </a:r>
                      <a:endParaRPr lang="en-US" sz="1600" b="0" i="1" u="none" strike="noStrike" kern="1200" dirty="0">
                        <a:solidFill>
                          <a:srgbClr val="000000"/>
                        </a:solidFill>
                        <a:effectLst/>
                        <a:latin typeface="+mn-lt"/>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mn-lt"/>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dirty="0" smtClean="0">
                        <a:solidFill>
                          <a:srgbClr val="FF0000"/>
                        </a:solidFill>
                        <a:effectLst/>
                        <a:latin typeface="Calibri"/>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931507">
                <a:tc>
                  <a:txBody>
                    <a:bodyPr/>
                    <a:lstStyle/>
                    <a:p>
                      <a:pPr marL="0" indent="0">
                        <a:buFont typeface="Wingdings" panose="05000000000000000000" pitchFamily="2" charset="2"/>
                        <a:buNone/>
                      </a:pPr>
                      <a:r>
                        <a:rPr lang="en-US" sz="1600" b="0" i="1" u="none" strike="noStrike" kern="1200" dirty="0" smtClean="0">
                          <a:solidFill>
                            <a:srgbClr val="000000"/>
                          </a:solidFill>
                          <a:effectLst/>
                          <a:latin typeface="+mn-lt"/>
                          <a:ea typeface="+mn-ea"/>
                          <a:cs typeface="+mn-cs"/>
                        </a:rPr>
                        <a:t>Explain why/If the evidence in the milestones was sufficient to confirm that the nonconformity was eliminated.</a:t>
                      </a:r>
                      <a:endParaRPr lang="en-US" sz="1600" b="0" i="1" u="none" strike="noStrike" kern="1200" dirty="0">
                        <a:solidFill>
                          <a:srgbClr val="000000"/>
                        </a:solidFill>
                        <a:effectLst/>
                        <a:latin typeface="+mn-lt"/>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altLang="ja-JP" sz="1800" b="1" i="0" u="none" strike="noStrike" kern="1200" cap="none" spc="0" normalizeH="0" baseline="0" noProof="0" dirty="0" smtClean="0">
                        <a:ln>
                          <a:noFill/>
                        </a:ln>
                        <a:solidFill>
                          <a:srgbClr val="FF0000"/>
                        </a:solidFill>
                        <a:effectLst/>
                        <a:uLnTx/>
                        <a:uFillTx/>
                        <a:latin typeface="+mn-lt"/>
                        <a:ea typeface="+mn-ea"/>
                        <a:cs typeface="+mn-cs"/>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mn-lt"/>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altLang="ja-JP" sz="1400" b="1" i="0" u="none" strike="noStrike" kern="1200" cap="none" spc="0" normalizeH="0" baseline="0" noProof="0" dirty="0" smtClean="0">
                        <a:ln>
                          <a:noFill/>
                        </a:ln>
                        <a:solidFill>
                          <a:srgbClr val="FF0000"/>
                        </a:solidFill>
                        <a:effectLst/>
                        <a:uLnTx/>
                        <a:uFillTx/>
                        <a:latin typeface="Calibri"/>
                        <a:ea typeface="+mn-ea"/>
                        <a:cs typeface="+mn-cs"/>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r>
            </a:tbl>
          </a:graphicData>
        </a:graphic>
      </p:graphicFrame>
      <p:sp>
        <p:nvSpPr>
          <p:cNvPr id="3" name="TextBox 2"/>
          <p:cNvSpPr txBox="1"/>
          <p:nvPr/>
        </p:nvSpPr>
        <p:spPr>
          <a:xfrm>
            <a:off x="5397332" y="2644837"/>
            <a:ext cx="424543" cy="369332"/>
          </a:xfrm>
          <a:prstGeom prst="rect">
            <a:avLst/>
          </a:prstGeom>
          <a:noFill/>
        </p:spPr>
        <p:txBody>
          <a:bodyPr wrap="square" rtlCol="0">
            <a:spAutoFit/>
          </a:bodyPr>
          <a:lstStyle/>
          <a:p>
            <a:r>
              <a:rPr lang="en-US" altLang="ja-JP" b="1" dirty="0" smtClean="0">
                <a:solidFill>
                  <a:srgbClr val="FF0000"/>
                </a:solidFill>
              </a:rPr>
              <a:t>√</a:t>
            </a:r>
            <a:endParaRPr lang="en-US" altLang="ja-JP" b="1" dirty="0">
              <a:solidFill>
                <a:srgbClr val="FF0000"/>
              </a:solidFill>
            </a:endParaRPr>
          </a:p>
        </p:txBody>
      </p:sp>
      <p:sp>
        <p:nvSpPr>
          <p:cNvPr id="8" name="TextBox 7"/>
          <p:cNvSpPr txBox="1"/>
          <p:nvPr/>
        </p:nvSpPr>
        <p:spPr>
          <a:xfrm>
            <a:off x="4469079" y="3546027"/>
            <a:ext cx="424543" cy="369332"/>
          </a:xfrm>
          <a:prstGeom prst="rect">
            <a:avLst/>
          </a:prstGeom>
          <a:noFill/>
        </p:spPr>
        <p:txBody>
          <a:bodyPr wrap="square" rtlCol="0">
            <a:spAutoFit/>
          </a:bodyPr>
          <a:lstStyle/>
          <a:p>
            <a:r>
              <a:rPr lang="en-US" altLang="ja-JP" b="1" dirty="0" smtClean="0">
                <a:solidFill>
                  <a:srgbClr val="FF0000"/>
                </a:solidFill>
              </a:rPr>
              <a:t>√</a:t>
            </a:r>
            <a:endParaRPr lang="en-US" altLang="ja-JP" b="1" dirty="0">
              <a:solidFill>
                <a:srgbClr val="FF0000"/>
              </a:solidFill>
            </a:endParaRPr>
          </a:p>
        </p:txBody>
      </p:sp>
    </p:spTree>
    <p:extLst>
      <p:ext uri="{BB962C8B-B14F-4D97-AF65-F5344CB8AC3E}">
        <p14:creationId xmlns:p14="http://schemas.microsoft.com/office/powerpoint/2010/main" val="2519830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3907</TotalTime>
  <Words>211</Words>
  <Application>Microsoft Office PowerPoint</Application>
  <PresentationFormat>On-screen Show (4:3)</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1_ULTemplate</vt:lpstr>
      <vt:lpstr>CAR# 173917065 Observation</vt:lpstr>
      <vt:lpstr>CAR# 173917065 – Anne Deng</vt:lpstr>
      <vt:lpstr>CAR# 173917065 – Anne Deng</vt:lpstr>
      <vt:lpstr>CAR# 173917065: Observation</vt:lpstr>
      <vt:lpstr>CAR# 173917065  – CAR Review Criteria Check</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Adams</cp:lastModifiedBy>
  <cp:revision>459</cp:revision>
  <cp:lastPrinted>2016-08-15T01:54:43Z</cp:lastPrinted>
  <dcterms:created xsi:type="dcterms:W3CDTF">2010-12-21T03:48:07Z</dcterms:created>
  <dcterms:modified xsi:type="dcterms:W3CDTF">2017-12-18T20:04:37Z</dcterms:modified>
</cp:coreProperties>
</file>