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06" r:id="rId3"/>
  </p:sldMasterIdLst>
  <p:notesMasterIdLst>
    <p:notesMasterId r:id="rId20"/>
  </p:notesMasterIdLst>
  <p:sldIdLst>
    <p:sldId id="286" r:id="rId4"/>
    <p:sldId id="257" r:id="rId5"/>
    <p:sldId id="258" r:id="rId6"/>
    <p:sldId id="259" r:id="rId7"/>
    <p:sldId id="277" r:id="rId8"/>
    <p:sldId id="281" r:id="rId9"/>
    <p:sldId id="290" r:id="rId10"/>
    <p:sldId id="291" r:id="rId11"/>
    <p:sldId id="292" r:id="rId12"/>
    <p:sldId id="293" r:id="rId13"/>
    <p:sldId id="294" r:id="rId14"/>
    <p:sldId id="295" r:id="rId15"/>
    <p:sldId id="296" r:id="rId16"/>
    <p:sldId id="297" r:id="rId17"/>
    <p:sldId id="298" r:id="rId18"/>
    <p:sldId id="29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739"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1C9C55-EBA8-4A23-9599-64B93CCFF23D}" type="datetimeFigureOut">
              <a:rPr lang="en-US" smtClean="0"/>
              <a:t>9/21/2017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5D1DEF-18F3-4515-849E-D9607D0C382C}" type="slidenum">
              <a:rPr lang="en-US" smtClean="0"/>
              <a:t>‹#›</a:t>
            </a:fld>
            <a:endParaRPr lang="en-US"/>
          </a:p>
        </p:txBody>
      </p:sp>
    </p:spTree>
    <p:extLst>
      <p:ext uri="{BB962C8B-B14F-4D97-AF65-F5344CB8AC3E}">
        <p14:creationId xmlns:p14="http://schemas.microsoft.com/office/powerpoint/2010/main" val="311879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pic>
        <p:nvPicPr>
          <p:cNvPr id="6" name="Picture 5"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97686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bo 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923330"/>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3" name="Text Placeholder 2"/>
          <p:cNvSpPr>
            <a:spLocks noGrp="1"/>
          </p:cNvSpPr>
          <p:nvPr>
            <p:ph type="body" sz="quarter" idx="12" hasCustomPrompt="1"/>
          </p:nvPr>
        </p:nvSpPr>
        <p:spPr>
          <a:xfrm>
            <a:off x="558800" y="3131810"/>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3131810"/>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p:txBody>
          <a:bodyPr/>
          <a:lstStyle/>
          <a:p>
            <a:endParaRPr lang="en-US"/>
          </a:p>
        </p:txBody>
      </p:sp>
      <p:sp>
        <p:nvSpPr>
          <p:cNvPr id="7" name="Slide Number Placeholder 6"/>
          <p:cNvSpPr>
            <a:spLocks noGrp="1"/>
          </p:cNvSpPr>
          <p:nvPr>
            <p:ph type="sldNum" sz="quarter" idx="15"/>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8986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Lef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4805680"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Picture Placeholder 3"/>
          <p:cNvSpPr>
            <a:spLocks noGrp="1"/>
          </p:cNvSpPr>
          <p:nvPr>
            <p:ph type="pic" sz="quarter" idx="14"/>
          </p:nvPr>
        </p:nvSpPr>
        <p:spPr>
          <a:xfrm>
            <a:off x="55947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p:txBody>
          <a:bodyPr/>
          <a:lstStyle/>
          <a:p>
            <a:endParaRPr lang="en-US"/>
          </a:p>
        </p:txBody>
      </p:sp>
      <p:sp>
        <p:nvSpPr>
          <p:cNvPr id="6" name="Slide Number Placeholder 5"/>
          <p:cNvSpPr>
            <a:spLocks noGrp="1"/>
          </p:cNvSpPr>
          <p:nvPr>
            <p:ph type="sldNum" sz="quarter" idx="1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65576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10" name="Picture Placeholder 3"/>
          <p:cNvSpPr>
            <a:spLocks noGrp="1"/>
          </p:cNvSpPr>
          <p:nvPr>
            <p:ph type="pic" sz="quarter" idx="14"/>
          </p:nvPr>
        </p:nvSpPr>
        <p:spPr>
          <a:xfrm>
            <a:off x="481208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2"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p:txBody>
          <a:bodyPr/>
          <a:lstStyle/>
          <a:p>
            <a:endParaRPr lang="en-US"/>
          </a:p>
        </p:txBody>
      </p:sp>
      <p:sp>
        <p:nvSpPr>
          <p:cNvPr id="6" name="Slide Number Placeholder 5"/>
          <p:cNvSpPr>
            <a:spLocks noGrp="1"/>
          </p:cNvSpPr>
          <p:nvPr>
            <p:ph type="sldNum" sz="quarter" idx="1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381931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Half Page">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pic>
        <p:nvPicPr>
          <p:cNvPr id="9" name="Picture 8"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8" name="TextBox 7"/>
          <p:cNvSpPr txBox="1"/>
          <p:nvPr/>
        </p:nvSpPr>
        <p:spPr>
          <a:xfrm>
            <a:off x="4572000" y="-507831"/>
            <a:ext cx="4582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PHOTO</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PC: </a:t>
            </a:r>
            <a:r>
              <a:rPr lang="en-US" sz="900" b="0" baseline="0" dirty="0" smtClean="0">
                <a:solidFill>
                  <a:schemeClr val="tx2">
                    <a:lumMod val="50000"/>
                  </a:schemeClr>
                </a:solidFill>
                <a:latin typeface="+mn-lt"/>
                <a:ea typeface="Open Sans" charset="0"/>
                <a:cs typeface="Arial"/>
              </a:rPr>
              <a:t>TBD</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Mac: </a:t>
            </a:r>
            <a:r>
              <a:rPr lang="en-US" sz="900" b="0" baseline="0" dirty="0" smtClean="0">
                <a:solidFill>
                  <a:schemeClr val="tx2">
                    <a:lumMod val="50000"/>
                  </a:schemeClr>
                </a:solidFill>
                <a:latin typeface="+mn-lt"/>
                <a:ea typeface="Open Sans" charset="0"/>
                <a:cs typeface="Arial"/>
              </a:rPr>
              <a:t>Click on the photo box—Choose Picture—Picture From File</a:t>
            </a:r>
            <a:endParaRPr lang="en-US" sz="800" dirty="0" smtClean="0">
              <a:solidFill>
                <a:schemeClr val="accent2"/>
              </a:solidFill>
              <a:latin typeface="+mn-lt"/>
              <a:ea typeface="Open Sans" charset="0"/>
              <a:cs typeface="Arial"/>
            </a:endParaRPr>
          </a:p>
        </p:txBody>
      </p:sp>
      <p:sp>
        <p:nvSpPr>
          <p:cNvPr id="6" name="Footer Placeholder 5"/>
          <p:cNvSpPr>
            <a:spLocks noGrp="1"/>
          </p:cNvSpPr>
          <p:nvPr>
            <p:ph type="ftr" sz="quarter" idx="15"/>
          </p:nvPr>
        </p:nvSpPr>
        <p:spPr/>
        <p:txBody>
          <a:bodyPr/>
          <a:lstStyle/>
          <a:p>
            <a:endParaRPr lang="en-US"/>
          </a:p>
        </p:txBody>
      </p:sp>
      <p:sp>
        <p:nvSpPr>
          <p:cNvPr id="7" name="Slide Number Placeholder 6"/>
          <p:cNvSpPr>
            <a:spLocks noGrp="1"/>
          </p:cNvSpPr>
          <p:nvPr>
            <p:ph type="sldNum" sz="quarter" idx="1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481636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Bottom">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15" name="TextBox 14"/>
          <p:cNvSpPr txBox="1"/>
          <p:nvPr/>
        </p:nvSpPr>
        <p:spPr>
          <a:xfrm>
            <a:off x="1" y="6879851"/>
            <a:ext cx="9154113" cy="584776"/>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Insert a PNG of the UL LOGO in either RED or WHITE, whichever looks best with the image behind.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Add the UL LEGAL LINE and change the color to WHITE, GRAY or BLACK, whichever is most legible with the image behind.</a:t>
            </a:r>
            <a:endParaRPr lang="en-US" sz="900" b="0" baseline="0" dirty="0" smtClean="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chemeClr val="accent2"/>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accent2"/>
                </a:solidFill>
              </a:rPr>
              <a:t>UL and the UL logo are trademarks of UL LLC </a:t>
            </a:r>
            <a:r>
              <a:rPr lang="en-US" sz="800" dirty="0" smtClean="0">
                <a:solidFill>
                  <a:schemeClr val="accent2"/>
                </a:solidFill>
                <a:latin typeface="+mn-lt"/>
                <a:ea typeface="Open Sans" charset="0"/>
                <a:cs typeface="Arial"/>
              </a:rPr>
              <a:t>© 2016. Proprietary &amp; Confidential. </a:t>
            </a:r>
          </a:p>
        </p:txBody>
      </p:sp>
      <p:sp>
        <p:nvSpPr>
          <p:cNvPr id="6" name="Footer Placeholder 5"/>
          <p:cNvSpPr>
            <a:spLocks noGrp="1"/>
          </p:cNvSpPr>
          <p:nvPr>
            <p:ph type="ftr" sz="quarter" idx="18"/>
          </p:nvPr>
        </p:nvSpPr>
        <p:spPr/>
        <p:txBody>
          <a:bodyPr/>
          <a:lstStyle/>
          <a:p>
            <a:endParaRPr lang="en-US"/>
          </a:p>
        </p:txBody>
      </p:sp>
      <p:sp>
        <p:nvSpPr>
          <p:cNvPr id="7" name="Slide Number Placeholder 6"/>
          <p:cNvSpPr>
            <a:spLocks noGrp="1"/>
          </p:cNvSpPr>
          <p:nvPr>
            <p:ph type="sldNum" sz="quarter" idx="19"/>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19739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7"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32pt centered caps.”</a:t>
            </a:r>
          </a:p>
        </p:txBody>
      </p:sp>
      <p:sp>
        <p:nvSpPr>
          <p:cNvPr id="10"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1" name="Picture Placeholder 6"/>
          <p:cNvSpPr>
            <a:spLocks noGrp="1"/>
          </p:cNvSpPr>
          <p:nvPr>
            <p:ph type="pic" sz="quarter" idx="18" hasCustomPrompt="1"/>
          </p:nvPr>
        </p:nvSpPr>
        <p:spPr>
          <a:xfrm>
            <a:off x="4295925" y="1411872"/>
            <a:ext cx="548257"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12" name="TextBox 11"/>
          <p:cNvSpPr txBox="1"/>
          <p:nvPr/>
        </p:nvSpPr>
        <p:spPr>
          <a:xfrm>
            <a:off x="9144000" y="978084"/>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13" name="Picture 12"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9"/>
          </p:nvPr>
        </p:nvSpPr>
        <p:spPr/>
        <p:txBody>
          <a:bodyPr/>
          <a:lstStyle/>
          <a:p>
            <a:endParaRPr lang="en-US"/>
          </a:p>
        </p:txBody>
      </p:sp>
      <p:sp>
        <p:nvSpPr>
          <p:cNvPr id="5" name="Slide Number Placeholder 4"/>
          <p:cNvSpPr>
            <a:spLocks noGrp="1"/>
          </p:cNvSpPr>
          <p:nvPr>
            <p:ph type="sldNum" sz="quarter" idx="20"/>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08748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Quot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16"/>
          <p:cNvSpPr>
            <a:spLocks noGrp="1"/>
          </p:cNvSpPr>
          <p:nvPr>
            <p:ph type="body" sz="quarter" idx="11" hasCustomPrompt="1"/>
          </p:nvPr>
        </p:nvSpPr>
        <p:spPr>
          <a:xfrm>
            <a:off x="559473" y="4095415"/>
            <a:ext cx="8021160" cy="954107"/>
          </a:xfrm>
          <a:prstGeom prst="rect">
            <a:avLst/>
          </a:prstGeom>
        </p:spPr>
        <p:txBody>
          <a:bodyPr wrap="square" anchor="ctr">
            <a:spAutoFit/>
          </a:bodyPr>
          <a:lstStyle>
            <a:lvl1pPr marL="0" indent="0" algn="ctr">
              <a:spcBef>
                <a:spcPts val="0"/>
              </a:spcBef>
              <a:spcAft>
                <a:spcPts val="1200"/>
              </a:spcAft>
              <a:buNone/>
              <a:defRPr sz="28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15" name="Text Placeholder 28"/>
          <p:cNvSpPr>
            <a:spLocks noGrp="1"/>
          </p:cNvSpPr>
          <p:nvPr>
            <p:ph type="body" sz="quarter" idx="12" hasCustomPrompt="1"/>
          </p:nvPr>
        </p:nvSpPr>
        <p:spPr>
          <a:xfrm>
            <a:off x="559474" y="5321332"/>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7" name="TextBox 16"/>
          <p:cNvSpPr txBox="1"/>
          <p:nvPr/>
        </p:nvSpPr>
        <p:spPr>
          <a:xfrm>
            <a:off x="9144000" y="2870700"/>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sp>
        <p:nvSpPr>
          <p:cNvPr id="18" name="Picture Placeholder 6"/>
          <p:cNvSpPr>
            <a:spLocks noGrp="1"/>
          </p:cNvSpPr>
          <p:nvPr>
            <p:ph type="pic" sz="quarter" idx="17" hasCustomPrompt="1"/>
          </p:nvPr>
        </p:nvSpPr>
        <p:spPr>
          <a:xfrm>
            <a:off x="4295733" y="3288926"/>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pic>
        <p:nvPicPr>
          <p:cNvPr id="12" name="Picture 11"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p:txBody>
          <a:bodyPr/>
          <a:lstStyle/>
          <a:p>
            <a:endParaRPr lang="en-US"/>
          </a:p>
        </p:txBody>
      </p:sp>
      <p:sp>
        <p:nvSpPr>
          <p:cNvPr id="6" name="Slide Number Placeholder 5"/>
          <p:cNvSpPr>
            <a:spLocks noGrp="1"/>
          </p:cNvSpPr>
          <p:nvPr>
            <p:ph type="sldNum" sz="quarter" idx="19"/>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68257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2" name="Chart Placeholder 3"/>
          <p:cNvSpPr>
            <a:spLocks noGrp="1"/>
          </p:cNvSpPr>
          <p:nvPr>
            <p:ph type="chart" sz="quarter" idx="16"/>
          </p:nvPr>
        </p:nvSpPr>
        <p:spPr>
          <a:xfrm>
            <a:off x="559473" y="1672373"/>
            <a:ext cx="8021161"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7" name="TextBox 6"/>
          <p:cNvSpPr txBox="1"/>
          <p:nvPr/>
        </p:nvSpPr>
        <p:spPr>
          <a:xfrm>
            <a:off x="1" y="6879850"/>
            <a:ext cx="9143999" cy="369332"/>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Tables, graphs and charts should be designed with neutral colors using accent colors sparingly. Use UL colors whenever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 borders should be 1pt.</a:t>
            </a: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7"/>
          </p:nvPr>
        </p:nvSpPr>
        <p:spPr/>
        <p:txBody>
          <a:bodyPr/>
          <a:lstStyle/>
          <a:p>
            <a:endParaRPr lang="en-US"/>
          </a:p>
        </p:txBody>
      </p:sp>
      <p:sp>
        <p:nvSpPr>
          <p:cNvPr id="5" name="Slide Number Placeholder 4"/>
          <p:cNvSpPr>
            <a:spLocks noGrp="1"/>
          </p:cNvSpPr>
          <p:nvPr>
            <p:ph type="sldNum" sz="quarter" idx="18"/>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417193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art Righ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553266"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1" name="Chart Placeholder 3"/>
          <p:cNvSpPr>
            <a:spLocks noGrp="1"/>
          </p:cNvSpPr>
          <p:nvPr>
            <p:ph type="chart" sz="quarter" idx="10"/>
          </p:nvPr>
        </p:nvSpPr>
        <p:spPr>
          <a:xfrm>
            <a:off x="4805875"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p:nvSpPr>
        <p:spPr>
          <a:xfrm>
            <a:off x="1" y="6879850"/>
            <a:ext cx="9143999" cy="369332"/>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Tables, graphs and charts should be designed with neutral colors using accent colors sparingly. Use UL colors whenever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 borders should be 1pt.</a:t>
            </a:r>
          </a:p>
        </p:txBody>
      </p:sp>
      <p:pic>
        <p:nvPicPr>
          <p:cNvPr id="12" name="Picture 11"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174599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Lef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4805875"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2" name="Chart Placeholder 3"/>
          <p:cNvSpPr>
            <a:spLocks noGrp="1"/>
          </p:cNvSpPr>
          <p:nvPr>
            <p:ph type="chart" sz="quarter" idx="10"/>
          </p:nvPr>
        </p:nvSpPr>
        <p:spPr>
          <a:xfrm>
            <a:off x="559473"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p:nvSpPr>
        <p:spPr>
          <a:xfrm>
            <a:off x="1" y="6879850"/>
            <a:ext cx="9143999" cy="369332"/>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Tables, graphs and charts should be designed with neutral colors using accent colors sparingly. Use UL colors whenever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 borders should be 1pt.</a:t>
            </a: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40868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lient Logo">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3" name="Picture Placeholder 2"/>
          <p:cNvSpPr>
            <a:spLocks noGrp="1"/>
          </p:cNvSpPr>
          <p:nvPr>
            <p:ph type="pic" sz="quarter" idx="12" hasCustomPrompt="1"/>
          </p:nvPr>
        </p:nvSpPr>
        <p:spPr>
          <a:xfrm>
            <a:off x="559473" y="848671"/>
            <a:ext cx="2743200" cy="1371600"/>
          </a:xfrm>
          <a:prstGeom prst="rect">
            <a:avLst/>
          </a:prstGeom>
          <a:noFill/>
        </p:spPr>
        <p:txBody>
          <a:bodyPr vert="horz"/>
          <a:lstStyle>
            <a:lvl1pPr marL="0" indent="0">
              <a:buNone/>
              <a:defRPr sz="1200" b="1" cap="all">
                <a:solidFill>
                  <a:schemeClr val="bg1">
                    <a:lumMod val="50000"/>
                  </a:schemeClr>
                </a:solidFill>
              </a:defRPr>
            </a:lvl1pPr>
          </a:lstStyle>
          <a:p>
            <a:r>
              <a:rPr lang="en-US" dirty="0" smtClean="0"/>
              <a:t>Client logo here</a:t>
            </a:r>
            <a:endParaRPr lang="en-US" dirty="0"/>
          </a:p>
        </p:txBody>
      </p:sp>
      <p:sp>
        <p:nvSpPr>
          <p:cNvPr id="7" name="TextBox 6"/>
          <p:cNvSpPr txBox="1"/>
          <p:nvPr/>
        </p:nvSpPr>
        <p:spPr>
          <a:xfrm>
            <a:off x="-893098" y="706226"/>
            <a:ext cx="893098" cy="1754327"/>
          </a:xfrm>
          <a:prstGeom prst="rect">
            <a:avLst/>
          </a:prstGeom>
          <a:noFill/>
        </p:spPr>
        <p:txBody>
          <a:bodyPr wrap="square" rtlCol="0" anchor="t">
            <a:spAutoFit/>
          </a:bodyPr>
          <a:lstStyle/>
          <a:p>
            <a:pPr>
              <a:lnSpc>
                <a:spcPct val="100000"/>
              </a:lnSpc>
            </a:pPr>
            <a:r>
              <a:rPr lang="en-US" sz="900" dirty="0" smtClean="0">
                <a:solidFill>
                  <a:schemeClr val="tx2">
                    <a:lumMod val="50000"/>
                  </a:schemeClr>
                </a:solidFill>
              </a:rPr>
              <a:t>Client Logos</a:t>
            </a:r>
            <a:r>
              <a:rPr lang="en-US" sz="900" baseline="0" dirty="0" smtClean="0">
                <a:solidFill>
                  <a:schemeClr val="tx2">
                    <a:lumMod val="50000"/>
                  </a:schemeClr>
                </a:solidFill>
              </a:rPr>
              <a:t> should be</a:t>
            </a:r>
            <a:r>
              <a:rPr lang="en-US" sz="900" dirty="0" smtClean="0">
                <a:solidFill>
                  <a:schemeClr val="tx2">
                    <a:lumMod val="50000"/>
                  </a:schemeClr>
                </a:solidFill>
              </a:rPr>
              <a:t> </a:t>
            </a:r>
            <a:r>
              <a:rPr lang="en-US" sz="900" baseline="0" dirty="0" smtClean="0">
                <a:solidFill>
                  <a:schemeClr val="tx2">
                    <a:lumMod val="50000"/>
                  </a:schemeClr>
                </a:solidFill>
              </a:rPr>
              <a:t>fit proportionally to the box. </a:t>
            </a:r>
          </a:p>
          <a:p>
            <a:pPr>
              <a:lnSpc>
                <a:spcPct val="100000"/>
              </a:lnSpc>
            </a:pPr>
            <a:endParaRPr lang="en-US" sz="900" baseline="0" dirty="0" smtClean="0">
              <a:solidFill>
                <a:schemeClr val="tx2">
                  <a:lumMod val="50000"/>
                </a:schemeClr>
              </a:solidFill>
            </a:endParaRPr>
          </a:p>
          <a:p>
            <a:pPr>
              <a:lnSpc>
                <a:spcPct val="100000"/>
              </a:lnSpc>
            </a:pPr>
            <a:r>
              <a:rPr lang="en-US" sz="900" baseline="0" dirty="0" smtClean="0">
                <a:solidFill>
                  <a:schemeClr val="tx2">
                    <a:lumMod val="50000"/>
                  </a:schemeClr>
                </a:solidFill>
              </a:rPr>
              <a:t>Insert the Logo image then choose to resize picture to fit inside placeholder</a:t>
            </a:r>
            <a:endParaRPr lang="en-US" sz="900" dirty="0">
              <a:solidFill>
                <a:schemeClr val="tx2">
                  <a:lumMod val="50000"/>
                </a:schemeClr>
              </a:solidFill>
            </a:endParaRPr>
          </a:p>
        </p:txBody>
      </p:sp>
      <p:pic>
        <p:nvPicPr>
          <p:cNvPr id="8" name="Picture 7"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5" name="Footer Placeholder 4"/>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61415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cxnSp>
        <p:nvCxnSpPr>
          <p:cNvPr id="20" name="Straight Connector 19"/>
          <p:cNvCxnSpPr/>
          <p:nvPr/>
        </p:nvCxnSpPr>
        <p:spPr>
          <a:xfrm>
            <a:off x="84530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02868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idx="26" hasCustomPrompt="1"/>
          </p:nvPr>
        </p:nvSpPr>
        <p:spPr>
          <a:xfrm>
            <a:off x="343014"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26" name="Text Placeholder 2"/>
          <p:cNvSpPr>
            <a:spLocks noGrp="1"/>
          </p:cNvSpPr>
          <p:nvPr>
            <p:ph type="body" idx="28" hasCustomPrompt="1"/>
          </p:nvPr>
        </p:nvSpPr>
        <p:spPr>
          <a:xfrm>
            <a:off x="4526395"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4" name="Text Placeholder 3"/>
          <p:cNvSpPr>
            <a:spLocks noGrp="1"/>
          </p:cNvSpPr>
          <p:nvPr>
            <p:ph type="body" sz="quarter" idx="29" hasCustomPrompt="1"/>
          </p:nvPr>
        </p:nvSpPr>
        <p:spPr>
          <a:xfrm>
            <a:off x="946151"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sp>
        <p:nvSpPr>
          <p:cNvPr id="35" name="Text Placeholder 3"/>
          <p:cNvSpPr>
            <a:spLocks noGrp="1"/>
          </p:cNvSpPr>
          <p:nvPr>
            <p:ph type="body" sz="quarter" idx="30" hasCustomPrompt="1"/>
          </p:nvPr>
        </p:nvSpPr>
        <p:spPr>
          <a:xfrm>
            <a:off x="5127096"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pic>
        <p:nvPicPr>
          <p:cNvPr id="12" name="Picture 11"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1"/>
          </p:nvPr>
        </p:nvSpPr>
        <p:spPr/>
        <p:txBody>
          <a:bodyPr/>
          <a:lstStyle/>
          <a:p>
            <a:endParaRPr lang="en-US"/>
          </a:p>
        </p:txBody>
      </p:sp>
      <p:sp>
        <p:nvSpPr>
          <p:cNvPr id="7" name="Slide Number Placeholder 6"/>
          <p:cNvSpPr>
            <a:spLocks noGrp="1"/>
          </p:cNvSpPr>
          <p:nvPr>
            <p:ph type="sldNum" sz="quarter" idx="32"/>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076109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6"/>
          <p:cNvSpPr>
            <a:spLocks noGrp="1"/>
          </p:cNvSpPr>
          <p:nvPr>
            <p:ph type="body" sz="quarter" idx="22" hasCustomPrompt="1"/>
          </p:nvPr>
        </p:nvSpPr>
        <p:spPr>
          <a:xfrm>
            <a:off x="5127096"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cxnSp>
        <p:nvCxnSpPr>
          <p:cNvPr id="18" name="Straight Connector 17"/>
          <p:cNvCxnSpPr/>
          <p:nvPr/>
        </p:nvCxnSpPr>
        <p:spPr>
          <a:xfrm>
            <a:off x="84530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868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530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2868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Text Placeholder 6"/>
          <p:cNvSpPr>
            <a:spLocks noGrp="1"/>
          </p:cNvSpPr>
          <p:nvPr>
            <p:ph type="body" sz="quarter" idx="23" hasCustomPrompt="1"/>
          </p:nvPr>
        </p:nvSpPr>
        <p:spPr>
          <a:xfrm>
            <a:off x="946198"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29" name="Text Placeholder 6"/>
          <p:cNvSpPr>
            <a:spLocks noGrp="1"/>
          </p:cNvSpPr>
          <p:nvPr>
            <p:ph type="body" sz="quarter" idx="24" hasCustomPrompt="1"/>
          </p:nvPr>
        </p:nvSpPr>
        <p:spPr>
          <a:xfrm>
            <a:off x="5127096"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0" name="Text Placeholder 6"/>
          <p:cNvSpPr>
            <a:spLocks noGrp="1"/>
          </p:cNvSpPr>
          <p:nvPr>
            <p:ph type="body" sz="quarter" idx="25" hasCustomPrompt="1"/>
          </p:nvPr>
        </p:nvSpPr>
        <p:spPr>
          <a:xfrm>
            <a:off x="946198"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 name="Text Placeholder 2"/>
          <p:cNvSpPr>
            <a:spLocks noGrp="1"/>
          </p:cNvSpPr>
          <p:nvPr>
            <p:ph type="body" idx="26" hasCustomPrompt="1"/>
          </p:nvPr>
        </p:nvSpPr>
        <p:spPr>
          <a:xfrm>
            <a:off x="343014"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31" name="Text Placeholder 2"/>
          <p:cNvSpPr>
            <a:spLocks noGrp="1"/>
          </p:cNvSpPr>
          <p:nvPr>
            <p:ph type="body" idx="27" hasCustomPrompt="1"/>
          </p:nvPr>
        </p:nvSpPr>
        <p:spPr>
          <a:xfrm>
            <a:off x="343014"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3</a:t>
            </a:r>
            <a:endParaRPr lang="en-US" dirty="0"/>
          </a:p>
        </p:txBody>
      </p:sp>
      <p:sp>
        <p:nvSpPr>
          <p:cNvPr id="32" name="Text Placeholder 2"/>
          <p:cNvSpPr>
            <a:spLocks noGrp="1"/>
          </p:cNvSpPr>
          <p:nvPr>
            <p:ph type="body" idx="28" hasCustomPrompt="1"/>
          </p:nvPr>
        </p:nvSpPr>
        <p:spPr>
          <a:xfrm>
            <a:off x="4526395"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33" name="Text Placeholder 2"/>
          <p:cNvSpPr>
            <a:spLocks noGrp="1"/>
          </p:cNvSpPr>
          <p:nvPr>
            <p:ph type="body" idx="29" hasCustomPrompt="1"/>
          </p:nvPr>
        </p:nvSpPr>
        <p:spPr>
          <a:xfrm>
            <a:off x="4526395"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4</a:t>
            </a:r>
            <a:endParaRPr lang="en-US" dirty="0"/>
          </a:p>
        </p:txBody>
      </p:sp>
      <p:pic>
        <p:nvPicPr>
          <p:cNvPr id="19" name="Picture 18"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0"/>
          </p:nvPr>
        </p:nvSpPr>
        <p:spPr/>
        <p:txBody>
          <a:bodyPr/>
          <a:lstStyle/>
          <a:p>
            <a:endParaRPr lang="en-US"/>
          </a:p>
        </p:txBody>
      </p:sp>
      <p:sp>
        <p:nvSpPr>
          <p:cNvPr id="7" name="Slide Number Placeholder 6"/>
          <p:cNvSpPr>
            <a:spLocks noGrp="1"/>
          </p:cNvSpPr>
          <p:nvPr>
            <p:ph type="sldNum" sz="quarter" idx="31"/>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023489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Buckets + Images VE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6"/>
          <p:cNvSpPr>
            <a:spLocks noGrp="1"/>
          </p:cNvSpPr>
          <p:nvPr>
            <p:ph type="body" sz="quarter" idx="16" hasCustomPrompt="1"/>
          </p:nvPr>
        </p:nvSpPr>
        <p:spPr>
          <a:xfrm>
            <a:off x="387858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2" name="Text Placeholder 6"/>
          <p:cNvSpPr>
            <a:spLocks noGrp="1"/>
          </p:cNvSpPr>
          <p:nvPr>
            <p:ph type="body" sz="quarter" idx="17" hasCustomPrompt="1"/>
          </p:nvPr>
        </p:nvSpPr>
        <p:spPr>
          <a:xfrm>
            <a:off x="5536078"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3" name="Text Placeholder 6"/>
          <p:cNvSpPr>
            <a:spLocks noGrp="1"/>
          </p:cNvSpPr>
          <p:nvPr>
            <p:ph type="body" sz="quarter" idx="18" hasCustomPrompt="1"/>
          </p:nvPr>
        </p:nvSpPr>
        <p:spPr>
          <a:xfrm>
            <a:off x="7193795"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4" name="Text Placeholder 6"/>
          <p:cNvSpPr>
            <a:spLocks noGrp="1"/>
          </p:cNvSpPr>
          <p:nvPr>
            <p:ph type="body" sz="quarter" idx="19" hasCustomPrompt="1"/>
          </p:nvPr>
        </p:nvSpPr>
        <p:spPr>
          <a:xfrm>
            <a:off x="221449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5" name="Text Placeholder 6"/>
          <p:cNvSpPr>
            <a:spLocks noGrp="1"/>
          </p:cNvSpPr>
          <p:nvPr>
            <p:ph type="body" sz="quarter" idx="20" hasCustomPrompt="1"/>
          </p:nvPr>
        </p:nvSpPr>
        <p:spPr>
          <a:xfrm>
            <a:off x="556774"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dirty="0"/>
          </a:p>
        </p:txBody>
      </p:sp>
      <p:sp>
        <p:nvSpPr>
          <p:cNvPr id="38" name="Picture Placeholder 36"/>
          <p:cNvSpPr>
            <a:spLocks noGrp="1"/>
          </p:cNvSpPr>
          <p:nvPr>
            <p:ph type="pic" sz="quarter" idx="22"/>
          </p:nvPr>
        </p:nvSpPr>
        <p:spPr>
          <a:xfrm>
            <a:off x="221449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sp>
        <p:nvSpPr>
          <p:cNvPr id="39" name="Picture Placeholder 36"/>
          <p:cNvSpPr>
            <a:spLocks noGrp="1"/>
          </p:cNvSpPr>
          <p:nvPr>
            <p:ph type="pic" sz="quarter" idx="23"/>
          </p:nvPr>
        </p:nvSpPr>
        <p:spPr>
          <a:xfrm>
            <a:off x="387858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sp>
        <p:nvSpPr>
          <p:cNvPr id="40" name="Picture Placeholder 36"/>
          <p:cNvSpPr>
            <a:spLocks noGrp="1"/>
          </p:cNvSpPr>
          <p:nvPr>
            <p:ph type="pic" sz="quarter" idx="24"/>
          </p:nvPr>
        </p:nvSpPr>
        <p:spPr>
          <a:xfrm>
            <a:off x="5536079"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sp>
        <p:nvSpPr>
          <p:cNvPr id="41" name="Picture Placeholder 36"/>
          <p:cNvSpPr>
            <a:spLocks noGrp="1"/>
          </p:cNvSpPr>
          <p:nvPr>
            <p:ph type="pic" sz="quarter" idx="25"/>
          </p:nvPr>
        </p:nvSpPr>
        <p:spPr>
          <a:xfrm>
            <a:off x="7193795"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pic>
        <p:nvPicPr>
          <p:cNvPr id="16" name="Picture 15"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26"/>
          </p:nvPr>
        </p:nvSpPr>
        <p:spPr/>
        <p:txBody>
          <a:bodyPr/>
          <a:lstStyle/>
          <a:p>
            <a:endParaRPr lang="en-US"/>
          </a:p>
        </p:txBody>
      </p:sp>
      <p:sp>
        <p:nvSpPr>
          <p:cNvPr id="5" name="Slide Number Placeholder 4"/>
          <p:cNvSpPr>
            <a:spLocks noGrp="1"/>
          </p:cNvSpPr>
          <p:nvPr>
            <p:ph type="sldNum" sz="quarter" idx="2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440866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Buckets + Images HOR">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5" name="Text Placeholder 6"/>
          <p:cNvSpPr>
            <a:spLocks noGrp="1"/>
          </p:cNvSpPr>
          <p:nvPr>
            <p:ph type="body" sz="quarter" idx="20" hasCustomPrompt="1"/>
          </p:nvPr>
        </p:nvSpPr>
        <p:spPr>
          <a:xfrm>
            <a:off x="1419071"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30" name="Text Placeholder 6"/>
          <p:cNvSpPr>
            <a:spLocks noGrp="1"/>
          </p:cNvSpPr>
          <p:nvPr>
            <p:ph type="body" sz="quarter" idx="22" hasCustomPrompt="1"/>
          </p:nvPr>
        </p:nvSpPr>
        <p:spPr>
          <a:xfrm>
            <a:off x="5615646"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1" name="Picture Placeholder 36"/>
          <p:cNvSpPr>
            <a:spLocks noGrp="1"/>
          </p:cNvSpPr>
          <p:nvPr>
            <p:ph type="pic" sz="quarter" idx="23"/>
          </p:nvPr>
        </p:nvSpPr>
        <p:spPr>
          <a:xfrm>
            <a:off x="4753349"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45" name="Text Placeholder 6"/>
          <p:cNvSpPr>
            <a:spLocks noGrp="1"/>
          </p:cNvSpPr>
          <p:nvPr>
            <p:ph type="body" sz="quarter" idx="24" hasCustomPrompt="1"/>
          </p:nvPr>
        </p:nvSpPr>
        <p:spPr>
          <a:xfrm>
            <a:off x="1419071"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6" name="Picture Placeholder 36"/>
          <p:cNvSpPr>
            <a:spLocks noGrp="1"/>
          </p:cNvSpPr>
          <p:nvPr>
            <p:ph type="pic" sz="quarter" idx="25"/>
          </p:nvPr>
        </p:nvSpPr>
        <p:spPr>
          <a:xfrm>
            <a:off x="556774"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47" name="Text Placeholder 6"/>
          <p:cNvSpPr>
            <a:spLocks noGrp="1"/>
          </p:cNvSpPr>
          <p:nvPr>
            <p:ph type="body" sz="quarter" idx="26" hasCustomPrompt="1"/>
          </p:nvPr>
        </p:nvSpPr>
        <p:spPr>
          <a:xfrm>
            <a:off x="5615646"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8" name="Picture Placeholder 36"/>
          <p:cNvSpPr>
            <a:spLocks noGrp="1"/>
          </p:cNvSpPr>
          <p:nvPr>
            <p:ph type="pic" sz="quarter" idx="27"/>
          </p:nvPr>
        </p:nvSpPr>
        <p:spPr>
          <a:xfrm>
            <a:off x="4753349"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49" name="Text Placeholder 6"/>
          <p:cNvSpPr>
            <a:spLocks noGrp="1"/>
          </p:cNvSpPr>
          <p:nvPr>
            <p:ph type="body" sz="quarter" idx="28" hasCustomPrompt="1"/>
          </p:nvPr>
        </p:nvSpPr>
        <p:spPr>
          <a:xfrm>
            <a:off x="1419071"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0" name="Picture Placeholder 36"/>
          <p:cNvSpPr>
            <a:spLocks noGrp="1"/>
          </p:cNvSpPr>
          <p:nvPr>
            <p:ph type="pic" sz="quarter" idx="29"/>
          </p:nvPr>
        </p:nvSpPr>
        <p:spPr>
          <a:xfrm>
            <a:off x="556774"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51" name="Text Placeholder 6"/>
          <p:cNvSpPr>
            <a:spLocks noGrp="1"/>
          </p:cNvSpPr>
          <p:nvPr>
            <p:ph type="body" sz="quarter" idx="30" hasCustomPrompt="1"/>
          </p:nvPr>
        </p:nvSpPr>
        <p:spPr>
          <a:xfrm>
            <a:off x="5615646"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2" name="Picture Placeholder 36"/>
          <p:cNvSpPr>
            <a:spLocks noGrp="1"/>
          </p:cNvSpPr>
          <p:nvPr>
            <p:ph type="pic" sz="quarter" idx="31"/>
          </p:nvPr>
        </p:nvSpPr>
        <p:spPr>
          <a:xfrm>
            <a:off x="4753349"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pic>
        <p:nvPicPr>
          <p:cNvPr id="18" name="Picture 17"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32"/>
          </p:nvPr>
        </p:nvSpPr>
        <p:spPr/>
        <p:txBody>
          <a:bodyPr/>
          <a:lstStyle/>
          <a:p>
            <a:endParaRPr lang="en-US"/>
          </a:p>
        </p:txBody>
      </p:sp>
      <p:sp>
        <p:nvSpPr>
          <p:cNvPr id="5" name="Slide Number Placeholder 4"/>
          <p:cNvSpPr>
            <a:spLocks noGrp="1"/>
          </p:cNvSpPr>
          <p:nvPr>
            <p:ph type="sldNum" sz="quarter" idx="33"/>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16138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mple Fact Snapshots">
    <p:spTree>
      <p:nvGrpSpPr>
        <p:cNvPr id="1" name=""/>
        <p:cNvGrpSpPr/>
        <p:nvPr/>
      </p:nvGrpSpPr>
      <p:grpSpPr>
        <a:xfrm>
          <a:off x="0" y="0"/>
          <a:ext cx="0" cy="0"/>
          <a:chOff x="0" y="0"/>
          <a:chExt cx="0" cy="0"/>
        </a:xfrm>
      </p:grpSpPr>
      <p:cxnSp>
        <p:nvCxnSpPr>
          <p:cNvPr id="2" name="Straight Connector 1"/>
          <p:cNvCxnSpPr/>
          <p:nvPr/>
        </p:nvCxnSpPr>
        <p:spPr>
          <a:xfrm>
            <a:off x="4571195" y="0"/>
            <a:ext cx="0" cy="685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587240" y="3437063"/>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6872435" y="3464560"/>
            <a:ext cx="0" cy="339344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6"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8" name="Text Placeholder 4"/>
          <p:cNvSpPr>
            <a:spLocks noGrp="1"/>
          </p:cNvSpPr>
          <p:nvPr>
            <p:ph type="body" sz="quarter" idx="17" hasCustomPrompt="1"/>
          </p:nvPr>
        </p:nvSpPr>
        <p:spPr>
          <a:xfrm>
            <a:off x="4760628" y="5745643"/>
            <a:ext cx="1686491"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3"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9"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lumMod val="50000"/>
                  </a:schemeClr>
                </a:solidFill>
              </a:defRPr>
            </a:lvl1pPr>
          </a:lstStyle>
          <a:p>
            <a:r>
              <a:rPr lang="en-US" dirty="0" smtClean="0"/>
              <a:t>icon</a:t>
            </a:r>
            <a:endParaRPr lang="en-US" dirty="0"/>
          </a:p>
        </p:txBody>
      </p:sp>
      <p:sp>
        <p:nvSpPr>
          <p:cNvPr id="10"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1"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2"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4" name="Slide Number Placeholder 13"/>
          <p:cNvSpPr>
            <a:spLocks noGrp="1"/>
          </p:cNvSpPr>
          <p:nvPr>
            <p:ph type="sldNum" sz="quarter" idx="2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691233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657424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811862"/>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pic>
        <p:nvPicPr>
          <p:cNvPr id="10" name="Picture 9"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570970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 Contact Info">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3879193"/>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black 16pt	</a:t>
            </a:r>
            <a:br>
              <a:rPr lang="en-US" dirty="0" smtClean="0"/>
            </a:br>
            <a:r>
              <a:rPr lang="en-US" dirty="0" err="1" smtClean="0"/>
              <a:t>email@ul.com</a:t>
            </a:r>
            <a:r>
              <a:rPr lang="en-US" dirty="0" smtClean="0"/>
              <a:t>  |  direct: 000.000.0000</a:t>
            </a:r>
          </a:p>
        </p:txBody>
      </p:sp>
      <p:pic>
        <p:nvPicPr>
          <p:cNvPr id="9" name="Picture 8"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634218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ocial Media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22" name="Picture Placeholder 21"/>
          <p:cNvSpPr>
            <a:spLocks noGrp="1"/>
          </p:cNvSpPr>
          <p:nvPr>
            <p:ph type="pic" sz="quarter" idx="25" hasCustomPrompt="1"/>
          </p:nvPr>
        </p:nvSpPr>
        <p:spPr>
          <a:xfrm>
            <a:off x="657225"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 </a:t>
            </a:r>
            <a:endParaRPr lang="en-US" dirty="0"/>
          </a:p>
        </p:txBody>
      </p:sp>
      <p:sp>
        <p:nvSpPr>
          <p:cNvPr id="23" name="Picture Placeholder 21"/>
          <p:cNvSpPr>
            <a:spLocks noGrp="1"/>
          </p:cNvSpPr>
          <p:nvPr>
            <p:ph type="pic" sz="quarter" idx="26" hasCustomPrompt="1"/>
          </p:nvPr>
        </p:nvSpPr>
        <p:spPr>
          <a:xfrm>
            <a:off x="141248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24" name="Picture Placeholder 21"/>
          <p:cNvSpPr>
            <a:spLocks noGrp="1"/>
          </p:cNvSpPr>
          <p:nvPr>
            <p:ph type="pic" sz="quarter" idx="27" hasCustomPrompt="1"/>
          </p:nvPr>
        </p:nvSpPr>
        <p:spPr>
          <a:xfrm>
            <a:off x="2162149"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1" name="Picture Placeholder 21"/>
          <p:cNvSpPr>
            <a:spLocks noGrp="1"/>
          </p:cNvSpPr>
          <p:nvPr>
            <p:ph type="pic" sz="quarter" idx="29" hasCustomPrompt="1"/>
          </p:nvPr>
        </p:nvSpPr>
        <p:spPr>
          <a:xfrm>
            <a:off x="2914916"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2" name="Picture Placeholder 21"/>
          <p:cNvSpPr>
            <a:spLocks noGrp="1"/>
          </p:cNvSpPr>
          <p:nvPr>
            <p:ph type="pic" sz="quarter" idx="30" hasCustomPrompt="1"/>
          </p:nvPr>
        </p:nvSpPr>
        <p:spPr>
          <a:xfrm>
            <a:off x="3664584"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3" name="Picture Placeholder 21"/>
          <p:cNvSpPr>
            <a:spLocks noGrp="1"/>
          </p:cNvSpPr>
          <p:nvPr>
            <p:ph type="pic" sz="quarter" idx="31" hasCustomPrompt="1"/>
          </p:nvPr>
        </p:nvSpPr>
        <p:spPr>
          <a:xfrm>
            <a:off x="441735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4" name="TextBox 13"/>
          <p:cNvSpPr txBox="1"/>
          <p:nvPr/>
        </p:nvSpPr>
        <p:spPr>
          <a:xfrm>
            <a:off x="0" y="6882903"/>
            <a:ext cx="9156160" cy="507831"/>
          </a:xfrm>
          <a:prstGeom prst="rect">
            <a:avLst/>
          </a:prstGeom>
          <a:noFill/>
        </p:spPr>
        <p:txBody>
          <a:bodyPr wrap="square" rtlCol="0" anchor="t">
            <a:spAutoFit/>
          </a:bodyPr>
          <a:lstStyle/>
          <a:p>
            <a:pPr>
              <a:lnSpc>
                <a:spcPct val="100000"/>
              </a:lnSpc>
            </a:pPr>
            <a:r>
              <a:rPr lang="en-US" sz="900" baseline="0" dirty="0" smtClean="0">
                <a:solidFill>
                  <a:schemeClr val="tx2">
                    <a:lumMod val="50000"/>
                  </a:schemeClr>
                </a:solidFill>
              </a:rPr>
              <a:t>Insert the applicable UL Social Media Icons and link them to the target webpages.</a:t>
            </a:r>
          </a:p>
          <a:p>
            <a:pPr>
              <a:lnSpc>
                <a:spcPct val="100000"/>
              </a:lnSpc>
            </a:pPr>
            <a:r>
              <a:rPr lang="en-US" sz="900" b="1" baseline="0" dirty="0" smtClean="0">
                <a:solidFill>
                  <a:schemeClr val="tx2">
                    <a:lumMod val="50000"/>
                  </a:schemeClr>
                </a:solidFill>
              </a:rPr>
              <a:t>PC: </a:t>
            </a:r>
            <a:r>
              <a:rPr lang="en-US" sz="900" baseline="0" dirty="0" smtClean="0">
                <a:solidFill>
                  <a:schemeClr val="tx2">
                    <a:lumMod val="50000"/>
                  </a:schemeClr>
                </a:solidFill>
              </a:rPr>
              <a:t>TBD</a:t>
            </a:r>
          </a:p>
          <a:p>
            <a:pPr>
              <a:lnSpc>
                <a:spcPct val="100000"/>
              </a:lnSpc>
            </a:pPr>
            <a:r>
              <a:rPr lang="en-US" sz="900" b="1" baseline="0" dirty="0" smtClean="0">
                <a:solidFill>
                  <a:schemeClr val="tx2">
                    <a:lumMod val="50000"/>
                  </a:schemeClr>
                </a:solidFill>
              </a:rPr>
              <a:t>Mac: </a:t>
            </a:r>
            <a:r>
              <a:rPr lang="en-US" sz="900" baseline="0" dirty="0" smtClean="0">
                <a:solidFill>
                  <a:schemeClr val="tx2">
                    <a:lumMod val="50000"/>
                  </a:schemeClr>
                </a:solidFill>
              </a:rPr>
              <a:t>Select Icon—Insert—Hyperlink—Webpage—Insert URL </a:t>
            </a:r>
            <a:endParaRPr lang="en-US" sz="900" dirty="0">
              <a:solidFill>
                <a:schemeClr val="tx2">
                  <a:lumMod val="50000"/>
                </a:schemeClr>
              </a:solidFill>
            </a:endParaRPr>
          </a:p>
        </p:txBody>
      </p:sp>
      <p:pic>
        <p:nvPicPr>
          <p:cNvPr id="15" name="Picture 14"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3" name="Footer Placeholder 2"/>
          <p:cNvSpPr>
            <a:spLocks noGrp="1"/>
          </p:cNvSpPr>
          <p:nvPr>
            <p:ph type="ftr" sz="quarter" idx="32"/>
          </p:nvPr>
        </p:nvSpPr>
        <p:spPr/>
        <p:txBody>
          <a:bodyPr/>
          <a:lstStyle/>
          <a:p>
            <a:endParaRPr lang="en-US"/>
          </a:p>
        </p:txBody>
      </p:sp>
      <p:sp>
        <p:nvSpPr>
          <p:cNvPr id="5" name="Slide Number Placeholder 4"/>
          <p:cNvSpPr>
            <a:spLocks noGrp="1"/>
          </p:cNvSpPr>
          <p:nvPr>
            <p:ph type="sldNum" sz="quarter" idx="33"/>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877843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5C0A2FC-4651-4090-8F13-08C763B00AEB}"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22037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5C0A2FC-4651-4090-8F13-08C763B00AEB}"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824091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BKGD Image)">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rgbClr val="FFFFFF"/>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White CAPS</a:t>
            </a:r>
            <a:endParaRPr lang="en-US" dirty="0"/>
          </a:p>
        </p:txBody>
      </p:sp>
      <p:sp>
        <p:nvSpPr>
          <p:cNvPr id="10"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11" name="TextBox 10"/>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3" name="Footer Placeholder 2"/>
          <p:cNvSpPr>
            <a:spLocks noGrp="1"/>
          </p:cNvSpPr>
          <p:nvPr>
            <p:ph type="ftr" sz="quarter" idx="12"/>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Tree>
    <p:extLst>
      <p:ext uri="{BB962C8B-B14F-4D97-AF65-F5344CB8AC3E}">
        <p14:creationId xmlns:p14="http://schemas.microsoft.com/office/powerpoint/2010/main" val="373795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2 (BKGD Image)">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1" y="0"/>
            <a:ext cx="3650221" cy="6858000"/>
          </a:xfrm>
          <a:prstGeom prst="rect">
            <a:avLst/>
          </a:prstGeom>
          <a:solidFill>
            <a:srgbClr val="000000">
              <a:alpha val="50000"/>
            </a:srgb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9" name="Text Placeholder 26"/>
          <p:cNvSpPr>
            <a:spLocks noGrp="1"/>
          </p:cNvSpPr>
          <p:nvPr>
            <p:ph type="body" sz="quarter" idx="10" hasCustomPrompt="1"/>
          </p:nvPr>
        </p:nvSpPr>
        <p:spPr>
          <a:xfrm>
            <a:off x="559473" y="3209216"/>
            <a:ext cx="2538660" cy="1384995"/>
          </a:xfrm>
          <a:prstGeom prst="rect">
            <a:avLst/>
          </a:prstGeom>
        </p:spPr>
        <p:txBody>
          <a:bodyPr wrap="square" anchor="b">
            <a:spAutoFit/>
          </a:bodyPr>
          <a:lstStyle>
            <a:lvl1pPr marL="0" indent="0">
              <a:lnSpc>
                <a:spcPct val="100000"/>
              </a:lnSpc>
              <a:buNone/>
              <a:defRPr sz="2800" b="1" cap="all" baseline="0">
                <a:solidFill>
                  <a:srgbClr val="FFFFFF"/>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28PT White CAPS</a:t>
            </a:r>
            <a:endParaRPr lang="en-US" dirty="0"/>
          </a:p>
        </p:txBody>
      </p:sp>
      <p:sp>
        <p:nvSpPr>
          <p:cNvPr id="10" name="Text Placeholder 28"/>
          <p:cNvSpPr>
            <a:spLocks noGrp="1"/>
          </p:cNvSpPr>
          <p:nvPr>
            <p:ph type="body" sz="quarter" idx="11" hasCustomPrompt="1"/>
          </p:nvPr>
        </p:nvSpPr>
        <p:spPr>
          <a:xfrm>
            <a:off x="559473" y="4777043"/>
            <a:ext cx="2538661" cy="830997"/>
          </a:xfrm>
          <a:prstGeom prst="rect">
            <a:avLst/>
          </a:prstGeom>
        </p:spPr>
        <p:txBody>
          <a:bodyPr wrap="square" anchor="t">
            <a:spAutoFit/>
          </a:bodyPr>
          <a:lstStyle>
            <a:lvl1pPr marL="0" indent="0">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three lines</a:t>
            </a:r>
          </a:p>
        </p:txBody>
      </p:sp>
      <p:sp>
        <p:nvSpPr>
          <p:cNvPr id="12" name="TextBox 11"/>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sp>
        <p:nvSpPr>
          <p:cNvPr id="13" name="TextBox 12"/>
          <p:cNvSpPr txBox="1"/>
          <p:nvPr/>
        </p:nvSpPr>
        <p:spPr>
          <a:xfrm>
            <a:off x="9144000" y="1400341"/>
            <a:ext cx="1093019" cy="1615827"/>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THE</a:t>
            </a:r>
            <a:r>
              <a:rPr lang="en-US" sz="900" b="1" baseline="0" dirty="0" smtClean="0">
                <a:solidFill>
                  <a:schemeClr val="tx2">
                    <a:lumMod val="50000"/>
                  </a:schemeClr>
                </a:solidFill>
              </a:rPr>
              <a:t> SUPER GRAPHIC.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Please use the white or red super graphic, whichever works best with the background image.</a:t>
            </a:r>
            <a:endParaRPr lang="en-US" sz="900" baseline="0" dirty="0" smtClean="0">
              <a:solidFill>
                <a:schemeClr val="tx2">
                  <a:lumMod val="50000"/>
                </a:schemeClr>
              </a:solidFill>
            </a:endParaRPr>
          </a:p>
        </p:txBody>
      </p:sp>
      <p:sp>
        <p:nvSpPr>
          <p:cNvPr id="3" name="Picture Placeholder 2"/>
          <p:cNvSpPr>
            <a:spLocks noGrp="1"/>
          </p:cNvSpPr>
          <p:nvPr>
            <p:ph type="pic" sz="quarter" idx="12" hasCustomPrompt="1"/>
          </p:nvPr>
        </p:nvSpPr>
        <p:spPr>
          <a:xfrm>
            <a:off x="6813250" y="812800"/>
            <a:ext cx="2340864" cy="2743200"/>
          </a:xfrm>
          <a:prstGeom prst="rect">
            <a:avLst/>
          </a:prstGeom>
        </p:spPr>
        <p:txBody>
          <a:bodyPr vert="horz"/>
          <a:lstStyle>
            <a:lvl1pPr marL="0" indent="0">
              <a:buNone/>
              <a:defRPr sz="1200" b="1" baseline="0">
                <a:solidFill>
                  <a:srgbClr val="7F7F7F"/>
                </a:solidFill>
              </a:defRPr>
            </a:lvl1pPr>
          </a:lstStyle>
          <a:p>
            <a:r>
              <a:rPr lang="en-US" dirty="0" smtClean="0"/>
              <a:t>INSERT SUPER GRAPHIC</a:t>
            </a:r>
            <a:endParaRPr lang="en-US" dirty="0"/>
          </a:p>
        </p:txBody>
      </p:sp>
      <p:sp>
        <p:nvSpPr>
          <p:cNvPr id="4" name="Footer Placeholder 3"/>
          <p:cNvSpPr>
            <a:spLocks noGrp="1"/>
          </p:cNvSpPr>
          <p:nvPr>
            <p:ph type="ftr" sz="quarter" idx="13"/>
          </p:nvPr>
        </p:nvSpPr>
        <p:spPr>
          <a:xfrm>
            <a:off x="534072" y="6390218"/>
            <a:ext cx="2048261" cy="365125"/>
          </a:xfrm>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Tree>
    <p:extLst>
      <p:ext uri="{BB962C8B-B14F-4D97-AF65-F5344CB8AC3E}">
        <p14:creationId xmlns:p14="http://schemas.microsoft.com/office/powerpoint/2010/main" val="3082177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mage Half Page (BKGD Color)">
    <p:bg>
      <p:bgPr>
        <a:solidFill>
          <a:schemeClr val="tx1"/>
        </a:solidFill>
        <a:effectLst/>
      </p:bgPr>
    </p:bg>
    <p:spTree>
      <p:nvGrpSpPr>
        <p:cNvPr id="1" name=""/>
        <p:cNvGrpSpPr/>
        <p:nvPr/>
      </p:nvGrpSpPr>
      <p:grpSpPr>
        <a:xfrm>
          <a:off x="0" y="0"/>
          <a:ext cx="0" cy="0"/>
          <a:chOff x="0" y="0"/>
          <a:chExt cx="0" cy="0"/>
        </a:xfrm>
      </p:grpSpPr>
      <p:sp>
        <p:nvSpPr>
          <p:cNvPr id="12"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white caps</a:t>
            </a:r>
          </a:p>
        </p:txBody>
      </p:sp>
      <p:sp>
        <p:nvSpPr>
          <p:cNvPr id="13"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baseline="0">
                <a:solidFill>
                  <a:srgbClr val="FFFFFF"/>
                </a:solidFill>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or white depending on the background color. Go to “Format” then “Slide Background</a:t>
            </a:r>
            <a:r>
              <a:rPr lang="is-IS" dirty="0" smtClean="0"/>
              <a:t>” and choose which UL theme color you would like to use under “Fill.”</a:t>
            </a:r>
            <a:r>
              <a:rPr lang="en-US" dirty="0" smtClean="0"/>
              <a:t> The background must be a UL theme color. </a:t>
            </a:r>
          </a:p>
        </p:txBody>
      </p:sp>
      <p:sp>
        <p:nvSpPr>
          <p:cNvPr id="1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sp>
        <p:nvSpPr>
          <p:cNvPr id="7" name="TextBox 6"/>
          <p:cNvSpPr txBox="1"/>
          <p:nvPr/>
        </p:nvSpPr>
        <p:spPr>
          <a:xfrm>
            <a:off x="9154114" y="-3415"/>
            <a:ext cx="1093019" cy="2169825"/>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You can change the background color to any UL theme color.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0" baseline="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p>
          <a:p>
            <a:pPr>
              <a:lnSpc>
                <a:spcPct val="100000"/>
              </a:lnSpc>
            </a:pP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dirty="0" smtClean="0">
                <a:solidFill>
                  <a:schemeClr val="tx2">
                    <a:lumMod val="50000"/>
                  </a:schemeClr>
                </a:solidFill>
              </a:rPr>
              <a:t>Format</a:t>
            </a:r>
            <a:r>
              <a:rPr lang="en-US" sz="900" baseline="0" dirty="0" smtClean="0">
                <a:solidFill>
                  <a:schemeClr val="tx2">
                    <a:lumMod val="50000"/>
                  </a:schemeClr>
                </a:solidFill>
              </a:rPr>
              <a:t>—</a:t>
            </a:r>
            <a:r>
              <a:rPr lang="en-US" sz="900" dirty="0" smtClean="0">
                <a:solidFill>
                  <a:schemeClr val="tx2">
                    <a:lumMod val="50000"/>
                  </a:schemeClr>
                </a:solidFill>
              </a:rPr>
              <a:t>Slide</a:t>
            </a:r>
            <a:r>
              <a:rPr lang="en-US" sz="900" baseline="0" dirty="0" smtClean="0">
                <a:solidFill>
                  <a:schemeClr val="tx2">
                    <a:lumMod val="50000"/>
                  </a:schemeClr>
                </a:solidFill>
              </a:rPr>
              <a:t>    </a:t>
            </a:r>
            <a:br>
              <a:rPr lang="en-US" sz="900" baseline="0" dirty="0" smtClean="0">
                <a:solidFill>
                  <a:schemeClr val="tx2">
                    <a:lumMod val="50000"/>
                  </a:schemeClr>
                </a:solidFill>
              </a:rPr>
            </a:br>
            <a:r>
              <a:rPr lang="en-US" sz="900" baseline="0" dirty="0" smtClean="0">
                <a:solidFill>
                  <a:schemeClr val="tx2">
                    <a:lumMod val="50000"/>
                  </a:schemeClr>
                </a:solidFill>
              </a:rPr>
              <a:t>Background—Fill</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900" baseline="0" dirty="0" smtClean="0">
              <a:solidFill>
                <a:schemeClr val="tx2">
                  <a:lumMod val="50000"/>
                </a:schemeClr>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baseline="0" dirty="0" smtClean="0">
                <a:solidFill>
                  <a:schemeClr val="tx2">
                    <a:lumMod val="50000"/>
                  </a:schemeClr>
                </a:solidFill>
              </a:rPr>
              <a:t>(or right click “Format Background”)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40743"/>
            <a:ext cx="318035" cy="318035"/>
          </a:xfrm>
          <a:prstGeom prst="rect">
            <a:avLst/>
          </a:prstGeom>
        </p:spPr>
      </p:pic>
      <p:sp>
        <p:nvSpPr>
          <p:cNvPr id="10" name="TextBox 9"/>
          <p:cNvSpPr txBox="1"/>
          <p:nvPr/>
        </p:nvSpPr>
        <p:spPr>
          <a:xfrm>
            <a:off x="4572000" y="-507831"/>
            <a:ext cx="4582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PHOTO</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PC: </a:t>
            </a:r>
            <a:r>
              <a:rPr lang="en-US" sz="900" b="0" baseline="0" dirty="0" smtClean="0">
                <a:solidFill>
                  <a:schemeClr val="tx2">
                    <a:lumMod val="50000"/>
                  </a:schemeClr>
                </a:solidFill>
                <a:latin typeface="+mn-lt"/>
                <a:ea typeface="Open Sans" charset="0"/>
                <a:cs typeface="Arial"/>
              </a:rPr>
              <a:t>TBD</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Mac: </a:t>
            </a:r>
            <a:r>
              <a:rPr lang="en-US" sz="900" b="0" baseline="0" dirty="0" smtClean="0">
                <a:solidFill>
                  <a:schemeClr val="tx2">
                    <a:lumMod val="50000"/>
                  </a:schemeClr>
                </a:solidFill>
                <a:latin typeface="+mn-lt"/>
                <a:ea typeface="Open Sans" charset="0"/>
                <a:cs typeface="Arial"/>
              </a:rPr>
              <a:t>Click on the photo box—Choose Picture—Picture From File</a:t>
            </a:r>
            <a:endParaRPr lang="en-US" sz="800" dirty="0" smtClean="0">
              <a:solidFill>
                <a:schemeClr val="accent2"/>
              </a:solidFill>
              <a:latin typeface="+mn-lt"/>
              <a:ea typeface="Open Sans" charset="0"/>
              <a:cs typeface="Arial"/>
            </a:endParaRPr>
          </a:p>
        </p:txBody>
      </p:sp>
      <p:sp>
        <p:nvSpPr>
          <p:cNvPr id="4" name="Footer Placeholder 3"/>
          <p:cNvSpPr>
            <a:spLocks noGrp="1"/>
          </p:cNvSpPr>
          <p:nvPr>
            <p:ph type="ftr" sz="quarter" idx="15"/>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6"/>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7151264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Bottom (BKGD Color)">
    <p:bg>
      <p:bgPr>
        <a:solidFill>
          <a:schemeClr val="tx1"/>
        </a:solidFill>
        <a:effectLst/>
      </p:bgPr>
    </p:bg>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sp>
        <p:nvSpPr>
          <p:cNvPr id="12"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white caps</a:t>
            </a:r>
          </a:p>
        </p:txBody>
      </p:sp>
      <p:sp>
        <p:nvSpPr>
          <p:cNvPr id="13"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baseline="0">
                <a:solidFill>
                  <a:srgbClr val="FFFFFF"/>
                </a:solidFill>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or white depending on the background color. Go to “Format” then “Slide Background</a:t>
            </a:r>
            <a:r>
              <a:rPr lang="is-IS" dirty="0" smtClean="0"/>
              <a:t>” and choose which UL theme color you would like to use under “Fill.”</a:t>
            </a:r>
            <a:r>
              <a:rPr lang="en-US" dirty="0" smtClean="0"/>
              <a:t> The background must be a UL theme color. </a:t>
            </a:r>
          </a:p>
        </p:txBody>
      </p:sp>
      <p:sp>
        <p:nvSpPr>
          <p:cNvPr id="14" name="TextBox 13"/>
          <p:cNvSpPr txBox="1"/>
          <p:nvPr/>
        </p:nvSpPr>
        <p:spPr>
          <a:xfrm>
            <a:off x="1" y="6879852"/>
            <a:ext cx="9154113" cy="615553"/>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UL LOGO </a:t>
            </a:r>
            <a:r>
              <a:rPr lang="en-US" sz="900" b="0" baseline="0" dirty="0" smtClean="0">
                <a:solidFill>
                  <a:schemeClr val="tx2">
                    <a:lumMod val="50000"/>
                  </a:schemeClr>
                </a:solidFill>
              </a:rPr>
              <a:t>in either </a:t>
            </a:r>
            <a:r>
              <a:rPr lang="en-US" sz="900" b="1" baseline="0" dirty="0" smtClean="0">
                <a:solidFill>
                  <a:schemeClr val="tx2">
                    <a:lumMod val="50000"/>
                  </a:schemeClr>
                </a:solidFill>
              </a:rPr>
              <a:t>RED or WHITE</a:t>
            </a:r>
            <a:r>
              <a:rPr lang="en-US" sz="900" b="0" baseline="0" dirty="0" smtClean="0">
                <a:solidFill>
                  <a:schemeClr val="tx2">
                    <a:lumMod val="50000"/>
                  </a:schemeClr>
                </a:solidFill>
              </a:rPr>
              <a:t>, whichever looks best with the image behind.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ADD THE UL LEGAL LINE </a:t>
            </a:r>
            <a:r>
              <a:rPr lang="en-US" sz="900" b="0" baseline="0" dirty="0" smtClean="0">
                <a:solidFill>
                  <a:schemeClr val="tx2">
                    <a:lumMod val="50000"/>
                  </a:schemeClr>
                </a:solidFill>
              </a:rPr>
              <a:t>and change the color to </a:t>
            </a:r>
            <a:r>
              <a:rPr lang="en-US" sz="900" b="1" baseline="0" dirty="0" smtClean="0">
                <a:solidFill>
                  <a:schemeClr val="tx2">
                    <a:lumMod val="50000"/>
                  </a:schemeClr>
                </a:solidFill>
              </a:rPr>
              <a:t>WHITE, GRAY or BLACK, </a:t>
            </a:r>
            <a:r>
              <a:rPr lang="en-US" sz="900" b="0" baseline="0" dirty="0" smtClean="0">
                <a:solidFill>
                  <a:schemeClr val="tx2">
                    <a:lumMod val="50000"/>
                  </a:schemeClr>
                </a:solidFill>
              </a:rPr>
              <a:t>whichever is most legible with the image behind.</a:t>
            </a:r>
            <a:endParaRPr lang="en-US" sz="900" b="0" baseline="0" dirty="0" smtClean="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dirty="0" smtClean="0">
              <a:solidFill>
                <a:schemeClr val="accent2"/>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accent2"/>
                </a:solidFill>
              </a:rPr>
              <a:t>UL and the UL logo are trademarks of UL LLC </a:t>
            </a:r>
            <a:r>
              <a:rPr lang="en-US" sz="800" dirty="0" smtClean="0">
                <a:solidFill>
                  <a:schemeClr val="accent2"/>
                </a:solidFill>
                <a:latin typeface="+mn-lt"/>
                <a:ea typeface="Open Sans" charset="0"/>
                <a:cs typeface="Arial"/>
              </a:rPr>
              <a:t>© 2016. Proprietary &amp; Confidential.</a:t>
            </a:r>
            <a:r>
              <a:rPr lang="en-US" sz="800" baseline="0" dirty="0" smtClean="0">
                <a:solidFill>
                  <a:schemeClr val="accent2"/>
                </a:solidFill>
                <a:latin typeface="+mn-lt"/>
                <a:ea typeface="Open Sans" charset="0"/>
                <a:cs typeface="Arial"/>
              </a:rPr>
              <a:t>        </a:t>
            </a:r>
            <a:r>
              <a:rPr lang="en-US" sz="800" b="1" dirty="0" smtClean="0">
                <a:solidFill>
                  <a:schemeClr val="tx2">
                    <a:lumMod val="50000"/>
                  </a:schemeClr>
                </a:solidFill>
                <a:latin typeface="+mn-lt"/>
                <a:ea typeface="Open Sans" charset="0"/>
                <a:cs typeface="Arial"/>
              </a:rPr>
              <a:t>© PC:</a:t>
            </a:r>
            <a:r>
              <a:rPr lang="en-US" sz="800" b="1" baseline="0" dirty="0" smtClean="0">
                <a:solidFill>
                  <a:schemeClr val="tx2">
                    <a:lumMod val="50000"/>
                  </a:schemeClr>
                </a:solidFill>
                <a:latin typeface="+mn-lt"/>
                <a:ea typeface="Open Sans" charset="0"/>
                <a:cs typeface="Arial"/>
              </a:rPr>
              <a:t> Alt + 0169        © Mac: Opt + G</a:t>
            </a:r>
            <a:endParaRPr lang="en-US" sz="800" dirty="0" smtClean="0">
              <a:solidFill>
                <a:schemeClr val="accent2"/>
              </a:solidFill>
              <a:latin typeface="+mn-lt"/>
              <a:ea typeface="Open Sans" charset="0"/>
              <a:cs typeface="Arial"/>
            </a:endParaRPr>
          </a:p>
        </p:txBody>
      </p:sp>
      <p:sp>
        <p:nvSpPr>
          <p:cNvPr id="15" name="TextBox 14"/>
          <p:cNvSpPr txBox="1"/>
          <p:nvPr/>
        </p:nvSpPr>
        <p:spPr>
          <a:xfrm>
            <a:off x="9154114" y="-3415"/>
            <a:ext cx="1093019" cy="2169825"/>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You can change the background color to any UL theme color.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0" baseline="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p>
          <a:p>
            <a:pPr>
              <a:lnSpc>
                <a:spcPct val="100000"/>
              </a:lnSpc>
            </a:pP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dirty="0" smtClean="0">
                <a:solidFill>
                  <a:schemeClr val="tx2">
                    <a:lumMod val="50000"/>
                  </a:schemeClr>
                </a:solidFill>
              </a:rPr>
              <a:t>Format</a:t>
            </a:r>
            <a:r>
              <a:rPr lang="en-US" sz="900" baseline="0" dirty="0" smtClean="0">
                <a:solidFill>
                  <a:schemeClr val="tx2">
                    <a:lumMod val="50000"/>
                  </a:schemeClr>
                </a:solidFill>
              </a:rPr>
              <a:t>—</a:t>
            </a:r>
            <a:r>
              <a:rPr lang="en-US" sz="900" dirty="0" smtClean="0">
                <a:solidFill>
                  <a:schemeClr val="tx2">
                    <a:lumMod val="50000"/>
                  </a:schemeClr>
                </a:solidFill>
              </a:rPr>
              <a:t>Slide</a:t>
            </a:r>
            <a:r>
              <a:rPr lang="en-US" sz="900" baseline="0" dirty="0" smtClean="0">
                <a:solidFill>
                  <a:schemeClr val="tx2">
                    <a:lumMod val="50000"/>
                  </a:schemeClr>
                </a:solidFill>
              </a:rPr>
              <a:t>    </a:t>
            </a:r>
            <a:br>
              <a:rPr lang="en-US" sz="900" baseline="0" dirty="0" smtClean="0">
                <a:solidFill>
                  <a:schemeClr val="tx2">
                    <a:lumMod val="50000"/>
                  </a:schemeClr>
                </a:solidFill>
              </a:rPr>
            </a:br>
            <a:r>
              <a:rPr lang="en-US" sz="900" baseline="0" dirty="0" smtClean="0">
                <a:solidFill>
                  <a:schemeClr val="tx2">
                    <a:lumMod val="50000"/>
                  </a:schemeClr>
                </a:solidFill>
              </a:rPr>
              <a:t>Background—Fill</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900" baseline="0" dirty="0" smtClean="0">
              <a:solidFill>
                <a:schemeClr val="tx2">
                  <a:lumMod val="50000"/>
                </a:schemeClr>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baseline="0" dirty="0" smtClean="0">
                <a:solidFill>
                  <a:schemeClr val="tx2">
                    <a:lumMod val="50000"/>
                  </a:schemeClr>
                </a:solidFill>
              </a:rPr>
              <a:t>(or right click “Format Background”)</a:t>
            </a:r>
          </a:p>
        </p:txBody>
      </p:sp>
      <p:sp>
        <p:nvSpPr>
          <p:cNvPr id="16"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4" name="Footer Placeholder 3"/>
          <p:cNvSpPr>
            <a:spLocks noGrp="1"/>
          </p:cNvSpPr>
          <p:nvPr>
            <p:ph type="ftr" sz="quarter" idx="18"/>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522491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Red)">
    <p:spTree>
      <p:nvGrpSpPr>
        <p:cNvPr id="1" name=""/>
        <p:cNvGrpSpPr/>
        <p:nvPr/>
      </p:nvGrpSpPr>
      <p:grpSpPr>
        <a:xfrm>
          <a:off x="0" y="0"/>
          <a:ext cx="0" cy="0"/>
          <a:chOff x="0" y="0"/>
          <a:chExt cx="0" cy="0"/>
        </a:xfrm>
      </p:grpSpPr>
      <p:sp>
        <p:nvSpPr>
          <p:cNvPr id="9" name="Rectangle 8"/>
          <p:cNvSpPr/>
          <p:nvPr/>
        </p:nvSpPr>
        <p:spPr>
          <a:xfrm>
            <a:off x="1132975" y="1136316"/>
            <a:ext cx="6878052" cy="4572000"/>
          </a:xfrm>
          <a:prstGeom prst="rect">
            <a:avLst/>
          </a:prstGeom>
          <a:solidFill>
            <a:srgbClr val="B108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6" name="Text Placeholder 16"/>
          <p:cNvSpPr>
            <a:spLocks noGrp="1"/>
          </p:cNvSpPr>
          <p:nvPr>
            <p:ph type="body" sz="quarter" idx="11" hasCustomPrompt="1"/>
          </p:nvPr>
        </p:nvSpPr>
        <p:spPr>
          <a:xfrm>
            <a:off x="1374655" y="2806867"/>
            <a:ext cx="6394692" cy="1384995"/>
          </a:xfrm>
          <a:prstGeom prst="rect">
            <a:avLst/>
          </a:prstGeom>
        </p:spPr>
        <p:txBody>
          <a:bodyPr wrap="square" anchor="ctr">
            <a:spAutoFit/>
          </a:bodyPr>
          <a:lstStyle>
            <a:lvl1pPr marL="0" indent="0" algn="ctr">
              <a:spcBef>
                <a:spcPts val="0"/>
              </a:spcBef>
              <a:spcAft>
                <a:spcPts val="1200"/>
              </a:spcAft>
              <a:buNone/>
              <a:defRPr sz="2800" b="1" i="0" cap="all" baseline="0">
                <a:solidFill>
                  <a:schemeClr val="bg1"/>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7" name="Text Placeholder 28"/>
          <p:cNvSpPr>
            <a:spLocks noGrp="1"/>
          </p:cNvSpPr>
          <p:nvPr>
            <p:ph type="body" sz="quarter" idx="12" hasCustomPrompt="1"/>
          </p:nvPr>
        </p:nvSpPr>
        <p:spPr>
          <a:xfrm>
            <a:off x="1371601" y="4698760"/>
            <a:ext cx="6400800"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0" name="TextBox 9"/>
          <p:cNvSpPr txBox="1"/>
          <p:nvPr/>
        </p:nvSpPr>
        <p:spPr>
          <a:xfrm>
            <a:off x="9144000" y="1445870"/>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4" name="Picture Placeholder 6"/>
          <p:cNvSpPr>
            <a:spLocks noGrp="1"/>
          </p:cNvSpPr>
          <p:nvPr>
            <p:ph type="pic" sz="quarter" idx="19" hasCustomPrompt="1"/>
          </p:nvPr>
        </p:nvSpPr>
        <p:spPr>
          <a:xfrm>
            <a:off x="4297681" y="1862578"/>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4" name="Footer Placeholder 3"/>
          <p:cNvSpPr>
            <a:spLocks noGrp="1"/>
          </p:cNvSpPr>
          <p:nvPr>
            <p:ph type="ftr" sz="quarter" idx="20"/>
          </p:nvPr>
        </p:nvSpPr>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1"/>
          </p:nvPr>
        </p:nvSpPr>
        <p:spPr/>
        <p:txBody>
          <a:bodyPr/>
          <a:lstStyle/>
          <a:p>
            <a:fld id="{EE8C14DB-7D4C-EA4C-A4E5-7900645C36CD}" type="slidenum">
              <a:rPr lang="en-US" smtClean="0"/>
              <a:pPr/>
              <a:t>‹#›</a:t>
            </a:fld>
            <a:endParaRPr lang="en-US"/>
          </a:p>
        </p:txBody>
      </p:sp>
    </p:spTree>
    <p:extLst>
      <p:ext uri="{BB962C8B-B14F-4D97-AF65-F5344CB8AC3E}">
        <p14:creationId xmlns:p14="http://schemas.microsoft.com/office/powerpoint/2010/main" val="3162532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BKGD Image)">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rgbClr val="FFFFFF"/>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or quote. add your 16x9 image to the slide background.”</a:t>
            </a:r>
          </a:p>
        </p:txBody>
      </p:sp>
      <p:sp>
        <p:nvSpPr>
          <p:cNvPr id="12"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solidFill>
                  <a:srgbClr val="FFFFFF"/>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5" name="TextBox 14"/>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sp>
        <p:nvSpPr>
          <p:cNvPr id="19" name="TextBox 18"/>
          <p:cNvSpPr txBox="1"/>
          <p:nvPr/>
        </p:nvSpPr>
        <p:spPr>
          <a:xfrm>
            <a:off x="9151471" y="860649"/>
            <a:ext cx="963706" cy="1615827"/>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a:t>
            </a:r>
            <a:r>
              <a:rPr lang="en-US" sz="900" b="0" baseline="0" dirty="0" smtClean="0">
                <a:solidFill>
                  <a:schemeClr val="tx2">
                    <a:lumMod val="50000"/>
                  </a:schemeClr>
                </a:solidFill>
              </a:rPr>
              <a:t>in whichever color looks best with the image behind.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40743"/>
            <a:ext cx="318035" cy="318035"/>
          </a:xfrm>
          <a:prstGeom prst="rect">
            <a:avLst/>
          </a:prstGeom>
        </p:spPr>
      </p:pic>
      <p:sp>
        <p:nvSpPr>
          <p:cNvPr id="20" name="Picture Placeholder 6"/>
          <p:cNvSpPr>
            <a:spLocks noGrp="1"/>
          </p:cNvSpPr>
          <p:nvPr>
            <p:ph type="pic" sz="quarter" idx="19" hasCustomPrompt="1"/>
          </p:nvPr>
        </p:nvSpPr>
        <p:spPr>
          <a:xfrm>
            <a:off x="4295733" y="1479608"/>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4" name="Footer Placeholder 3"/>
          <p:cNvSpPr>
            <a:spLocks noGrp="1"/>
          </p:cNvSpPr>
          <p:nvPr>
            <p:ph type="ftr" sz="quarter" idx="20"/>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21"/>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36488247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Half Page (Red)">
    <p:spTree>
      <p:nvGrpSpPr>
        <p:cNvPr id="1" name=""/>
        <p:cNvGrpSpPr/>
        <p:nvPr/>
      </p:nvGrpSpPr>
      <p:grpSpPr>
        <a:xfrm>
          <a:off x="0" y="0"/>
          <a:ext cx="0" cy="0"/>
          <a:chOff x="0" y="0"/>
          <a:chExt cx="0" cy="0"/>
        </a:xfrm>
      </p:grpSpPr>
      <p:sp>
        <p:nvSpPr>
          <p:cNvPr id="8" name="Rectangle 7"/>
          <p:cNvSpPr/>
          <p:nvPr/>
        </p:nvSpPr>
        <p:spPr>
          <a:xfrm>
            <a:off x="4572000" y="-10160"/>
            <a:ext cx="4572000" cy="6868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3"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4" name="Text Placeholder 16"/>
          <p:cNvSpPr>
            <a:spLocks noGrp="1"/>
          </p:cNvSpPr>
          <p:nvPr>
            <p:ph type="body" sz="quarter" idx="11" hasCustomPrompt="1"/>
          </p:nvPr>
        </p:nvSpPr>
        <p:spPr>
          <a:xfrm>
            <a:off x="4886630" y="2823024"/>
            <a:ext cx="3931920" cy="1200328"/>
          </a:xfrm>
          <a:prstGeom prst="rect">
            <a:avLst/>
          </a:prstGeom>
        </p:spPr>
        <p:txBody>
          <a:bodyPr wrap="square" anchor="ctr">
            <a:spAutoFit/>
          </a:bodyPr>
          <a:lstStyle>
            <a:lvl1pPr marL="0" indent="0" algn="ctr">
              <a:spcBef>
                <a:spcPts val="0"/>
              </a:spcBef>
              <a:spcAft>
                <a:spcPts val="1200"/>
              </a:spcAft>
              <a:buNone/>
              <a:defRPr sz="2400" b="1" i="0" cap="all" baseline="0">
                <a:solidFill>
                  <a:schemeClr val="bg1"/>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24pt centered caps.”</a:t>
            </a:r>
          </a:p>
        </p:txBody>
      </p:sp>
      <p:sp>
        <p:nvSpPr>
          <p:cNvPr id="15" name="Text Placeholder 28"/>
          <p:cNvSpPr>
            <a:spLocks noGrp="1"/>
          </p:cNvSpPr>
          <p:nvPr>
            <p:ph type="body" sz="quarter" idx="12" hasCustomPrompt="1"/>
          </p:nvPr>
        </p:nvSpPr>
        <p:spPr>
          <a:xfrm>
            <a:off x="4886630" y="4701575"/>
            <a:ext cx="3931921"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8" name="Picture Placeholder 6"/>
          <p:cNvSpPr>
            <a:spLocks noGrp="1"/>
          </p:cNvSpPr>
          <p:nvPr>
            <p:ph type="pic" sz="quarter" idx="17" hasCustomPrompt="1"/>
          </p:nvPr>
        </p:nvSpPr>
        <p:spPr>
          <a:xfrm>
            <a:off x="6578271" y="1754390"/>
            <a:ext cx="548639" cy="411478"/>
          </a:xfrm>
          <a:prstGeom prst="rect">
            <a:avLst/>
          </a:prstGeom>
        </p:spPr>
        <p:txBody>
          <a:bodyPr vert="horz" lIns="0" tIns="0" rIns="0" bIns="0" anchor="ctr"/>
          <a:lstStyle>
            <a:lvl1pPr marL="0" indent="0" algn="ctr">
              <a:buNone/>
              <a:defRPr sz="700" b="1" baseline="0">
                <a:solidFill>
                  <a:schemeClr val="tx1"/>
                </a:solidFill>
              </a:defRPr>
            </a:lvl1pPr>
          </a:lstStyle>
          <a:p>
            <a:r>
              <a:rPr lang="en-US" dirty="0" smtClean="0"/>
              <a:t>BLACK QUOTES</a:t>
            </a:r>
            <a:endParaRPr lang="en-US" dirty="0"/>
          </a:p>
        </p:txBody>
      </p:sp>
      <p:sp>
        <p:nvSpPr>
          <p:cNvPr id="19" name="TextBox 18"/>
          <p:cNvSpPr txBox="1"/>
          <p:nvPr/>
        </p:nvSpPr>
        <p:spPr>
          <a:xfrm>
            <a:off x="9144000" y="1342045"/>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20" name="Picture 1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93773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Half Page (BKGD Photo)">
    <p:spTree>
      <p:nvGrpSpPr>
        <p:cNvPr id="1" name=""/>
        <p:cNvGrpSpPr/>
        <p:nvPr/>
      </p:nvGrpSpPr>
      <p:grpSpPr>
        <a:xfrm>
          <a:off x="0" y="0"/>
          <a:ext cx="0" cy="0"/>
          <a:chOff x="0" y="0"/>
          <a:chExt cx="0" cy="0"/>
        </a:xfrm>
      </p:grpSpPr>
      <p:sp>
        <p:nvSpPr>
          <p:cNvPr id="8" name="Rectangle 7"/>
          <p:cNvSpPr/>
          <p:nvPr/>
        </p:nvSpPr>
        <p:spPr>
          <a:xfrm>
            <a:off x="4572000" y="-10160"/>
            <a:ext cx="4572000" cy="68681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icture Placeholder 2"/>
          <p:cNvSpPr>
            <a:spLocks noGrp="1"/>
          </p:cNvSpPr>
          <p:nvPr>
            <p:ph type="pic" sz="quarter" idx="14" hasCustomPrompt="1"/>
          </p:nvPr>
        </p:nvSpPr>
        <p:spPr>
          <a:xfrm>
            <a:off x="4572001" y="0"/>
            <a:ext cx="4572000" cy="6857835"/>
          </a:xfrm>
          <a:prstGeom prst="rect">
            <a:avLst/>
          </a:prstGeom>
          <a:ln>
            <a:noFill/>
          </a:ln>
        </p:spPr>
        <p:txBody>
          <a:bodyPr vert="horz"/>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2"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3"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4" name="Text Placeholder 16"/>
          <p:cNvSpPr>
            <a:spLocks noGrp="1"/>
          </p:cNvSpPr>
          <p:nvPr>
            <p:ph type="body" sz="quarter" idx="11" hasCustomPrompt="1"/>
          </p:nvPr>
        </p:nvSpPr>
        <p:spPr>
          <a:xfrm>
            <a:off x="4886630" y="2823024"/>
            <a:ext cx="3931920" cy="1200328"/>
          </a:xfrm>
          <a:prstGeom prst="rect">
            <a:avLst/>
          </a:prstGeom>
        </p:spPr>
        <p:txBody>
          <a:bodyPr wrap="square" anchor="ctr">
            <a:spAutoFit/>
          </a:bodyPr>
          <a:lstStyle>
            <a:lvl1pPr marL="0" indent="0" algn="ctr">
              <a:spcBef>
                <a:spcPts val="0"/>
              </a:spcBef>
              <a:spcAft>
                <a:spcPts val="1200"/>
              </a:spcAft>
              <a:buNone/>
              <a:defRPr sz="2400" b="1" i="0" cap="all" baseline="0">
                <a:solidFill>
                  <a:schemeClr val="bg1"/>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24pt centered caps.”</a:t>
            </a:r>
          </a:p>
        </p:txBody>
      </p:sp>
      <p:sp>
        <p:nvSpPr>
          <p:cNvPr id="15" name="Text Placeholder 28"/>
          <p:cNvSpPr>
            <a:spLocks noGrp="1"/>
          </p:cNvSpPr>
          <p:nvPr>
            <p:ph type="body" sz="quarter" idx="12" hasCustomPrompt="1"/>
          </p:nvPr>
        </p:nvSpPr>
        <p:spPr>
          <a:xfrm>
            <a:off x="4886630" y="4701575"/>
            <a:ext cx="3931921" cy="338554"/>
          </a:xfrm>
          <a:prstGeom prst="rect">
            <a:avLst/>
          </a:prstGeom>
        </p:spPr>
        <p:txBody>
          <a:bodyPr wrap="square" anchor="t">
            <a:spAutoFit/>
          </a:bodyPr>
          <a:lstStyle>
            <a:lvl1pPr marL="0" indent="0" algn="ctr">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21" name="TextBox 20"/>
          <p:cNvSpPr txBox="1"/>
          <p:nvPr/>
        </p:nvSpPr>
        <p:spPr>
          <a:xfrm>
            <a:off x="9154113" y="1132069"/>
            <a:ext cx="963706" cy="1615827"/>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a:t>
            </a:r>
            <a:r>
              <a:rPr lang="en-US" sz="900" b="0" baseline="0" dirty="0" smtClean="0">
                <a:solidFill>
                  <a:schemeClr val="tx2">
                    <a:lumMod val="50000"/>
                  </a:schemeClr>
                </a:solidFill>
              </a:rPr>
              <a:t>in whichever color looks best with the image behind.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sp>
        <p:nvSpPr>
          <p:cNvPr id="22" name="TextBox 21"/>
          <p:cNvSpPr txBox="1"/>
          <p:nvPr/>
        </p:nvSpPr>
        <p:spPr>
          <a:xfrm>
            <a:off x="4572001" y="-517991"/>
            <a:ext cx="4582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PHOTO AND MAKE IT 50% TRANSPARENT.</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PC: </a:t>
            </a:r>
            <a:r>
              <a:rPr lang="en-US" sz="900" b="0" baseline="0" dirty="0" smtClean="0">
                <a:solidFill>
                  <a:schemeClr val="tx2">
                    <a:lumMod val="50000"/>
                  </a:schemeClr>
                </a:solidFill>
                <a:latin typeface="+mn-lt"/>
                <a:ea typeface="Open Sans" charset="0"/>
                <a:cs typeface="Arial"/>
              </a:rPr>
              <a:t>TBD</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Mac: </a:t>
            </a:r>
            <a:r>
              <a:rPr lang="en-US" sz="900" b="0" baseline="0" dirty="0" smtClean="0">
                <a:solidFill>
                  <a:schemeClr val="tx2">
                    <a:lumMod val="50000"/>
                  </a:schemeClr>
                </a:solidFill>
                <a:latin typeface="+mn-lt"/>
                <a:ea typeface="Open Sans" charset="0"/>
                <a:cs typeface="Arial"/>
              </a:rPr>
              <a:t>Click on the photo box—Choose Picture—Picture From File</a:t>
            </a:r>
            <a:endParaRPr lang="en-US" sz="800" dirty="0" smtClean="0">
              <a:solidFill>
                <a:schemeClr val="accent2"/>
              </a:solidFill>
              <a:latin typeface="+mn-lt"/>
              <a:ea typeface="Open Sans" charset="0"/>
              <a:cs typeface="Arial"/>
            </a:endParaRPr>
          </a:p>
        </p:txBody>
      </p:sp>
      <p:pic>
        <p:nvPicPr>
          <p:cNvPr id="16" name="Picture 15"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9" name="Picture Placeholder 6"/>
          <p:cNvSpPr>
            <a:spLocks noGrp="1"/>
          </p:cNvSpPr>
          <p:nvPr>
            <p:ph type="pic" sz="quarter" idx="17" hasCustomPrompt="1"/>
          </p:nvPr>
        </p:nvSpPr>
        <p:spPr>
          <a:xfrm>
            <a:off x="6578271" y="1754390"/>
            <a:ext cx="548639" cy="411478"/>
          </a:xfrm>
          <a:prstGeom prst="rect">
            <a:avLst/>
          </a:prstGeom>
        </p:spPr>
        <p:txBody>
          <a:bodyPr vert="horz" lIns="0" tIns="0" rIns="0" bIns="0" anchor="ctr"/>
          <a:lstStyle>
            <a:lvl1pPr marL="0" indent="0" algn="ctr">
              <a:buNone/>
              <a:defRPr sz="700" b="1" baseline="0">
                <a:solidFill>
                  <a:schemeClr val="bg1">
                    <a:lumMod val="50000"/>
                  </a:schemeClr>
                </a:solidFill>
              </a:defRPr>
            </a:lvl1pPr>
          </a:lstStyle>
          <a:p>
            <a:r>
              <a:rPr lang="en-US" dirty="0" smtClean="0"/>
              <a:t>QUOTES</a:t>
            </a:r>
            <a:endParaRPr lang="en-US" dirty="0"/>
          </a:p>
        </p:txBody>
      </p:sp>
      <p:sp>
        <p:nvSpPr>
          <p:cNvPr id="4" name="Footer Placeholder 3"/>
          <p:cNvSpPr>
            <a:spLocks noGrp="1"/>
          </p:cNvSpPr>
          <p:nvPr>
            <p:ph type="ftr" sz="quarter" idx="18"/>
          </p:nvPr>
        </p:nvSpPr>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912281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Divider (BKGD Image)">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rgbClr val="FFFFFF"/>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add your 16x9 image to the slide background</a:t>
            </a:r>
          </a:p>
        </p:txBody>
      </p:sp>
      <p:sp>
        <p:nvSpPr>
          <p:cNvPr id="13" name="TextBox 12"/>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40743"/>
            <a:ext cx="318035" cy="318035"/>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387971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6407046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Fact Snapshots">
    <p:bg>
      <p:bgPr>
        <a:solidFill>
          <a:schemeClr val="tx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sz="quarter" idx="10" hasCustomPrompt="1"/>
          </p:nvPr>
        </p:nvSpPr>
        <p:spPr>
          <a:xfrm>
            <a:off x="-1" y="0"/>
            <a:ext cx="4580660" cy="3429000"/>
          </a:xfrm>
          <a:prstGeom prst="rect">
            <a:avLst/>
          </a:prstGeom>
        </p:spPr>
        <p:txBody>
          <a:bodyPr vert="horz"/>
          <a:lstStyle>
            <a:lvl1pPr marL="0" indent="0">
              <a:buNone/>
              <a:defRPr sz="800" b="1" i="0" cap="all" baseline="0">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1" name="Picture Placeholder 2"/>
          <p:cNvSpPr>
            <a:spLocks noGrp="1"/>
          </p:cNvSpPr>
          <p:nvPr>
            <p:ph type="pic" sz="quarter" idx="11" hasCustomPrompt="1"/>
          </p:nvPr>
        </p:nvSpPr>
        <p:spPr>
          <a:xfrm>
            <a:off x="-1" y="3429000"/>
            <a:ext cx="2285538" cy="3428835"/>
          </a:xfrm>
          <a:prstGeom prst="rect">
            <a:avLst/>
          </a:prstGeom>
        </p:spPr>
        <p:txBody>
          <a:bodyPr vert="horz" anchor="t"/>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2" name="Picture Placeholder 2"/>
          <p:cNvSpPr>
            <a:spLocks noGrp="1"/>
          </p:cNvSpPr>
          <p:nvPr>
            <p:ph type="pic" sz="quarter" idx="12" hasCustomPrompt="1"/>
          </p:nvPr>
        </p:nvSpPr>
        <p:spPr>
          <a:xfrm>
            <a:off x="2285537" y="3429000"/>
            <a:ext cx="2295122" cy="3429000"/>
          </a:xfrm>
          <a:prstGeom prst="rect">
            <a:avLst/>
          </a:prstGeom>
        </p:spPr>
        <p:txBody>
          <a:bodyPr vert="horz" anchor="t"/>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3" name="Picture Placeholder 2"/>
          <p:cNvSpPr>
            <a:spLocks noGrp="1"/>
          </p:cNvSpPr>
          <p:nvPr>
            <p:ph type="pic" sz="quarter" idx="13" hasCustomPrompt="1"/>
          </p:nvPr>
        </p:nvSpPr>
        <p:spPr>
          <a:xfrm>
            <a:off x="4580660" y="0"/>
            <a:ext cx="4563341" cy="6857835"/>
          </a:xfrm>
          <a:prstGeom prst="rect">
            <a:avLst/>
          </a:prstGeom>
          <a:ln>
            <a:noFill/>
          </a:ln>
        </p:spPr>
        <p:txBody>
          <a:bodyPr vert="horz"/>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4" name="Text Placeholder 4"/>
          <p:cNvSpPr>
            <a:spLocks noGrp="1"/>
          </p:cNvSpPr>
          <p:nvPr>
            <p:ph type="body" sz="quarter" idx="14" hasCustomPrompt="1"/>
          </p:nvPr>
        </p:nvSpPr>
        <p:spPr>
          <a:xfrm>
            <a:off x="197287" y="2525198"/>
            <a:ext cx="2980600" cy="646331"/>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photos should be used to enhance descriptions.</a:t>
            </a:r>
          </a:p>
        </p:txBody>
      </p:sp>
      <p:sp>
        <p:nvSpPr>
          <p:cNvPr id="15" name="Text Placeholder 4"/>
          <p:cNvSpPr>
            <a:spLocks noGrp="1"/>
          </p:cNvSpPr>
          <p:nvPr>
            <p:ph type="body" sz="quarter" idx="15" hasCustomPrompt="1"/>
          </p:nvPr>
        </p:nvSpPr>
        <p:spPr>
          <a:xfrm>
            <a:off x="4844987" y="5560977"/>
            <a:ext cx="2281954" cy="830997"/>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photos should be used to enhance descriptions.</a:t>
            </a:r>
          </a:p>
        </p:txBody>
      </p:sp>
      <p:sp>
        <p:nvSpPr>
          <p:cNvPr id="16" name="Text Placeholder 4"/>
          <p:cNvSpPr>
            <a:spLocks noGrp="1"/>
          </p:cNvSpPr>
          <p:nvPr>
            <p:ph type="body" sz="quarter" idx="16" hasCustomPrompt="1"/>
          </p:nvPr>
        </p:nvSpPr>
        <p:spPr>
          <a:xfrm>
            <a:off x="2501732" y="5745643"/>
            <a:ext cx="1689268"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photos should be used to enhance descriptions.</a:t>
            </a:r>
          </a:p>
        </p:txBody>
      </p:sp>
      <p:sp>
        <p:nvSpPr>
          <p:cNvPr id="17" name="Text Placeholder 4"/>
          <p:cNvSpPr>
            <a:spLocks noGrp="1"/>
          </p:cNvSpPr>
          <p:nvPr>
            <p:ph type="body" sz="quarter" idx="17" hasCustomPrompt="1"/>
          </p:nvPr>
        </p:nvSpPr>
        <p:spPr>
          <a:xfrm>
            <a:off x="197288" y="5745643"/>
            <a:ext cx="1685301"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photos should be used to enhance descriptions.</a:t>
            </a:r>
          </a:p>
        </p:txBody>
      </p:sp>
      <p:sp>
        <p:nvSpPr>
          <p:cNvPr id="3" name="Slide Number Placeholder 2"/>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2742734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Fact Snapshots">
    <p:spTree>
      <p:nvGrpSpPr>
        <p:cNvPr id="1" name=""/>
        <p:cNvGrpSpPr/>
        <p:nvPr/>
      </p:nvGrpSpPr>
      <p:grpSpPr>
        <a:xfrm>
          <a:off x="0" y="0"/>
          <a:ext cx="0" cy="0"/>
          <a:chOff x="0" y="0"/>
          <a:chExt cx="0" cy="0"/>
        </a:xfrm>
      </p:grpSpPr>
      <p:sp>
        <p:nvSpPr>
          <p:cNvPr id="10" name="Rectangle 9"/>
          <p:cNvSpPr/>
          <p:nvPr/>
        </p:nvSpPr>
        <p:spPr>
          <a:xfrm>
            <a:off x="4563339" y="0"/>
            <a:ext cx="4580660" cy="342295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0" y="0"/>
            <a:ext cx="4563342" cy="6858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4563339" y="3422952"/>
            <a:ext cx="2285590" cy="34350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48930" y="3422952"/>
            <a:ext cx="2295071" cy="343504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22"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23" name="Text Placeholder 4"/>
          <p:cNvSpPr>
            <a:spLocks noGrp="1"/>
          </p:cNvSpPr>
          <p:nvPr>
            <p:ph type="body" sz="quarter" idx="17" hasCustomPrompt="1"/>
          </p:nvPr>
        </p:nvSpPr>
        <p:spPr>
          <a:xfrm>
            <a:off x="4760628" y="5745643"/>
            <a:ext cx="1686490"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24"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1"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solidFill>
              </a:defRPr>
            </a:lvl1pPr>
          </a:lstStyle>
          <a:p>
            <a:r>
              <a:rPr lang="en-US" dirty="0" smtClean="0"/>
              <a:t>icon</a:t>
            </a:r>
            <a:endParaRPr lang="en-US" dirty="0"/>
          </a:p>
        </p:txBody>
      </p:sp>
      <p:sp>
        <p:nvSpPr>
          <p:cNvPr id="12"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solidFill>
              </a:defRPr>
            </a:lvl1pPr>
          </a:lstStyle>
          <a:p>
            <a:r>
              <a:rPr lang="en-US" dirty="0" smtClean="0"/>
              <a:t>icon</a:t>
            </a:r>
            <a:endParaRPr lang="en-US" dirty="0"/>
          </a:p>
        </p:txBody>
      </p:sp>
      <p:sp>
        <p:nvSpPr>
          <p:cNvPr id="13"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solidFill>
              </a:defRPr>
            </a:lvl1pPr>
          </a:lstStyle>
          <a:p>
            <a:r>
              <a:rPr lang="en-US" dirty="0" smtClean="0"/>
              <a:t>icon</a:t>
            </a:r>
            <a:endParaRPr lang="en-US" dirty="0"/>
          </a:p>
        </p:txBody>
      </p:sp>
      <p:sp>
        <p:nvSpPr>
          <p:cNvPr id="14"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solidFill>
              </a:defRPr>
            </a:lvl1pPr>
          </a:lstStyle>
          <a:p>
            <a:r>
              <a:rPr lang="en-US" dirty="0" smtClean="0"/>
              <a:t>icon</a:t>
            </a:r>
            <a:endParaRPr lang="en-US" dirty="0"/>
          </a:p>
        </p:txBody>
      </p:sp>
      <p:sp>
        <p:nvSpPr>
          <p:cNvPr id="3" name="Slide Number Placeholder 2"/>
          <p:cNvSpPr>
            <a:spLocks noGrp="1"/>
          </p:cNvSpPr>
          <p:nvPr>
            <p:ph type="sldNum" sz="quarter" idx="26"/>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28155551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BKGD Image)">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14"/>
          <p:cNvSpPr>
            <a:spLocks noGrp="1"/>
          </p:cNvSpPr>
          <p:nvPr>
            <p:ph type="body" sz="quarter" idx="15" hasCustomPrompt="1"/>
          </p:nvPr>
        </p:nvSpPr>
        <p:spPr>
          <a:xfrm>
            <a:off x="559473" y="4380974"/>
            <a:ext cx="5155529" cy="1384995"/>
          </a:xfrm>
          <a:prstGeom prst="rect">
            <a:avLst/>
          </a:prstGeom>
        </p:spPr>
        <p:txBody>
          <a:bodyPr wrap="square" anchor="b">
            <a:spAutoFit/>
          </a:bodyPr>
          <a:lstStyle>
            <a:lvl1pPr marL="0" indent="0">
              <a:buNone/>
              <a:defRPr sz="28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add your 16x9 image to the slide background</a:t>
            </a:r>
          </a:p>
        </p:txBody>
      </p:sp>
      <p:sp>
        <p:nvSpPr>
          <p:cNvPr id="10" name="TextBox 9"/>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433094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End Slide + Contact Info (BKGD Image)">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14"/>
          <p:cNvSpPr>
            <a:spLocks noGrp="1"/>
          </p:cNvSpPr>
          <p:nvPr>
            <p:ph type="body" sz="quarter" idx="15" hasCustomPrompt="1"/>
          </p:nvPr>
        </p:nvSpPr>
        <p:spPr>
          <a:xfrm>
            <a:off x="559473" y="3448304"/>
            <a:ext cx="5155529" cy="1384995"/>
          </a:xfrm>
          <a:prstGeom prst="rect">
            <a:avLst/>
          </a:prstGeom>
        </p:spPr>
        <p:txBody>
          <a:bodyPr wrap="square" anchor="b">
            <a:spAutoFit/>
          </a:bodyPr>
          <a:lstStyle>
            <a:lvl1pPr marL="0" indent="0">
              <a:buNone/>
              <a:defRPr sz="28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add your 16x9 image to the slide background</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white 16pt	</a:t>
            </a:r>
            <a:br>
              <a:rPr lang="en-US" dirty="0" smtClean="0"/>
            </a:br>
            <a:r>
              <a:rPr lang="en-US" dirty="0" err="1" smtClean="0"/>
              <a:t>email@ul.com</a:t>
            </a:r>
            <a:r>
              <a:rPr lang="en-US" dirty="0" smtClean="0"/>
              <a:t>  |  direct: 000.000.0000</a:t>
            </a:r>
          </a:p>
        </p:txBody>
      </p:sp>
      <p:sp>
        <p:nvSpPr>
          <p:cNvPr id="11" name="TextBox 10"/>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5" name="Footer Placeholder 4"/>
          <p:cNvSpPr>
            <a:spLocks noGrp="1"/>
          </p:cNvSpPr>
          <p:nvPr>
            <p:ph type="ftr" sz="quarter" idx="16"/>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6" name="Slide Number Placeholder 5"/>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28043005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ocial Media Slide (BKGD Image)">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8" name="TextBox 7"/>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sp>
        <p:nvSpPr>
          <p:cNvPr id="12" name="Picture Placeholder 11"/>
          <p:cNvSpPr>
            <a:spLocks noGrp="1"/>
          </p:cNvSpPr>
          <p:nvPr>
            <p:ph type="pic" sz="quarter" idx="17" hasCustomPrompt="1"/>
          </p:nvPr>
        </p:nvSpPr>
        <p:spPr>
          <a:xfrm>
            <a:off x="657128"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i="0">
                <a:solidFill>
                  <a:schemeClr val="bg1">
                    <a:lumMod val="50000"/>
                  </a:schemeClr>
                </a:solidFill>
              </a:defRPr>
            </a:lvl1pPr>
          </a:lstStyle>
          <a:p>
            <a:r>
              <a:rPr lang="en-US" dirty="0" smtClean="0"/>
              <a:t>ICON</a:t>
            </a:r>
          </a:p>
        </p:txBody>
      </p:sp>
      <p:sp>
        <p:nvSpPr>
          <p:cNvPr id="13" name="Picture Placeholder 11"/>
          <p:cNvSpPr>
            <a:spLocks noGrp="1"/>
          </p:cNvSpPr>
          <p:nvPr>
            <p:ph type="pic" sz="quarter" idx="18" hasCustomPrompt="1"/>
          </p:nvPr>
        </p:nvSpPr>
        <p:spPr>
          <a:xfrm>
            <a:off x="1412481"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i="0">
                <a:solidFill>
                  <a:srgbClr val="7F7F7F"/>
                </a:solidFill>
              </a:defRPr>
            </a:lvl1pPr>
          </a:lstStyle>
          <a:p>
            <a:r>
              <a:rPr lang="en-US" dirty="0" smtClean="0"/>
              <a:t>ICON</a:t>
            </a:r>
          </a:p>
        </p:txBody>
      </p:sp>
      <p:sp>
        <p:nvSpPr>
          <p:cNvPr id="14" name="Picture Placeholder 11"/>
          <p:cNvSpPr>
            <a:spLocks noGrp="1"/>
          </p:cNvSpPr>
          <p:nvPr>
            <p:ph type="pic" sz="quarter" idx="19" hasCustomPrompt="1"/>
          </p:nvPr>
        </p:nvSpPr>
        <p:spPr>
          <a:xfrm>
            <a:off x="2162149"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5" name="Picture Placeholder 11"/>
          <p:cNvSpPr>
            <a:spLocks noGrp="1"/>
          </p:cNvSpPr>
          <p:nvPr>
            <p:ph type="pic" sz="quarter" idx="20" hasCustomPrompt="1"/>
          </p:nvPr>
        </p:nvSpPr>
        <p:spPr>
          <a:xfrm>
            <a:off x="2920011" y="4946856"/>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6" name="Picture Placeholder 11"/>
          <p:cNvSpPr>
            <a:spLocks noGrp="1"/>
          </p:cNvSpPr>
          <p:nvPr>
            <p:ph type="pic" sz="quarter" idx="22" hasCustomPrompt="1"/>
          </p:nvPr>
        </p:nvSpPr>
        <p:spPr>
          <a:xfrm>
            <a:off x="3669679"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7" name="Picture Placeholder 11"/>
          <p:cNvSpPr>
            <a:spLocks noGrp="1"/>
          </p:cNvSpPr>
          <p:nvPr>
            <p:ph type="pic" sz="quarter" idx="23" hasCustomPrompt="1"/>
          </p:nvPr>
        </p:nvSpPr>
        <p:spPr>
          <a:xfrm>
            <a:off x="4427541" y="4946856"/>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9" name="TextBox 18"/>
          <p:cNvSpPr txBox="1"/>
          <p:nvPr/>
        </p:nvSpPr>
        <p:spPr>
          <a:xfrm>
            <a:off x="0" y="6882903"/>
            <a:ext cx="9156160" cy="507831"/>
          </a:xfrm>
          <a:prstGeom prst="rect">
            <a:avLst/>
          </a:prstGeom>
          <a:noFill/>
        </p:spPr>
        <p:txBody>
          <a:bodyPr wrap="square" rtlCol="0" anchor="t">
            <a:spAutoFit/>
          </a:bodyPr>
          <a:lstStyle/>
          <a:p>
            <a:pPr>
              <a:lnSpc>
                <a:spcPct val="100000"/>
              </a:lnSpc>
            </a:pPr>
            <a:r>
              <a:rPr lang="en-US" sz="900" baseline="0" dirty="0" smtClean="0">
                <a:solidFill>
                  <a:schemeClr val="tx2">
                    <a:lumMod val="50000"/>
                  </a:schemeClr>
                </a:solidFill>
              </a:rPr>
              <a:t>Insert the applicable UL Social Media Icons and link them to the target webpages.</a:t>
            </a:r>
          </a:p>
          <a:p>
            <a:pPr>
              <a:lnSpc>
                <a:spcPct val="100000"/>
              </a:lnSpc>
            </a:pPr>
            <a:r>
              <a:rPr lang="en-US" sz="900" b="1" baseline="0" dirty="0" smtClean="0">
                <a:solidFill>
                  <a:schemeClr val="tx2">
                    <a:lumMod val="50000"/>
                  </a:schemeClr>
                </a:solidFill>
              </a:rPr>
              <a:t>PC: </a:t>
            </a:r>
            <a:r>
              <a:rPr lang="en-US" sz="900" baseline="0" dirty="0" smtClean="0">
                <a:solidFill>
                  <a:schemeClr val="tx2">
                    <a:lumMod val="50000"/>
                  </a:schemeClr>
                </a:solidFill>
              </a:rPr>
              <a:t>TBD</a:t>
            </a:r>
          </a:p>
          <a:p>
            <a:pPr>
              <a:lnSpc>
                <a:spcPct val="100000"/>
              </a:lnSpc>
            </a:pPr>
            <a:r>
              <a:rPr lang="en-US" sz="900" b="1" baseline="0" dirty="0" smtClean="0">
                <a:solidFill>
                  <a:schemeClr val="tx2">
                    <a:lumMod val="50000"/>
                  </a:schemeClr>
                </a:solidFill>
              </a:rPr>
              <a:t>Mac: </a:t>
            </a:r>
            <a:r>
              <a:rPr lang="en-US" sz="900" baseline="0" dirty="0" smtClean="0">
                <a:solidFill>
                  <a:schemeClr val="tx2">
                    <a:lumMod val="50000"/>
                  </a:schemeClr>
                </a:solidFill>
              </a:rPr>
              <a:t>Select Icon—Insert—Hyperlink—Webpage—Insert URL </a:t>
            </a:r>
            <a:endParaRPr lang="en-US" sz="900" dirty="0">
              <a:solidFill>
                <a:schemeClr val="tx2">
                  <a:lumMod val="50000"/>
                </a:schemeClr>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4" name="Footer Placeholder 3"/>
          <p:cNvSpPr>
            <a:spLocks noGrp="1"/>
          </p:cNvSpPr>
          <p:nvPr>
            <p:ph type="ftr" sz="quarter" idx="24"/>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7" name="Slide Number Placeholder 6"/>
          <p:cNvSpPr>
            <a:spLocks noGrp="1"/>
          </p:cNvSpPr>
          <p:nvPr>
            <p:ph type="sldNum" sz="quarter" idx="25"/>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5781633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2015</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78329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2015</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82442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2410462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2760066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153082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UL Pattern)">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858000" y="0"/>
            <a:ext cx="2286000" cy="6858000"/>
          </a:xfrm>
          <a:prstGeom prst="rect">
            <a:avLst/>
          </a:prstGeom>
        </p:spPr>
      </p:pic>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9" name="Picture 8" descr="UL-Logo-Red.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7678100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65874023"/>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16347394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10533948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41740031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33424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457200"/>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8546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Red)">
    <p:spTree>
      <p:nvGrpSpPr>
        <p:cNvPr id="1" name=""/>
        <p:cNvGrpSpPr/>
        <p:nvPr/>
      </p:nvGrpSpPr>
      <p:grpSpPr>
        <a:xfrm>
          <a:off x="0" y="0"/>
          <a:ext cx="0" cy="0"/>
          <a:chOff x="0" y="0"/>
          <a:chExt cx="0" cy="0"/>
        </a:xfrm>
      </p:grpSpPr>
      <p:sp>
        <p:nvSpPr>
          <p:cNvPr id="9" name="Rectangle 8"/>
          <p:cNvSpPr/>
          <p:nvPr/>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390815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pic>
        <p:nvPicPr>
          <p:cNvPr id="7" name="Picture 6"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41555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 name="Text Placeholder 2"/>
          <p:cNvSpPr>
            <a:spLocks noGrp="1"/>
          </p:cNvSpPr>
          <p:nvPr>
            <p:ph type="body" sz="quarter" idx="12" hasCustomPrompt="1"/>
          </p:nvPr>
        </p:nvSpPr>
        <p:spPr>
          <a:xfrm>
            <a:off x="558800" y="1673219"/>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1673219"/>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p:txBody>
          <a:bodyPr/>
          <a:lstStyle/>
          <a:p>
            <a:endParaRPr lang="en-US"/>
          </a:p>
        </p:txBody>
      </p:sp>
      <p:sp>
        <p:nvSpPr>
          <p:cNvPr id="7" name="Slide Number Placeholder 6"/>
          <p:cNvSpPr>
            <a:spLocks noGrp="1"/>
          </p:cNvSpPr>
          <p:nvPr>
            <p:ph type="sldNum" sz="quarter" idx="15"/>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56524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2.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57197" y="6373284"/>
            <a:ext cx="2057400" cy="365125"/>
          </a:xfrm>
          <a:prstGeom prst="rect">
            <a:avLst/>
          </a:prstGeom>
        </p:spPr>
        <p:txBody>
          <a:bodyPr vert="horz" lIns="91440" tIns="45720" rIns="91440" bIns="45720" rtlCol="0" anchor="ctr"/>
          <a:lstStyle>
            <a:lvl1pPr algn="r">
              <a:defRPr sz="800">
                <a:solidFill>
                  <a:schemeClr val="tx1"/>
                </a:solidFill>
              </a:defRPr>
            </a:lvl1pPr>
          </a:lstStyle>
          <a:p>
            <a:fld id="{1FCD77E3-9163-4DDD-922E-B02331262E3B}" type="slidenum">
              <a:rPr lang="en-US" smtClean="0"/>
              <a:t>‹#›</a:t>
            </a:fld>
            <a:endParaRPr lang="en-US"/>
          </a:p>
        </p:txBody>
      </p:sp>
      <p:sp>
        <p:nvSpPr>
          <p:cNvPr id="3" name="Footer Placeholder 2"/>
          <p:cNvSpPr>
            <a:spLocks noGrp="1"/>
          </p:cNvSpPr>
          <p:nvPr>
            <p:ph type="ftr" sz="quarter" idx="3"/>
          </p:nvPr>
        </p:nvSpPr>
        <p:spPr>
          <a:xfrm>
            <a:off x="534072" y="6390218"/>
            <a:ext cx="3086100" cy="365125"/>
          </a:xfrm>
          <a:prstGeom prst="rect">
            <a:avLst/>
          </a:prstGeom>
        </p:spPr>
        <p:txBody>
          <a:bodyPr vert="horz" lIns="91440" tIns="45720" rIns="91440" bIns="45720" rtlCol="0" anchor="ctr"/>
          <a:lstStyle>
            <a:lvl1pPr algn="l">
              <a:defRPr sz="600">
                <a:solidFill>
                  <a:schemeClr val="tx1">
                    <a:tint val="75000"/>
                  </a:schemeClr>
                </a:solidFill>
              </a:defRPr>
            </a:lvl1pPr>
          </a:lstStyle>
          <a:p>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57197" y="6373284"/>
            <a:ext cx="2057400" cy="365125"/>
          </a:xfrm>
          <a:prstGeom prst="rect">
            <a:avLst/>
          </a:prstGeom>
        </p:spPr>
        <p:txBody>
          <a:bodyPr vert="horz" lIns="91440" tIns="45720" rIns="91440" bIns="45720" rtlCol="0" anchor="ctr"/>
          <a:lstStyle>
            <a:lvl1pPr algn="r">
              <a:defRPr sz="800">
                <a:solidFill>
                  <a:schemeClr val="tx1"/>
                </a:solidFill>
              </a:defRPr>
            </a:lvl1pPr>
          </a:lstStyle>
          <a:p>
            <a:fld id="{EE8C14DB-7D4C-EA4C-A4E5-7900645C36CD}" type="slidenum">
              <a:rPr lang="en-US" smtClean="0"/>
              <a:pPr/>
              <a:t>‹#›</a:t>
            </a:fld>
            <a:endParaRPr lang="en-US"/>
          </a:p>
        </p:txBody>
      </p:sp>
      <p:sp>
        <p:nvSpPr>
          <p:cNvPr id="3" name="Footer Placeholder 2"/>
          <p:cNvSpPr>
            <a:spLocks noGrp="1"/>
          </p:cNvSpPr>
          <p:nvPr>
            <p:ph type="ftr" sz="quarter" idx="3"/>
          </p:nvPr>
        </p:nvSpPr>
        <p:spPr>
          <a:xfrm>
            <a:off x="534072" y="6390218"/>
            <a:ext cx="3086100" cy="365125"/>
          </a:xfrm>
          <a:prstGeom prst="rect">
            <a:avLst/>
          </a:prstGeom>
        </p:spPr>
        <p:txBody>
          <a:bodyPr vert="horz" lIns="91440" tIns="45720" rIns="91440" bIns="45720" rtlCol="0" anchor="ctr"/>
          <a:lstStyle>
            <a:lvl1pPr algn="l">
              <a:defRPr sz="600">
                <a:solidFill>
                  <a:schemeClr val="tx1">
                    <a:tint val="75000"/>
                  </a:schemeClr>
                </a:solidFill>
              </a:defRPr>
            </a:lvl1pPr>
          </a:lstStyle>
          <a:p>
            <a:r>
              <a:rPr lang="en-US" dirty="0" smtClean="0">
                <a:solidFill>
                  <a:srgbClr val="7F7F7F"/>
                </a:solidFill>
                <a:ea typeface="Open Sans" charset="0"/>
                <a:cs typeface="Arial"/>
              </a:rPr>
              <a:t>UL and the UL logo are trademarks of UL LLC © 2017. Proprietary &amp; Confidential.</a:t>
            </a:r>
          </a:p>
        </p:txBody>
      </p:sp>
    </p:spTree>
    <p:extLst>
      <p:ext uri="{BB962C8B-B14F-4D97-AF65-F5344CB8AC3E}">
        <p14:creationId xmlns:p14="http://schemas.microsoft.com/office/powerpoint/2010/main" val="312245003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FCD77E3-9163-4DDD-922E-B02331262E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9" r:id="rId11"/>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772816"/>
            <a:ext cx="5570525" cy="1399032"/>
          </a:xfrm>
        </p:spPr>
        <p:txBody>
          <a:bodyPr/>
          <a:lstStyle/>
          <a:p>
            <a:r>
              <a:rPr lang="en-US" dirty="0"/>
              <a:t>Team B: </a:t>
            </a:r>
            <a:r>
              <a:rPr lang="en-US" dirty="0" smtClean="0"/>
              <a:t>EULA </a:t>
            </a:r>
            <a:r>
              <a:rPr lang="en-US" dirty="0"/>
              <a:t>– NA East           </a:t>
            </a:r>
            <a:br>
              <a:rPr lang="en-US" dirty="0"/>
            </a:br>
            <a:r>
              <a:rPr lang="en-US" dirty="0"/>
              <a:t/>
            </a:r>
            <a:br>
              <a:rPr lang="en-US" dirty="0"/>
            </a:br>
            <a:r>
              <a:rPr lang="en-US" dirty="0"/>
              <a:t>Karen Fine, Matt Marotto, Clifford Jones, Maria Carolina Bossert</a:t>
            </a:r>
            <a:br>
              <a:rPr lang="en-US" dirty="0"/>
            </a:br>
            <a:r>
              <a:rPr lang="en-US" dirty="0"/>
              <a:t>                        </a:t>
            </a:r>
            <a:br>
              <a:rPr lang="en-US" dirty="0"/>
            </a:br>
            <a:r>
              <a:rPr lang="en-US" dirty="0"/>
              <a:t>CARs to review:  173917114, 173917585, 173917263</a:t>
            </a:r>
            <a:br>
              <a:rPr lang="en-US" dirty="0"/>
            </a:br>
            <a:endParaRPr lang="en-US" dirty="0"/>
          </a:p>
        </p:txBody>
      </p:sp>
    </p:spTree>
    <p:extLst>
      <p:ext uri="{BB962C8B-B14F-4D97-AF65-F5344CB8AC3E}">
        <p14:creationId xmlns:p14="http://schemas.microsoft.com/office/powerpoint/2010/main" val="265167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1" hangingPunct="1">
              <a:spcBef>
                <a:spcPct val="20000"/>
              </a:spcBef>
            </a:pPr>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10</a:t>
            </a:fld>
            <a:endParaRPr lang="en-US" altLang="ko-K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72406"/>
            <a:ext cx="68389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1259632" y="2957190"/>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2</a:t>
            </a:r>
          </a:p>
        </p:txBody>
      </p:sp>
      <p:sp>
        <p:nvSpPr>
          <p:cNvPr id="11" name="圆角矩形标注 4"/>
          <p:cNvSpPr/>
          <p:nvPr/>
        </p:nvSpPr>
        <p:spPr>
          <a:xfrm>
            <a:off x="7100734" y="1272407"/>
            <a:ext cx="1988021" cy="2732658"/>
          </a:xfrm>
          <a:prstGeom prst="wedgeRoundRectCallout">
            <a:avLst>
              <a:gd name="adj1" fmla="val -56287"/>
              <a:gd name="adj2" fmla="val 15869"/>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(Q2) Explain </a:t>
            </a:r>
            <a:r>
              <a:rPr lang="en-US" sz="1200" dirty="0">
                <a:solidFill>
                  <a:sysClr val="windowText" lastClr="000000"/>
                </a:solidFill>
                <a:ea typeface="Times New Roman"/>
                <a:cs typeface="Times New Roman"/>
              </a:rPr>
              <a:t>how/If the analysis supports the root cause </a:t>
            </a:r>
            <a:r>
              <a:rPr lang="en-US" sz="1200" dirty="0" smtClean="0">
                <a:solidFill>
                  <a:sysClr val="windowText" lastClr="000000"/>
                </a:solidFill>
                <a:ea typeface="Times New Roman"/>
                <a:cs typeface="Times New Roman"/>
              </a:rPr>
              <a:t>statement:</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The root cause looks like analysis instead of root cause statement. I could not catch the key points. An excel in CAR shows the audit results, could not reflect  those “Analysis” statement in “Root Cause”</a:t>
            </a:r>
            <a:endParaRPr lang="en-US" sz="1200" dirty="0">
              <a:solidFill>
                <a:sysClr val="windowText" lastClr="000000"/>
              </a:solidFill>
              <a:ea typeface="Times New Roman"/>
              <a:cs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05" y="4225701"/>
            <a:ext cx="81534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圆角矩形标注 4"/>
          <p:cNvSpPr/>
          <p:nvPr/>
        </p:nvSpPr>
        <p:spPr>
          <a:xfrm>
            <a:off x="755576" y="3649637"/>
            <a:ext cx="5760640" cy="355427"/>
          </a:xfrm>
          <a:prstGeom prst="wedgeRoundRectCallout">
            <a:avLst>
              <a:gd name="adj1" fmla="val -24013"/>
              <a:gd name="adj2" fmla="val -110501"/>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a:solidFill>
                  <a:sysClr val="windowText" lastClr="000000"/>
                </a:solidFill>
                <a:ea typeface="Times New Roman"/>
                <a:cs typeface="Times New Roman"/>
              </a:rPr>
              <a:t>Additional Comment</a:t>
            </a:r>
            <a:r>
              <a:rPr lang="en-US" sz="1200" dirty="0" smtClean="0">
                <a:solidFill>
                  <a:sysClr val="windowText" lastClr="000000"/>
                </a:solidFill>
                <a:ea typeface="Times New Roman"/>
                <a:cs typeface="Times New Roman"/>
              </a:rPr>
              <a:t>: </a:t>
            </a:r>
            <a:r>
              <a:rPr lang="en-US" sz="1200" dirty="0" smtClean="0">
                <a:solidFill>
                  <a:schemeClr val="accent1"/>
                </a:solidFill>
                <a:ea typeface="Times New Roman"/>
                <a:cs typeface="Times New Roman"/>
              </a:rPr>
              <a:t>For root cause, we could refer to CAR FAQ 19</a:t>
            </a:r>
            <a:endParaRPr lang="en-US" sz="1200" dirty="0">
              <a:solidFill>
                <a:schemeClr val="accent1"/>
              </a:solidFill>
              <a:ea typeface="Times New Roman"/>
              <a:cs typeface="Times New Roman"/>
            </a:endParaRPr>
          </a:p>
        </p:txBody>
      </p:sp>
    </p:spTree>
    <p:extLst>
      <p:ext uri="{BB962C8B-B14F-4D97-AF65-F5344CB8AC3E}">
        <p14:creationId xmlns:p14="http://schemas.microsoft.com/office/powerpoint/2010/main" val="13615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1" hangingPunct="1">
              <a:spcBef>
                <a:spcPct val="20000"/>
              </a:spcBef>
            </a:pPr>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11</a:t>
            </a:fld>
            <a:endParaRPr lang="en-US" altLang="ko-K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073" y="1196752"/>
            <a:ext cx="68675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圆角矩形标注 4"/>
          <p:cNvSpPr/>
          <p:nvPr/>
        </p:nvSpPr>
        <p:spPr>
          <a:xfrm>
            <a:off x="1475656" y="4149080"/>
            <a:ext cx="6741368" cy="2448271"/>
          </a:xfrm>
          <a:prstGeom prst="wedgeRoundRectCallout">
            <a:avLst>
              <a:gd name="adj1" fmla="val -4655"/>
              <a:gd name="adj2" fmla="val -61653"/>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a:solidFill>
                  <a:sysClr val="windowText" lastClr="000000"/>
                </a:solidFill>
                <a:ea typeface="Times New Roman"/>
                <a:cs typeface="Times New Roman"/>
              </a:rPr>
              <a:t>(Q3) Explain how/If the analysis supports the Scope of Nonconformance statement :</a:t>
            </a:r>
          </a:p>
          <a:p>
            <a:pPr>
              <a:spcBef>
                <a:spcPts val="0"/>
              </a:spcBef>
              <a:spcAft>
                <a:spcPts val="0"/>
              </a:spcAft>
            </a:pPr>
            <a:endParaRPr lang="en-US" sz="1200" dirty="0">
              <a:solidFill>
                <a:sysClr val="windowText" lastClr="000000"/>
              </a:solidFill>
              <a:ea typeface="Times New Roman"/>
              <a:cs typeface="Times New Roman"/>
            </a:endParaRPr>
          </a:p>
          <a:p>
            <a:pPr>
              <a:spcBef>
                <a:spcPts val="0"/>
              </a:spcBef>
              <a:spcAft>
                <a:spcPts val="0"/>
              </a:spcAft>
            </a:pPr>
            <a:r>
              <a:rPr lang="en-US" sz="1200" dirty="0">
                <a:solidFill>
                  <a:schemeClr val="accent1"/>
                </a:solidFill>
                <a:ea typeface="Times New Roman"/>
                <a:cs typeface="Times New Roman"/>
              </a:rPr>
              <a:t>By referring to “analysis”, it looks like “analysis” support the “Scope of Nonconformance” statement.</a:t>
            </a:r>
          </a:p>
          <a:p>
            <a:pPr>
              <a:spcBef>
                <a:spcPts val="0"/>
              </a:spcBef>
              <a:spcAft>
                <a:spcPts val="0"/>
              </a:spcAft>
            </a:pPr>
            <a:endParaRPr lang="en-US" sz="1200" dirty="0">
              <a:solidFill>
                <a:schemeClr val="accent1"/>
              </a:solidFill>
              <a:ea typeface="Times New Roman"/>
              <a:cs typeface="Times New Roman"/>
            </a:endParaRPr>
          </a:p>
          <a:p>
            <a:pPr>
              <a:spcBef>
                <a:spcPts val="0"/>
              </a:spcBef>
              <a:spcAft>
                <a:spcPts val="0"/>
              </a:spcAft>
            </a:pPr>
            <a:r>
              <a:rPr lang="en-US" sz="1200" dirty="0">
                <a:solidFill>
                  <a:schemeClr val="accent1"/>
                </a:solidFill>
                <a:ea typeface="Times New Roman"/>
                <a:cs typeface="Times New Roman"/>
              </a:rPr>
              <a:t>However, at this moment (while response of CAR), we don’t know if the scope of  Nonconformance only limited to “Alan”, since we have no audit data for other technician in the </a:t>
            </a:r>
            <a:r>
              <a:rPr lang="en-US" sz="1200" dirty="0" smtClean="0">
                <a:solidFill>
                  <a:schemeClr val="accent1"/>
                </a:solidFill>
                <a:ea typeface="Times New Roman"/>
                <a:cs typeface="Times New Roman"/>
              </a:rPr>
              <a:t>lab during root cause analysis phase.</a:t>
            </a:r>
            <a:endParaRPr lang="en-US" sz="1200" dirty="0">
              <a:solidFill>
                <a:schemeClr val="accent1"/>
              </a:solidFill>
              <a:ea typeface="Times New Roman"/>
              <a:cs typeface="Times New Roman"/>
            </a:endParaRPr>
          </a:p>
          <a:p>
            <a:pPr>
              <a:spcBef>
                <a:spcPts val="0"/>
              </a:spcBef>
              <a:spcAft>
                <a:spcPts val="0"/>
              </a:spcAft>
            </a:pPr>
            <a:endParaRPr lang="en-US" sz="1200" dirty="0">
              <a:solidFill>
                <a:schemeClr val="accent1"/>
              </a:solidFill>
              <a:ea typeface="Times New Roman"/>
              <a:cs typeface="Times New Roman"/>
            </a:endParaRPr>
          </a:p>
          <a:p>
            <a:pPr>
              <a:spcBef>
                <a:spcPts val="0"/>
              </a:spcBef>
              <a:spcAft>
                <a:spcPts val="0"/>
              </a:spcAft>
            </a:pPr>
            <a:r>
              <a:rPr lang="en-US" sz="1200" dirty="0">
                <a:solidFill>
                  <a:schemeClr val="accent1"/>
                </a:solidFill>
                <a:ea typeface="Times New Roman"/>
                <a:cs typeface="Times New Roman"/>
              </a:rPr>
              <a:t>Additional 5 technician’s projects were audited as “Containment”, may be included in the analysis will make the analysis better</a:t>
            </a:r>
            <a:r>
              <a:rPr lang="en-US" sz="1200" dirty="0" smtClean="0">
                <a:solidFill>
                  <a:schemeClr val="accent1"/>
                </a:solidFill>
                <a:ea typeface="Times New Roman"/>
                <a:cs typeface="Times New Roman"/>
              </a:rPr>
              <a:t>. But should be part of “analysis” instead of “Corrective Action Plan”.</a:t>
            </a:r>
            <a:endParaRPr lang="en-US" sz="1200" dirty="0">
              <a:solidFill>
                <a:schemeClr val="accent1"/>
              </a:solidFill>
              <a:ea typeface="Times New Roman"/>
              <a:cs typeface="Times New Roman"/>
            </a:endParaRPr>
          </a:p>
        </p:txBody>
      </p:sp>
      <p:sp>
        <p:nvSpPr>
          <p:cNvPr id="8" name="Oval 7"/>
          <p:cNvSpPr/>
          <p:nvPr/>
        </p:nvSpPr>
        <p:spPr>
          <a:xfrm>
            <a:off x="2195736" y="3356992"/>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3</a:t>
            </a:r>
          </a:p>
        </p:txBody>
      </p:sp>
    </p:spTree>
    <p:extLst>
      <p:ext uri="{BB962C8B-B14F-4D97-AF65-F5344CB8AC3E}">
        <p14:creationId xmlns:p14="http://schemas.microsoft.com/office/powerpoint/2010/main" val="91798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1" hangingPunct="1">
              <a:spcBef>
                <a:spcPct val="20000"/>
              </a:spcBef>
            </a:pPr>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12</a:t>
            </a:fld>
            <a:endParaRPr lang="en-US" altLang="ko-KR" dirty="0"/>
          </a:p>
        </p:txBody>
      </p:sp>
      <p:sp>
        <p:nvSpPr>
          <p:cNvPr id="6" name="Oval 5"/>
          <p:cNvSpPr/>
          <p:nvPr/>
        </p:nvSpPr>
        <p:spPr>
          <a:xfrm>
            <a:off x="552128" y="1620614"/>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4</a:t>
            </a:r>
          </a:p>
        </p:txBody>
      </p:sp>
      <p:sp>
        <p:nvSpPr>
          <p:cNvPr id="9" name="圆角矩形标注 4"/>
          <p:cNvSpPr/>
          <p:nvPr/>
        </p:nvSpPr>
        <p:spPr>
          <a:xfrm>
            <a:off x="1254869" y="3717032"/>
            <a:ext cx="6741368" cy="1800200"/>
          </a:xfrm>
          <a:prstGeom prst="wedgeRoundRectCallout">
            <a:avLst>
              <a:gd name="adj1" fmla="val -30653"/>
              <a:gd name="adj2" fmla="val -85280"/>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a:solidFill>
                  <a:sysClr val="windowText" lastClr="000000"/>
                </a:solidFill>
                <a:ea typeface="Times New Roman"/>
                <a:cs typeface="Times New Roman"/>
              </a:rPr>
              <a:t>(Q4) Explain why/If the Corrective Action Plan will prevent the recurrence of the nonconformity:</a:t>
            </a:r>
          </a:p>
          <a:p>
            <a:pPr>
              <a:spcBef>
                <a:spcPts val="0"/>
              </a:spcBef>
              <a:spcAft>
                <a:spcPts val="0"/>
              </a:spcAft>
            </a:pPr>
            <a:endParaRPr lang="en-US" sz="1200" dirty="0">
              <a:solidFill>
                <a:sysClr val="windowText" lastClr="000000"/>
              </a:solidFill>
              <a:ea typeface="Times New Roman"/>
              <a:cs typeface="Times New Roman"/>
            </a:endParaRPr>
          </a:p>
          <a:p>
            <a:pPr>
              <a:spcBef>
                <a:spcPts val="0"/>
              </a:spcBef>
              <a:spcAft>
                <a:spcPts val="0"/>
              </a:spcAft>
            </a:pPr>
            <a:r>
              <a:rPr lang="en-US" sz="1200" dirty="0">
                <a:solidFill>
                  <a:sysClr val="windowText" lastClr="000000"/>
                </a:solidFill>
                <a:ea typeface="Times New Roman"/>
                <a:cs typeface="Times New Roman"/>
              </a:rPr>
              <a:t>Alan was released from UL could prevent the recurrence by Alan. We could not reach Alan for deeper root cause.</a:t>
            </a:r>
          </a:p>
          <a:p>
            <a:pPr>
              <a:spcBef>
                <a:spcPts val="0"/>
              </a:spcBef>
              <a:spcAft>
                <a:spcPts val="0"/>
              </a:spcAft>
            </a:pPr>
            <a:endParaRPr lang="en-US" sz="1200" dirty="0">
              <a:solidFill>
                <a:sysClr val="windowText" lastClr="000000"/>
              </a:solidFill>
              <a:ea typeface="Times New Roman"/>
              <a:cs typeface="Times New Roman"/>
            </a:endParaRPr>
          </a:p>
          <a:p>
            <a:pPr>
              <a:spcBef>
                <a:spcPts val="0"/>
              </a:spcBef>
              <a:spcAft>
                <a:spcPts val="0"/>
              </a:spcAft>
            </a:pPr>
            <a:r>
              <a:rPr lang="en-US" sz="1200" dirty="0">
                <a:solidFill>
                  <a:sysClr val="windowText" lastClr="000000"/>
                </a:solidFill>
                <a:ea typeface="Times New Roman"/>
                <a:cs typeface="Times New Roman"/>
              </a:rPr>
              <a:t>By analysis results, since only Alan was the only factor for Nonconformance, so the prevention is good</a:t>
            </a:r>
            <a:r>
              <a:rPr lang="en-US" sz="1200" dirty="0" smtClean="0">
                <a:solidFill>
                  <a:sysClr val="windowText" lastClr="000000"/>
                </a:solidFill>
                <a:ea typeface="Times New Roman"/>
                <a:cs typeface="Times New Roman"/>
              </a:rPr>
              <a:t>.</a:t>
            </a:r>
            <a:endParaRPr lang="en-US" sz="1200" dirty="0">
              <a:solidFill>
                <a:sysClr val="windowText" lastClr="000000"/>
              </a:solidFill>
              <a:ea typeface="Times New Roman"/>
              <a:cs typeface="Times New Roman"/>
            </a:endParaRPr>
          </a:p>
          <a:p>
            <a:pPr>
              <a:spcBef>
                <a:spcPts val="0"/>
              </a:spcBef>
              <a:spcAft>
                <a:spcPts val="0"/>
              </a:spcAft>
            </a:pPr>
            <a:endParaRPr lang="en-US" sz="1200" dirty="0">
              <a:solidFill>
                <a:sysClr val="windowText" lastClr="000000"/>
              </a:solidFill>
              <a:ea typeface="Times New Roman"/>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2" y="1196752"/>
            <a:ext cx="6848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06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sz="2400" cap="all" dirty="0">
                <a:solidFill>
                  <a:schemeClr val="accent2"/>
                </a:solidFill>
                <a:ea typeface="+mn-ea"/>
                <a:cs typeface="Arial"/>
              </a:rPr>
              <a:t>CAR 173917114</a:t>
            </a:r>
            <a:r>
              <a:rPr lang="en-US" dirty="0" smtClean="0">
                <a:latin typeface="Calibri"/>
                <a:ea typeface="굴림"/>
                <a:cs typeface="굴림"/>
              </a:rPr>
              <a:t/>
            </a:r>
            <a:br>
              <a:rPr lang="en-US" dirty="0" smtClean="0">
                <a:latin typeface="Calibri"/>
                <a:ea typeface="굴림"/>
                <a:cs typeface="굴림"/>
              </a:rPr>
            </a:br>
            <a:endParaRPr lang="en-US" dirty="0"/>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13</a:t>
            </a:fld>
            <a:endParaRPr lang="en-US" altLang="ko-K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86" y="1229782"/>
            <a:ext cx="8267369" cy="2127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圆角矩形标注 4"/>
          <p:cNvSpPr/>
          <p:nvPr/>
        </p:nvSpPr>
        <p:spPr>
          <a:xfrm>
            <a:off x="1359024" y="3933056"/>
            <a:ext cx="6741368" cy="1800200"/>
          </a:xfrm>
          <a:prstGeom prst="wedgeRoundRectCallout">
            <a:avLst>
              <a:gd name="adj1" fmla="val 39269"/>
              <a:gd name="adj2" fmla="val -129068"/>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(Q5) </a:t>
            </a:r>
            <a:r>
              <a:rPr lang="en-US" sz="1200" dirty="0">
                <a:solidFill>
                  <a:sysClr val="windowText" lastClr="000000"/>
                </a:solidFill>
                <a:ea typeface="Times New Roman"/>
                <a:cs typeface="Times New Roman"/>
              </a:rPr>
              <a:t>Explain how/If the containment milestone “stopped the bleeding”:</a:t>
            </a:r>
            <a:endParaRPr lang="en-US" sz="1200" dirty="0" smtClean="0">
              <a:solidFill>
                <a:sysClr val="windowText" lastClr="000000"/>
              </a:solidFill>
              <a:ea typeface="Times New Roman"/>
              <a:cs typeface="Times New Roman"/>
            </a:endParaRP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a:solidFill>
                  <a:sysClr val="windowText" lastClr="000000"/>
                </a:solidFill>
                <a:ea typeface="Times New Roman"/>
                <a:cs typeface="Times New Roman"/>
              </a:rPr>
              <a:t>Yes, the involved CAS project handlers </a:t>
            </a:r>
            <a:r>
              <a:rPr lang="en-US" sz="1200" dirty="0" smtClean="0">
                <a:solidFill>
                  <a:sysClr val="windowText" lastClr="000000"/>
                </a:solidFill>
                <a:ea typeface="Times New Roman"/>
                <a:cs typeface="Times New Roman"/>
              </a:rPr>
              <a:t>had </a:t>
            </a:r>
            <a:r>
              <a:rPr lang="en-US" sz="1200" dirty="0">
                <a:solidFill>
                  <a:sysClr val="windowText" lastClr="000000"/>
                </a:solidFill>
                <a:ea typeface="Times New Roman"/>
                <a:cs typeface="Times New Roman"/>
              </a:rPr>
              <a:t>been informed the issue, and projects </a:t>
            </a:r>
            <a:r>
              <a:rPr lang="en-US" sz="1200" dirty="0" smtClean="0">
                <a:solidFill>
                  <a:sysClr val="windowText" lastClr="000000"/>
                </a:solidFill>
                <a:ea typeface="Times New Roman"/>
                <a:cs typeface="Times New Roman"/>
              </a:rPr>
              <a:t>had </a:t>
            </a:r>
            <a:r>
              <a:rPr lang="en-US" sz="1200" dirty="0">
                <a:solidFill>
                  <a:sysClr val="windowText" lastClr="000000"/>
                </a:solidFill>
                <a:ea typeface="Times New Roman"/>
                <a:cs typeface="Times New Roman"/>
              </a:rPr>
              <a:t>been requested to do review by the technician’s mentors and the CAS engineers </a:t>
            </a:r>
            <a:r>
              <a:rPr lang="en-US" sz="1200" dirty="0" smtClean="0">
                <a:solidFill>
                  <a:sysClr val="windowText" lastClr="000000"/>
                </a:solidFill>
                <a:ea typeface="Times New Roman"/>
                <a:cs typeface="Times New Roman"/>
              </a:rPr>
              <a:t>for making certification determination</a:t>
            </a:r>
            <a:r>
              <a:rPr lang="en-US" sz="1200" dirty="0">
                <a:solidFill>
                  <a:sysClr val="windowText" lastClr="000000"/>
                </a:solidFill>
                <a:ea typeface="Times New Roman"/>
                <a:cs typeface="Times New Roman"/>
              </a:rPr>
              <a:t>. </a:t>
            </a:r>
            <a:endParaRPr lang="en-US" sz="1200" dirty="0" smtClean="0">
              <a:solidFill>
                <a:sysClr val="windowText" lastClr="000000"/>
              </a:solidFill>
              <a:ea typeface="Times New Roman"/>
              <a:cs typeface="Times New Roman"/>
            </a:endParaRPr>
          </a:p>
          <a:p>
            <a:pPr>
              <a:spcBef>
                <a:spcPts val="0"/>
              </a:spcBef>
              <a:spcAft>
                <a:spcPts val="0"/>
              </a:spcAft>
            </a:pPr>
            <a:endParaRPr lang="en-US" sz="1200" dirty="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Additionally</a:t>
            </a:r>
            <a:r>
              <a:rPr lang="en-US" sz="1200" dirty="0">
                <a:solidFill>
                  <a:sysClr val="windowText" lastClr="000000"/>
                </a:solidFill>
                <a:ea typeface="Times New Roman"/>
                <a:cs typeface="Times New Roman"/>
              </a:rPr>
              <a:t>, CAR Owner conducted an audit for the other new employees on the team to see if same issue can be found, and all Milestone Expectations had been provided as need</a:t>
            </a:r>
            <a:r>
              <a:rPr lang="en-US" sz="1200" dirty="0" smtClean="0">
                <a:solidFill>
                  <a:sysClr val="windowText" lastClr="000000"/>
                </a:solidFill>
                <a:ea typeface="Times New Roman"/>
                <a:cs typeface="Times New Roman"/>
              </a:rPr>
              <a:t>.</a:t>
            </a:r>
          </a:p>
          <a:p>
            <a:pPr>
              <a:spcBef>
                <a:spcPts val="0"/>
              </a:spcBef>
              <a:spcAft>
                <a:spcPts val="0"/>
              </a:spcAft>
            </a:pPr>
            <a:endParaRPr lang="en-US" sz="1400" dirty="0">
              <a:solidFill>
                <a:sysClr val="windowText" lastClr="000000"/>
              </a:solidFill>
              <a:ea typeface="Times New Roman"/>
              <a:cs typeface="Times New Roman"/>
            </a:endParaRPr>
          </a:p>
          <a:p>
            <a:pPr>
              <a:spcBef>
                <a:spcPts val="0"/>
              </a:spcBef>
              <a:spcAft>
                <a:spcPts val="0"/>
              </a:spcAft>
            </a:pPr>
            <a:endParaRPr lang="en-US" sz="1400" dirty="0">
              <a:solidFill>
                <a:sysClr val="windowText" lastClr="000000"/>
              </a:solidFill>
              <a:ea typeface="Times New Roman"/>
              <a:cs typeface="Times New Roman"/>
            </a:endParaRPr>
          </a:p>
        </p:txBody>
      </p:sp>
      <p:sp>
        <p:nvSpPr>
          <p:cNvPr id="6" name="Oval 5"/>
          <p:cNvSpPr/>
          <p:nvPr/>
        </p:nvSpPr>
        <p:spPr>
          <a:xfrm>
            <a:off x="1619672" y="1196752"/>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5</a:t>
            </a:r>
          </a:p>
        </p:txBody>
      </p:sp>
    </p:spTree>
    <p:extLst>
      <p:ext uri="{BB962C8B-B14F-4D97-AF65-F5344CB8AC3E}">
        <p14:creationId xmlns:p14="http://schemas.microsoft.com/office/powerpoint/2010/main" val="383885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19"/>
            <a:ext cx="7795880" cy="3474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lstStyle/>
          <a:p>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14</a:t>
            </a:fld>
            <a:endParaRPr lang="en-US" altLang="ko-KR" dirty="0"/>
          </a:p>
        </p:txBody>
      </p:sp>
      <p:sp>
        <p:nvSpPr>
          <p:cNvPr id="9" name="圆角矩形标注 4"/>
          <p:cNvSpPr/>
          <p:nvPr/>
        </p:nvSpPr>
        <p:spPr>
          <a:xfrm>
            <a:off x="899592" y="4382840"/>
            <a:ext cx="7776864" cy="1998488"/>
          </a:xfrm>
          <a:prstGeom prst="wedgeRoundRectCallout">
            <a:avLst>
              <a:gd name="adj1" fmla="val 1549"/>
              <a:gd name="adj2" fmla="val -62904"/>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(Q6) </a:t>
            </a:r>
            <a:r>
              <a:rPr lang="en-US" sz="1200" dirty="0">
                <a:solidFill>
                  <a:sysClr val="windowText" lastClr="000000"/>
                </a:solidFill>
                <a:ea typeface="Times New Roman"/>
                <a:cs typeface="Times New Roman"/>
              </a:rPr>
              <a:t>Confirm that/If all corrective action milestones are aligned to each item of the corrective action </a:t>
            </a:r>
            <a:r>
              <a:rPr lang="en-US" sz="1200" dirty="0" smtClean="0">
                <a:solidFill>
                  <a:sysClr val="windowText" lastClr="000000"/>
                </a:solidFill>
                <a:ea typeface="Times New Roman"/>
                <a:cs typeface="Times New Roman"/>
              </a:rPr>
              <a:t>plan:</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A. Milestones </a:t>
            </a:r>
            <a:r>
              <a:rPr lang="en-US" sz="1200" dirty="0">
                <a:solidFill>
                  <a:sysClr val="windowText" lastClr="000000"/>
                </a:solidFill>
                <a:ea typeface="Times New Roman"/>
                <a:cs typeface="Times New Roman"/>
              </a:rPr>
              <a:t>cannot totally match to Corrective Action Plan. For example, </a:t>
            </a:r>
            <a:r>
              <a:rPr lang="en-US" sz="1200" dirty="0" smtClean="0">
                <a:solidFill>
                  <a:sysClr val="windowText" lastClr="000000"/>
                </a:solidFill>
                <a:ea typeface="Times New Roman"/>
                <a:cs typeface="Times New Roman"/>
              </a:rPr>
              <a:t>there was no any milestone for Alan and Long Term’s actions. </a:t>
            </a:r>
            <a:r>
              <a:rPr lang="en-US" sz="1200" dirty="0">
                <a:solidFill>
                  <a:sysClr val="windowText" lastClr="000000"/>
                </a:solidFill>
                <a:ea typeface="Times New Roman"/>
                <a:cs typeface="Times New Roman"/>
              </a:rPr>
              <a:t>I would suggest </a:t>
            </a:r>
            <a:r>
              <a:rPr lang="en-US" sz="1200" dirty="0" smtClean="0">
                <a:solidFill>
                  <a:sysClr val="windowText" lastClr="000000"/>
                </a:solidFill>
                <a:ea typeface="Times New Roman"/>
                <a:cs typeface="Times New Roman"/>
              </a:rPr>
              <a:t>to </a:t>
            </a:r>
            <a:r>
              <a:rPr lang="en-US" sz="1200" dirty="0">
                <a:solidFill>
                  <a:sysClr val="windowText" lastClr="000000"/>
                </a:solidFill>
                <a:ea typeface="Times New Roman"/>
                <a:cs typeface="Times New Roman"/>
              </a:rPr>
              <a:t>specific </a:t>
            </a:r>
            <a:r>
              <a:rPr lang="en-US" sz="1200" dirty="0" smtClean="0">
                <a:solidFill>
                  <a:sysClr val="windowText" lastClr="000000"/>
                </a:solidFill>
                <a:ea typeface="Times New Roman"/>
                <a:cs typeface="Times New Roman"/>
              </a:rPr>
              <a:t>all action </a:t>
            </a:r>
            <a:r>
              <a:rPr lang="en-US" sz="1200" dirty="0">
                <a:solidFill>
                  <a:sysClr val="windowText" lastClr="000000"/>
                </a:solidFill>
                <a:ea typeface="Times New Roman"/>
                <a:cs typeface="Times New Roman"/>
              </a:rPr>
              <a:t>items </a:t>
            </a:r>
            <a:r>
              <a:rPr lang="en-US" sz="1200" dirty="0" smtClean="0">
                <a:solidFill>
                  <a:sysClr val="windowText" lastClr="000000"/>
                </a:solidFill>
                <a:ea typeface="Times New Roman"/>
                <a:cs typeface="Times New Roman"/>
              </a:rPr>
              <a:t>and match to Corrective </a:t>
            </a:r>
            <a:r>
              <a:rPr lang="en-US" sz="1200" dirty="0">
                <a:solidFill>
                  <a:sysClr val="windowText" lastClr="000000"/>
                </a:solidFill>
                <a:ea typeface="Times New Roman"/>
                <a:cs typeface="Times New Roman"/>
              </a:rPr>
              <a:t>Action Plan.</a:t>
            </a:r>
          </a:p>
          <a:p>
            <a:pPr>
              <a:spcBef>
                <a:spcPts val="0"/>
              </a:spcBef>
              <a:spcAft>
                <a:spcPts val="0"/>
              </a:spcAft>
            </a:pPr>
            <a:r>
              <a:rPr lang="en-US" sz="1200" dirty="0" smtClean="0">
                <a:solidFill>
                  <a:sysClr val="windowText" lastClr="000000"/>
                </a:solidFill>
                <a:ea typeface="Times New Roman"/>
                <a:cs typeface="Times New Roman"/>
              </a:rPr>
              <a:t>B. Long </a:t>
            </a:r>
            <a:r>
              <a:rPr lang="en-US" sz="1200" dirty="0">
                <a:solidFill>
                  <a:sysClr val="windowText" lastClr="000000"/>
                </a:solidFill>
                <a:ea typeface="Times New Roman"/>
                <a:cs typeface="Times New Roman"/>
              </a:rPr>
              <a:t>Term action </a:t>
            </a:r>
            <a:r>
              <a:rPr lang="en-US" sz="1200" dirty="0" smtClean="0">
                <a:solidFill>
                  <a:sysClr val="windowText" lastClr="000000"/>
                </a:solidFill>
                <a:ea typeface="Times New Roman"/>
                <a:cs typeface="Times New Roman"/>
              </a:rPr>
              <a:t>cannot served </a:t>
            </a:r>
            <a:r>
              <a:rPr lang="en-US" sz="1200" dirty="0">
                <a:solidFill>
                  <a:sysClr val="windowText" lastClr="000000"/>
                </a:solidFill>
                <a:ea typeface="Times New Roman"/>
                <a:cs typeface="Times New Roman"/>
              </a:rPr>
              <a:t>as corrective action due to it </a:t>
            </a:r>
            <a:r>
              <a:rPr lang="en-US" sz="1200" dirty="0" smtClean="0">
                <a:solidFill>
                  <a:sysClr val="windowText" lastClr="000000"/>
                </a:solidFill>
                <a:ea typeface="Times New Roman"/>
                <a:cs typeface="Times New Roman"/>
              </a:rPr>
              <a:t>was just </a:t>
            </a:r>
            <a:r>
              <a:rPr lang="en-US" sz="1200" dirty="0">
                <a:solidFill>
                  <a:sysClr val="windowText" lastClr="000000"/>
                </a:solidFill>
                <a:ea typeface="Times New Roman"/>
                <a:cs typeface="Times New Roman"/>
              </a:rPr>
              <a:t>indicated analysis result to show </a:t>
            </a:r>
            <a:r>
              <a:rPr lang="en-US" sz="1200" dirty="0" smtClean="0">
                <a:solidFill>
                  <a:sysClr val="windowText" lastClr="000000"/>
                </a:solidFill>
                <a:ea typeface="Times New Roman"/>
                <a:cs typeface="Times New Roman"/>
              </a:rPr>
              <a:t>it shall be an isolated case. </a:t>
            </a:r>
            <a:r>
              <a:rPr lang="en-US" sz="1200" dirty="0">
                <a:solidFill>
                  <a:sysClr val="windowText" lastClr="000000"/>
                </a:solidFill>
                <a:ea typeface="Times New Roman"/>
                <a:cs typeface="Times New Roman"/>
              </a:rPr>
              <a:t>I would suggest </a:t>
            </a:r>
            <a:r>
              <a:rPr lang="en-US" sz="1200" dirty="0" smtClean="0">
                <a:solidFill>
                  <a:sysClr val="windowText" lastClr="000000"/>
                </a:solidFill>
                <a:ea typeface="Times New Roman"/>
                <a:cs typeface="Times New Roman"/>
              </a:rPr>
              <a:t>move </a:t>
            </a:r>
            <a:r>
              <a:rPr lang="en-US" sz="1200" dirty="0">
                <a:solidFill>
                  <a:sysClr val="windowText" lastClr="000000"/>
                </a:solidFill>
                <a:ea typeface="Times New Roman"/>
                <a:cs typeface="Times New Roman"/>
              </a:rPr>
              <a:t>it into </a:t>
            </a:r>
            <a:r>
              <a:rPr lang="en-US" sz="1200" dirty="0" smtClean="0">
                <a:solidFill>
                  <a:sysClr val="windowText" lastClr="000000"/>
                </a:solidFill>
                <a:ea typeface="Times New Roman"/>
                <a:cs typeface="Times New Roman"/>
              </a:rPr>
              <a:t>Analysis.  </a:t>
            </a:r>
            <a:endParaRPr lang="en-US" sz="1200" dirty="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C. Alan </a:t>
            </a:r>
            <a:r>
              <a:rPr lang="en-US" sz="1200" dirty="0">
                <a:solidFill>
                  <a:sysClr val="windowText" lastClr="000000"/>
                </a:solidFill>
                <a:ea typeface="Times New Roman"/>
                <a:cs typeface="Times New Roman"/>
              </a:rPr>
              <a:t>was released from UL, I believe it </a:t>
            </a:r>
            <a:r>
              <a:rPr lang="en-US" sz="1200" dirty="0" smtClean="0">
                <a:solidFill>
                  <a:sysClr val="windowText" lastClr="000000"/>
                </a:solidFill>
                <a:ea typeface="Times New Roman"/>
                <a:cs typeface="Times New Roman"/>
              </a:rPr>
              <a:t>was not </a:t>
            </a:r>
            <a:r>
              <a:rPr lang="en-US" sz="1200" dirty="0">
                <a:solidFill>
                  <a:sysClr val="windowText" lastClr="000000"/>
                </a:solidFill>
                <a:ea typeface="Times New Roman"/>
                <a:cs typeface="Times New Roman"/>
              </a:rPr>
              <a:t>a good corrective action as well. Also, there </a:t>
            </a:r>
            <a:r>
              <a:rPr lang="en-US" sz="1200" dirty="0" smtClean="0">
                <a:solidFill>
                  <a:sysClr val="windowText" lastClr="000000"/>
                </a:solidFill>
                <a:ea typeface="Times New Roman"/>
                <a:cs typeface="Times New Roman"/>
              </a:rPr>
              <a:t>was no </a:t>
            </a:r>
            <a:r>
              <a:rPr lang="en-US" sz="1200" dirty="0">
                <a:solidFill>
                  <a:sysClr val="windowText" lastClr="000000"/>
                </a:solidFill>
                <a:ea typeface="Times New Roman"/>
                <a:cs typeface="Times New Roman"/>
              </a:rPr>
              <a:t>any evidence for Alan left from </a:t>
            </a:r>
            <a:r>
              <a:rPr lang="en-US" sz="1200" dirty="0" smtClean="0">
                <a:solidFill>
                  <a:sysClr val="windowText" lastClr="000000"/>
                </a:solidFill>
                <a:ea typeface="Times New Roman"/>
                <a:cs typeface="Times New Roman"/>
              </a:rPr>
              <a:t>UL (if this is acceptable corrective action)</a:t>
            </a:r>
            <a:r>
              <a:rPr lang="en-US" sz="1400" dirty="0" smtClean="0">
                <a:solidFill>
                  <a:sysClr val="windowText" lastClr="000000"/>
                </a:solidFill>
                <a:ea typeface="Times New Roman"/>
                <a:cs typeface="Times New Roman"/>
              </a:rPr>
              <a:t>.</a:t>
            </a:r>
          </a:p>
          <a:p>
            <a:pPr>
              <a:spcBef>
                <a:spcPts val="0"/>
              </a:spcBef>
              <a:spcAft>
                <a:spcPts val="0"/>
              </a:spcAft>
            </a:pPr>
            <a:endParaRPr lang="en-US" sz="1400" dirty="0">
              <a:solidFill>
                <a:sysClr val="windowText" lastClr="000000"/>
              </a:solidFill>
              <a:ea typeface="Times New Roman"/>
              <a:cs typeface="Times New Roman"/>
            </a:endParaRPr>
          </a:p>
          <a:p>
            <a:pPr>
              <a:spcBef>
                <a:spcPts val="0"/>
              </a:spcBef>
              <a:spcAft>
                <a:spcPts val="0"/>
              </a:spcAft>
            </a:pPr>
            <a:endParaRPr lang="en-US" sz="1400" dirty="0">
              <a:solidFill>
                <a:sysClr val="windowText" lastClr="000000"/>
              </a:solidFill>
              <a:ea typeface="Times New Roman"/>
              <a:cs typeface="Times New Roman"/>
            </a:endParaRPr>
          </a:p>
        </p:txBody>
      </p:sp>
      <p:sp>
        <p:nvSpPr>
          <p:cNvPr id="6" name="Oval 5"/>
          <p:cNvSpPr/>
          <p:nvPr/>
        </p:nvSpPr>
        <p:spPr>
          <a:xfrm>
            <a:off x="1197474" y="3153544"/>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6</a:t>
            </a:r>
          </a:p>
        </p:txBody>
      </p:sp>
      <p:sp>
        <p:nvSpPr>
          <p:cNvPr id="8" name="圆角矩形标注 4"/>
          <p:cNvSpPr/>
          <p:nvPr/>
        </p:nvSpPr>
        <p:spPr>
          <a:xfrm>
            <a:off x="5903640" y="1988840"/>
            <a:ext cx="3240360" cy="1393304"/>
          </a:xfrm>
          <a:prstGeom prst="wedgeRoundRectCallout">
            <a:avLst>
              <a:gd name="adj1" fmla="val -62360"/>
              <a:gd name="adj2" fmla="val -5372"/>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FAQ:</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a:solidFill>
                  <a:sysClr val="windowText" lastClr="000000"/>
                </a:solidFill>
                <a:ea typeface="Times New Roman"/>
                <a:cs typeface="Times New Roman"/>
              </a:rPr>
              <a:t>PS: </a:t>
            </a:r>
            <a:r>
              <a:rPr lang="en-US" sz="1200" dirty="0" smtClean="0">
                <a:solidFill>
                  <a:sysClr val="windowText" lastClr="000000"/>
                </a:solidFill>
                <a:ea typeface="Times New Roman"/>
                <a:cs typeface="Times New Roman"/>
              </a:rPr>
              <a:t>CARs is not needed to indicate Short </a:t>
            </a:r>
            <a:r>
              <a:rPr lang="en-US" sz="1200" dirty="0">
                <a:solidFill>
                  <a:sysClr val="windowText" lastClr="000000"/>
                </a:solidFill>
                <a:ea typeface="Times New Roman"/>
                <a:cs typeface="Times New Roman"/>
              </a:rPr>
              <a:t>Term and Long Term </a:t>
            </a:r>
            <a:r>
              <a:rPr lang="en-US" sz="1200" dirty="0" smtClean="0">
                <a:solidFill>
                  <a:sysClr val="windowText" lastClr="000000"/>
                </a:solidFill>
                <a:ea typeface="Times New Roman"/>
                <a:cs typeface="Times New Roman"/>
              </a:rPr>
              <a:t>plans, only need to indicate the specific  action here, please refer to CAR </a:t>
            </a:r>
            <a:r>
              <a:rPr lang="en-US" sz="1200" dirty="0">
                <a:solidFill>
                  <a:sysClr val="windowText" lastClr="000000"/>
                </a:solidFill>
                <a:ea typeface="Times New Roman"/>
                <a:cs typeface="Times New Roman"/>
              </a:rPr>
              <a:t>FAQ requirement.</a:t>
            </a:r>
            <a:endParaRPr lang="en-US" sz="1200" dirty="0" smtClean="0">
              <a:solidFill>
                <a:sysClr val="windowText" lastClr="000000"/>
              </a:solidFill>
              <a:ea typeface="Times New Roman"/>
              <a:cs typeface="Times New Roman"/>
            </a:endParaRPr>
          </a:p>
          <a:p>
            <a:pPr>
              <a:spcBef>
                <a:spcPts val="0"/>
              </a:spcBef>
              <a:spcAft>
                <a:spcPts val="0"/>
              </a:spcAft>
            </a:pPr>
            <a:endParaRPr lang="en-US" sz="1400" dirty="0">
              <a:solidFill>
                <a:sysClr val="windowText" lastClr="000000"/>
              </a:solidFill>
              <a:ea typeface="Times New Roman"/>
              <a:cs typeface="Times New Roman"/>
            </a:endParaRPr>
          </a:p>
          <a:p>
            <a:pPr>
              <a:spcBef>
                <a:spcPts val="0"/>
              </a:spcBef>
              <a:spcAft>
                <a:spcPts val="0"/>
              </a:spcAft>
            </a:pPr>
            <a:endParaRPr lang="en-US" sz="14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34842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01" y="994075"/>
            <a:ext cx="8208912" cy="3435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lstStyle/>
          <a:p>
            <a:r>
              <a:rPr lang="en-US" sz="2400" cap="all" dirty="0">
                <a:solidFill>
                  <a:schemeClr val="accent2"/>
                </a:solidFill>
                <a:ea typeface="+mn-ea"/>
                <a:cs typeface="Arial"/>
              </a:rPr>
              <a:t>CAR 173917114</a:t>
            </a:r>
            <a:r>
              <a:rPr lang="en-US" dirty="0" smtClean="0">
                <a:latin typeface="Calibri"/>
                <a:ea typeface="굴림"/>
                <a:cs typeface="굴림"/>
              </a:rPr>
              <a:t/>
            </a:r>
            <a:br>
              <a:rPr lang="en-US" dirty="0" smtClean="0">
                <a:latin typeface="Calibri"/>
                <a:ea typeface="굴림"/>
                <a:cs typeface="굴림"/>
              </a:rPr>
            </a:br>
            <a:endParaRPr lang="en-US" dirty="0"/>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15</a:t>
            </a:fld>
            <a:endParaRPr lang="en-US" altLang="ko-KR" dirty="0"/>
          </a:p>
        </p:txBody>
      </p:sp>
      <p:sp>
        <p:nvSpPr>
          <p:cNvPr id="9" name="圆角矩形标注 4"/>
          <p:cNvSpPr/>
          <p:nvPr/>
        </p:nvSpPr>
        <p:spPr>
          <a:xfrm>
            <a:off x="1417340" y="4509120"/>
            <a:ext cx="6741368" cy="1800200"/>
          </a:xfrm>
          <a:prstGeom prst="wedgeRoundRectCallout">
            <a:avLst>
              <a:gd name="adj1" fmla="val -3852"/>
              <a:gd name="adj2" fmla="val -74177"/>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(Q7) </a:t>
            </a:r>
            <a:r>
              <a:rPr lang="en-US" sz="1200" dirty="0">
                <a:solidFill>
                  <a:sysClr val="windowText" lastClr="000000"/>
                </a:solidFill>
                <a:ea typeface="Times New Roman"/>
                <a:cs typeface="Times New Roman"/>
              </a:rPr>
              <a:t>Explain how/If the verification milestone confirmed the effective implementation of  the corrective action </a:t>
            </a:r>
            <a:r>
              <a:rPr lang="en-US" sz="1200" dirty="0" smtClean="0">
                <a:solidFill>
                  <a:sysClr val="windowText" lastClr="000000"/>
                </a:solidFill>
                <a:ea typeface="Times New Roman"/>
                <a:cs typeface="Times New Roman"/>
              </a:rPr>
              <a:t>plan:</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a:solidFill>
                  <a:sysClr val="windowText" lastClr="000000"/>
                </a:solidFill>
                <a:ea typeface="Times New Roman"/>
                <a:cs typeface="Times New Roman"/>
              </a:rPr>
              <a:t>Yes, they had done project review completed from April 2017 to July 3, 2017, there </a:t>
            </a:r>
            <a:r>
              <a:rPr lang="en-US" sz="1200" dirty="0" smtClean="0">
                <a:solidFill>
                  <a:sysClr val="windowText" lastClr="000000"/>
                </a:solidFill>
                <a:ea typeface="Times New Roman"/>
                <a:cs typeface="Times New Roman"/>
              </a:rPr>
              <a:t>was no </a:t>
            </a:r>
            <a:r>
              <a:rPr lang="en-US" sz="1200" dirty="0">
                <a:solidFill>
                  <a:sysClr val="windowText" lastClr="000000"/>
                </a:solidFill>
                <a:ea typeface="Times New Roman"/>
                <a:cs typeface="Times New Roman"/>
              </a:rPr>
              <a:t>any similar issue can be found. </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Additionally</a:t>
            </a:r>
            <a:r>
              <a:rPr lang="en-US" sz="1200" dirty="0">
                <a:solidFill>
                  <a:sysClr val="windowText" lastClr="000000"/>
                </a:solidFill>
                <a:ea typeface="Times New Roman"/>
                <a:cs typeface="Times New Roman"/>
              </a:rPr>
              <a:t>, I would suggest the Corrective Action Plan should </a:t>
            </a:r>
            <a:r>
              <a:rPr lang="en-US" sz="1200" dirty="0" smtClean="0">
                <a:solidFill>
                  <a:sysClr val="windowText" lastClr="000000"/>
                </a:solidFill>
                <a:ea typeface="Times New Roman"/>
                <a:cs typeface="Times New Roman"/>
              </a:rPr>
              <a:t>additionally indicate </a:t>
            </a:r>
            <a:r>
              <a:rPr lang="en-US" sz="1200" dirty="0">
                <a:solidFill>
                  <a:sysClr val="windowText" lastClr="000000"/>
                </a:solidFill>
                <a:ea typeface="Times New Roman"/>
                <a:cs typeface="Times New Roman"/>
              </a:rPr>
              <a:t>Owner Verification </a:t>
            </a:r>
            <a:r>
              <a:rPr lang="en-US" sz="1200" dirty="0" smtClean="0">
                <a:solidFill>
                  <a:sysClr val="windowText" lastClr="000000"/>
                </a:solidFill>
                <a:ea typeface="Times New Roman"/>
                <a:cs typeface="Times New Roman"/>
              </a:rPr>
              <a:t>item.</a:t>
            </a:r>
            <a:endParaRPr lang="en-US" sz="1200" dirty="0">
              <a:solidFill>
                <a:sysClr val="windowText" lastClr="000000"/>
              </a:solidFill>
              <a:ea typeface="Times New Roman"/>
              <a:cs typeface="Times New Roman"/>
            </a:endParaRPr>
          </a:p>
          <a:p>
            <a:pPr>
              <a:spcBef>
                <a:spcPts val="0"/>
              </a:spcBef>
              <a:spcAft>
                <a:spcPts val="0"/>
              </a:spcAft>
            </a:pPr>
            <a:endParaRPr lang="en-US" sz="1400" dirty="0">
              <a:solidFill>
                <a:sysClr val="windowText" lastClr="000000"/>
              </a:solidFill>
              <a:ea typeface="Times New Roman"/>
              <a:cs typeface="Times New Roman"/>
            </a:endParaRPr>
          </a:p>
        </p:txBody>
      </p:sp>
      <p:sp>
        <p:nvSpPr>
          <p:cNvPr id="6" name="Oval 5"/>
          <p:cNvSpPr/>
          <p:nvPr/>
        </p:nvSpPr>
        <p:spPr>
          <a:xfrm>
            <a:off x="276788" y="2483377"/>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7</a:t>
            </a:r>
          </a:p>
        </p:txBody>
      </p:sp>
    </p:spTree>
    <p:extLst>
      <p:ext uri="{BB962C8B-B14F-4D97-AF65-F5344CB8AC3E}">
        <p14:creationId xmlns:p14="http://schemas.microsoft.com/office/powerpoint/2010/main" val="245840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16</a:t>
            </a:fld>
            <a:endParaRPr lang="en-US" altLang="ko-KR" dirty="0"/>
          </a:p>
        </p:txBody>
      </p:sp>
      <p:graphicFrame>
        <p:nvGraphicFramePr>
          <p:cNvPr id="5" name="Table 4"/>
          <p:cNvGraphicFramePr>
            <a:graphicFrameLocks noGrp="1"/>
          </p:cNvGraphicFramePr>
          <p:nvPr>
            <p:extLst>
              <p:ext uri="{D42A27DB-BD31-4B8C-83A1-F6EECF244321}">
                <p14:modId xmlns:p14="http://schemas.microsoft.com/office/powerpoint/2010/main" val="622961688"/>
              </p:ext>
            </p:extLst>
          </p:nvPr>
        </p:nvGraphicFramePr>
        <p:xfrm>
          <a:off x="395536" y="966336"/>
          <a:ext cx="8136904" cy="5400040"/>
        </p:xfrm>
        <a:graphic>
          <a:graphicData uri="http://schemas.openxmlformats.org/drawingml/2006/table">
            <a:tbl>
              <a:tblPr firstRow="1" bandRow="1">
                <a:tableStyleId>{5940675A-B579-460E-94D1-54222C63F5DA}</a:tableStyleId>
              </a:tblPr>
              <a:tblGrid>
                <a:gridCol w="2520280"/>
                <a:gridCol w="5616624"/>
              </a:tblGrid>
              <a:tr h="370840">
                <a:tc>
                  <a:txBody>
                    <a:bodyPr/>
                    <a:lstStyle/>
                    <a:p>
                      <a:pPr algn="ctr"/>
                      <a:r>
                        <a:rPr lang="en-US" sz="1200" b="1" kern="1200" dirty="0" smtClean="0">
                          <a:solidFill>
                            <a:schemeClr val="accent1"/>
                          </a:solidFill>
                          <a:latin typeface="Arial" pitchFamily="34" charset="0"/>
                          <a:ea typeface="Geneva" charset="-128"/>
                          <a:cs typeface="Arial" pitchFamily="34" charset="0"/>
                        </a:rPr>
                        <a:t>Criteria</a:t>
                      </a:r>
                      <a:endParaRPr lang="en-US" sz="1200" b="1" kern="1200" dirty="0">
                        <a:solidFill>
                          <a:schemeClr val="accent1"/>
                        </a:solidFill>
                        <a:latin typeface="Arial" pitchFamily="34" charset="0"/>
                        <a:ea typeface="Geneva" charset="-128"/>
                        <a:cs typeface="Arial"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accent1"/>
                          </a:solidFill>
                          <a:latin typeface="Arial" pitchFamily="34" charset="0"/>
                          <a:ea typeface="Geneva" charset="-128"/>
                          <a:cs typeface="Arial" pitchFamily="34" charset="0"/>
                        </a:rPr>
                        <a:t>CAR Review Results</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(Q1) Explain how/If the nonconformity is fully addressed in the analysis</a:t>
                      </a:r>
                    </a:p>
                  </a:txBody>
                  <a:tcPr/>
                </a:tc>
                <a:tc>
                  <a:txBody>
                    <a:bodyPr/>
                    <a:lstStyle/>
                    <a:p>
                      <a:r>
                        <a:rPr lang="en-US" sz="1200" dirty="0" smtClean="0"/>
                        <a:t>Partially, recommend to move some root cause statement into the analysis field to make analysis fully addressed the nonconformity.</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(Q2) Explain how/If the analysis supports the root cause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Partially, </a:t>
                      </a:r>
                      <a:r>
                        <a:rPr lang="en-US" sz="1200" dirty="0" smtClean="0"/>
                        <a:t>recommend to move some root cause statement into the analysis field to support the root cause statement and make root cause statement short. Some audit results (additional 5 auditee) checked may confirm this is a single case.</a:t>
                      </a:r>
                    </a:p>
                    <a:p>
                      <a:endParaRPr lang="en-US" sz="1200"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(Q3) Explain how/If the analysis supports the Scope of Nonconformance statement </a:t>
                      </a:r>
                    </a:p>
                  </a:txBody>
                  <a:tcPr/>
                </a:tc>
                <a:tc>
                  <a:txBody>
                    <a:bodyPr/>
                    <a:lstStyle/>
                    <a:p>
                      <a:r>
                        <a:rPr lang="en-US" sz="1200" smtClean="0"/>
                        <a:t>Fully. However</a:t>
                      </a:r>
                      <a:r>
                        <a:rPr lang="en-US" sz="1200" dirty="0" smtClean="0"/>
                        <a:t>, if possible, additional 5 auditee among other technician may also included in analysis is better.</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(Q4) Explain why/If the Corrective Action Plan will prevent the recurrence of the nonconformity</a:t>
                      </a:r>
                    </a:p>
                  </a:txBody>
                  <a:tcPr>
                    <a:lnB w="28575" cap="flat" cmpd="sng" algn="ctr">
                      <a:solidFill>
                        <a:schemeClr val="tx1"/>
                      </a:solidFill>
                      <a:prstDash val="solid"/>
                      <a:round/>
                      <a:headEnd type="none" w="med" len="med"/>
                      <a:tailEnd type="none" w="med" len="med"/>
                    </a:lnB>
                  </a:tcPr>
                </a:tc>
                <a:tc>
                  <a:txBody>
                    <a:bodyPr/>
                    <a:lstStyle/>
                    <a:p>
                      <a:r>
                        <a:rPr lang="en-US" sz="1200" dirty="0" smtClean="0"/>
                        <a:t>Fully. Since Alan is the only factor and was release. We also could no reach Alan for deeper root cause to prevent the nonconformance.</a:t>
                      </a:r>
                    </a:p>
                  </a:txBody>
                  <a:tcPr>
                    <a:lnB w="28575" cap="flat" cmpd="sng" algn="ctr">
                      <a:solidFill>
                        <a:schemeClr val="tx1"/>
                      </a:solidFill>
                      <a:prstDash val="solid"/>
                      <a:round/>
                      <a:headEnd type="none" w="med" len="med"/>
                      <a:tailEnd type="none" w="med" len="med"/>
                    </a:lnB>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(Q5) Explain how/If the containment milestone “stopped the bleeding” </a:t>
                      </a:r>
                    </a:p>
                  </a:txBody>
                  <a:tcPr>
                    <a:lnT w="28575" cap="flat" cmpd="sng" algn="ctr">
                      <a:solidFill>
                        <a:schemeClr val="tx1"/>
                      </a:solidFill>
                      <a:prstDash val="solid"/>
                      <a:round/>
                      <a:headEnd type="none" w="med" len="med"/>
                      <a:tailEnd type="none" w="med" len="med"/>
                    </a:lnT>
                  </a:tcPr>
                </a:tc>
                <a:tc>
                  <a:txBody>
                    <a:bodyPr/>
                    <a:lstStyle/>
                    <a:p>
                      <a:r>
                        <a:rPr lang="en-US" sz="1200" dirty="0" smtClean="0"/>
                        <a:t>Fully. CAR Owner has informed</a:t>
                      </a:r>
                      <a:r>
                        <a:rPr lang="en-US" sz="1200" baseline="0" dirty="0" smtClean="0"/>
                        <a:t> </a:t>
                      </a:r>
                      <a:r>
                        <a:rPr lang="en-US" sz="1200" dirty="0" smtClean="0"/>
                        <a:t>all involved CAS project handlers , and projects have been requested to do review by the technician’s mentors and the CAS engineers to make this determination.</a:t>
                      </a:r>
                      <a:endParaRPr lang="en-US" sz="1200" dirty="0"/>
                    </a:p>
                  </a:txBody>
                  <a:tcPr>
                    <a:lnT w="28575" cap="flat" cmpd="sng" algn="ctr">
                      <a:solidFill>
                        <a:schemeClr val="tx1"/>
                      </a:solidFill>
                      <a:prstDash val="solid"/>
                      <a:round/>
                      <a:headEnd type="none" w="med" len="med"/>
                      <a:tailEnd type="none" w="med" len="med"/>
                    </a:lnT>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(Q6) Confirm that/If all corrective action milestones are aligned to each item of the corrective action plan </a:t>
                      </a:r>
                    </a:p>
                  </a:txBody>
                  <a:tcPr/>
                </a:tc>
                <a:tc>
                  <a:txBody>
                    <a:bodyPr/>
                    <a:lstStyle/>
                    <a:p>
                      <a:r>
                        <a:rPr lang="en-US" sz="1200" dirty="0" smtClean="0"/>
                        <a:t>Partially! </a:t>
                      </a:r>
                    </a:p>
                    <a:p>
                      <a:r>
                        <a:rPr lang="en-US" sz="1200" dirty="0" smtClean="0"/>
                        <a:t>Milestones does not totally match to Corrective Action Plan.</a:t>
                      </a:r>
                      <a:endParaRPr lang="en-US" sz="1200"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(Q7) Explain how/If the verification milestone confirmed the effective implementation of  the corrective action plan </a:t>
                      </a:r>
                    </a:p>
                  </a:txBody>
                  <a:tcPr/>
                </a:tc>
                <a:tc>
                  <a:txBody>
                    <a:bodyPr/>
                    <a:lstStyle/>
                    <a:p>
                      <a:r>
                        <a:rPr lang="en-US" sz="1200" dirty="0" smtClean="0"/>
                        <a:t>Fully. The project review did not show any repeat issue. </a:t>
                      </a:r>
                    </a:p>
                    <a:p>
                      <a:r>
                        <a:rPr lang="en-US" sz="1200" dirty="0" smtClean="0"/>
                        <a:t> </a:t>
                      </a:r>
                    </a:p>
                  </a:txBody>
                  <a:tcPr/>
                </a:tc>
              </a:tr>
            </a:tbl>
          </a:graphicData>
        </a:graphic>
      </p:graphicFrame>
    </p:spTree>
    <p:extLst>
      <p:ext uri="{BB962C8B-B14F-4D97-AF65-F5344CB8AC3E}">
        <p14:creationId xmlns:p14="http://schemas.microsoft.com/office/powerpoint/2010/main" val="1542109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101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6" y="-5075"/>
            <a:ext cx="914400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5264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1193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562074"/>
          </a:xfrm>
        </p:spPr>
        <p:txBody>
          <a:bodyPr>
            <a:normAutofit/>
          </a:bodyPr>
          <a:lstStyle/>
          <a:p>
            <a:pPr algn="l"/>
            <a:r>
              <a:rPr lang="en-US" dirty="0"/>
              <a:t>CAR </a:t>
            </a:r>
            <a:r>
              <a:rPr lang="en-US" dirty="0" smtClean="0"/>
              <a:t>Review -  </a:t>
            </a:r>
            <a:r>
              <a:rPr lang="en-US" dirty="0"/>
              <a:t>173917114</a:t>
            </a:r>
          </a:p>
        </p:txBody>
      </p:sp>
      <p:sp>
        <p:nvSpPr>
          <p:cNvPr id="3" name="Content Placeholder 2"/>
          <p:cNvSpPr>
            <a:spLocks noGrp="1"/>
          </p:cNvSpPr>
          <p:nvPr>
            <p:ph idx="1"/>
          </p:nvPr>
        </p:nvSpPr>
        <p:spPr>
          <a:xfrm>
            <a:off x="457200" y="1052736"/>
            <a:ext cx="8229600" cy="5472608"/>
          </a:xfrm>
        </p:spPr>
        <p:txBody>
          <a:bodyPr>
            <a:normAutofit fontScale="25000" lnSpcReduction="20000"/>
          </a:bodyPr>
          <a:lstStyle/>
          <a:p>
            <a:pPr marL="0" indent="0">
              <a:buNone/>
            </a:pPr>
            <a:r>
              <a:rPr lang="en-US" sz="4400" dirty="0" smtClean="0"/>
              <a:t>Is </a:t>
            </a:r>
            <a:r>
              <a:rPr lang="en-US" sz="4400" dirty="0"/>
              <a:t>the nonconformity is fully addressed in the </a:t>
            </a:r>
            <a:r>
              <a:rPr lang="en-US" sz="4400" dirty="0" smtClean="0"/>
              <a:t>analysis?</a:t>
            </a:r>
          </a:p>
          <a:p>
            <a:pPr marL="0" indent="0">
              <a:buNone/>
            </a:pPr>
            <a:endParaRPr lang="en-US" sz="4400" dirty="0" smtClean="0">
              <a:solidFill>
                <a:schemeClr val="tx2">
                  <a:lumMod val="60000"/>
                  <a:lumOff val="40000"/>
                </a:schemeClr>
              </a:solidFill>
            </a:endParaRPr>
          </a:p>
          <a:p>
            <a:pPr marL="0" indent="0">
              <a:buNone/>
            </a:pPr>
            <a:r>
              <a:rPr lang="en-US" sz="4400" dirty="0" smtClean="0">
                <a:solidFill>
                  <a:srgbClr val="00B0F0"/>
                </a:solidFill>
              </a:rPr>
              <a:t>Analysis </a:t>
            </a:r>
            <a:r>
              <a:rPr lang="en-US" sz="4400" dirty="0">
                <a:solidFill>
                  <a:srgbClr val="00B0F0"/>
                </a:solidFill>
              </a:rPr>
              <a:t>does not indicate clearly why the NC </a:t>
            </a:r>
            <a:r>
              <a:rPr lang="en-US" sz="4400" dirty="0" smtClean="0">
                <a:solidFill>
                  <a:srgbClr val="00B0F0"/>
                </a:solidFill>
              </a:rPr>
              <a:t>occurred.</a:t>
            </a:r>
          </a:p>
          <a:p>
            <a:pPr marL="0" indent="0">
              <a:buNone/>
            </a:pPr>
            <a:endParaRPr lang="en-US" sz="4400" dirty="0" smtClean="0">
              <a:solidFill>
                <a:srgbClr val="00B0F0"/>
              </a:solidFill>
            </a:endParaRPr>
          </a:p>
          <a:p>
            <a:pPr>
              <a:buFont typeface="Wingdings" panose="05000000000000000000" pitchFamily="2" charset="2"/>
              <a:buChar char="ü"/>
            </a:pPr>
            <a:r>
              <a:rPr lang="en-US" sz="4400" dirty="0">
                <a:solidFill>
                  <a:srgbClr val="00B0F0"/>
                </a:solidFill>
              </a:rPr>
              <a:t>The primary document was not mentioned, and why the activity was not done in accordance with that SOP.</a:t>
            </a:r>
          </a:p>
          <a:p>
            <a:pPr>
              <a:buFont typeface="Wingdings" panose="05000000000000000000" pitchFamily="2" charset="2"/>
              <a:buChar char="ü"/>
            </a:pPr>
            <a:r>
              <a:rPr lang="en-US" sz="4400" dirty="0">
                <a:solidFill>
                  <a:srgbClr val="00B0F0"/>
                </a:solidFill>
              </a:rPr>
              <a:t>What records  (evidence) were evaluated to determine the work was being review</a:t>
            </a:r>
            <a:r>
              <a:rPr lang="en-US" sz="4400" dirty="0" smtClean="0">
                <a:solidFill>
                  <a:srgbClr val="00B0F0"/>
                </a:solidFill>
              </a:rPr>
              <a:t>?</a:t>
            </a:r>
          </a:p>
          <a:p>
            <a:pPr>
              <a:buFont typeface="Wingdings" panose="05000000000000000000" pitchFamily="2" charset="2"/>
              <a:buChar char="ü"/>
            </a:pPr>
            <a:r>
              <a:rPr lang="en-US" sz="4400" dirty="0" smtClean="0">
                <a:solidFill>
                  <a:srgbClr val="00B0F0"/>
                </a:solidFill>
              </a:rPr>
              <a:t>The objective evidence doesn’t track with the cited document.  This is a training process issue?   More appropriate reference: 00-LO-S0855, Clause 4.2.1  “Laboratory Technicians are responsible for ensuring that they have the appropriate capability for testing that they perform, or that they have a trainer sign off on the datasheets.” </a:t>
            </a:r>
            <a:endParaRPr lang="en-US" sz="4400" dirty="0">
              <a:solidFill>
                <a:srgbClr val="00B0F0"/>
              </a:solidFill>
            </a:endParaRPr>
          </a:p>
          <a:p>
            <a:pPr marL="0" indent="0">
              <a:buNone/>
            </a:pPr>
            <a:endParaRPr lang="en-US" sz="4400" dirty="0" smtClean="0">
              <a:solidFill>
                <a:srgbClr val="00B0F0"/>
              </a:solidFill>
            </a:endParaRPr>
          </a:p>
          <a:p>
            <a:pPr marL="0" indent="0">
              <a:buNone/>
            </a:pPr>
            <a:r>
              <a:rPr lang="en-US" sz="4400" dirty="0" smtClean="0"/>
              <a:t>Does </a:t>
            </a:r>
            <a:r>
              <a:rPr lang="en-US" sz="4400" dirty="0"/>
              <a:t>the analysis supports the root cause </a:t>
            </a:r>
            <a:r>
              <a:rPr lang="en-US" sz="4400" dirty="0" smtClean="0"/>
              <a:t>statement?</a:t>
            </a:r>
          </a:p>
          <a:p>
            <a:pPr marL="0" indent="0">
              <a:buNone/>
            </a:pPr>
            <a:endParaRPr lang="en-US" sz="4400" dirty="0" smtClean="0"/>
          </a:p>
          <a:p>
            <a:pPr marL="0" indent="0">
              <a:buNone/>
            </a:pPr>
            <a:r>
              <a:rPr lang="en-US" sz="4400" dirty="0" smtClean="0">
                <a:solidFill>
                  <a:srgbClr val="00B0F0"/>
                </a:solidFill>
              </a:rPr>
              <a:t>The </a:t>
            </a:r>
            <a:r>
              <a:rPr lang="en-US" sz="4400" dirty="0">
                <a:solidFill>
                  <a:srgbClr val="00B0F0"/>
                </a:solidFill>
              </a:rPr>
              <a:t>Analysis does not support the root cause statement</a:t>
            </a:r>
          </a:p>
          <a:p>
            <a:pPr marL="0" indent="0">
              <a:buNone/>
            </a:pPr>
            <a:endParaRPr lang="en-US" sz="4400" dirty="0">
              <a:solidFill>
                <a:srgbClr val="00B0F0"/>
              </a:solidFill>
            </a:endParaRPr>
          </a:p>
          <a:p>
            <a:pPr>
              <a:buFont typeface="Wingdings" panose="05000000000000000000" pitchFamily="2" charset="2"/>
              <a:buChar char="ü"/>
            </a:pPr>
            <a:r>
              <a:rPr lang="en-US" sz="4400" dirty="0" smtClean="0">
                <a:solidFill>
                  <a:srgbClr val="00B0F0"/>
                </a:solidFill>
              </a:rPr>
              <a:t>The Root Cause is written more like an analysis, and does not specifically identify the root cause. The root cause uses terms like “impression” which are vague and does not decisively define the true root cause.</a:t>
            </a:r>
          </a:p>
          <a:p>
            <a:pPr marL="0" indent="0">
              <a:buNone/>
            </a:pPr>
            <a:endParaRPr lang="en-US" sz="4400" dirty="0">
              <a:solidFill>
                <a:schemeClr val="tx2">
                  <a:lumMod val="60000"/>
                  <a:lumOff val="40000"/>
                </a:schemeClr>
              </a:solidFill>
            </a:endParaRPr>
          </a:p>
          <a:p>
            <a:pPr marL="0" indent="0">
              <a:buNone/>
            </a:pPr>
            <a:r>
              <a:rPr lang="en-US" sz="4400" dirty="0" smtClean="0"/>
              <a:t>Does </a:t>
            </a:r>
            <a:r>
              <a:rPr lang="en-US" sz="4400" dirty="0"/>
              <a:t>the analysis </a:t>
            </a:r>
            <a:r>
              <a:rPr lang="en-US" sz="4400" dirty="0" smtClean="0"/>
              <a:t>support </a:t>
            </a:r>
            <a:r>
              <a:rPr lang="en-US" sz="4400" dirty="0"/>
              <a:t>the Scope of Nonconformance </a:t>
            </a:r>
            <a:r>
              <a:rPr lang="en-US" sz="4400" dirty="0" smtClean="0"/>
              <a:t>statement?</a:t>
            </a:r>
          </a:p>
          <a:p>
            <a:pPr marL="0" indent="0">
              <a:buNone/>
            </a:pPr>
            <a:endParaRPr lang="en-US" sz="4400" dirty="0" smtClean="0"/>
          </a:p>
          <a:p>
            <a:pPr marL="0" indent="0">
              <a:buNone/>
            </a:pPr>
            <a:r>
              <a:rPr lang="en-US" sz="4400" dirty="0" smtClean="0">
                <a:solidFill>
                  <a:srgbClr val="00B0F0"/>
                </a:solidFill>
              </a:rPr>
              <a:t>The analysis does not support the Scope of Nonconformance.</a:t>
            </a:r>
          </a:p>
          <a:p>
            <a:pPr marL="0" indent="0">
              <a:buNone/>
            </a:pPr>
            <a:endParaRPr lang="en-US" sz="4400" dirty="0" smtClean="0">
              <a:solidFill>
                <a:srgbClr val="00B0F0"/>
              </a:solidFill>
            </a:endParaRPr>
          </a:p>
          <a:p>
            <a:pPr>
              <a:buFont typeface="Wingdings" panose="05000000000000000000" pitchFamily="2" charset="2"/>
              <a:buChar char="ü"/>
            </a:pPr>
            <a:r>
              <a:rPr lang="en-US" sz="4400" dirty="0" smtClean="0">
                <a:solidFill>
                  <a:srgbClr val="00B0F0"/>
                </a:solidFill>
              </a:rPr>
              <a:t>The scope of the non conformance indicates that the defect was limited to a single staff member yet the analysis does not provide objective evidence indicating that the defect was limited to a single staff member.</a:t>
            </a:r>
          </a:p>
          <a:p>
            <a:pPr>
              <a:buFont typeface="Wingdings" panose="05000000000000000000" pitchFamily="2" charset="2"/>
              <a:buChar char="ü"/>
            </a:pPr>
            <a:endParaRPr lang="en-US" sz="4400" dirty="0">
              <a:solidFill>
                <a:schemeClr val="accent1"/>
              </a:solidFill>
            </a:endParaRPr>
          </a:p>
          <a:p>
            <a:pPr marL="0" indent="0">
              <a:buNone/>
            </a:pPr>
            <a:r>
              <a:rPr lang="en-US" sz="4400" dirty="0" smtClean="0"/>
              <a:t>Will the </a:t>
            </a:r>
            <a:r>
              <a:rPr lang="en-US" sz="4400" dirty="0"/>
              <a:t>Corrective Action Plan will prevent the recurrence of the </a:t>
            </a:r>
            <a:r>
              <a:rPr lang="en-US" sz="4400" dirty="0" smtClean="0"/>
              <a:t>nonconformity?</a:t>
            </a:r>
          </a:p>
          <a:p>
            <a:pPr marL="0" indent="0">
              <a:buNone/>
            </a:pPr>
            <a:endParaRPr lang="en-US" sz="4400" dirty="0"/>
          </a:p>
          <a:p>
            <a:pPr marL="0" indent="0">
              <a:buNone/>
            </a:pPr>
            <a:r>
              <a:rPr lang="en-US" sz="4400" dirty="0" smtClean="0">
                <a:solidFill>
                  <a:srgbClr val="00B0F0"/>
                </a:solidFill>
              </a:rPr>
              <a:t>No, the Corrective Action Plan will not prevent a reoccurrence.</a:t>
            </a:r>
          </a:p>
          <a:p>
            <a:pPr marL="0" indent="0">
              <a:buNone/>
            </a:pPr>
            <a:endParaRPr lang="en-US" sz="4400" dirty="0">
              <a:solidFill>
                <a:srgbClr val="00B0F0"/>
              </a:solidFill>
            </a:endParaRPr>
          </a:p>
          <a:p>
            <a:pPr>
              <a:buFont typeface="Wingdings" panose="05000000000000000000" pitchFamily="2" charset="2"/>
              <a:buChar char="ü"/>
            </a:pPr>
            <a:r>
              <a:rPr lang="en-US" sz="4400" dirty="0" smtClean="0">
                <a:solidFill>
                  <a:srgbClr val="00B0F0"/>
                </a:solidFill>
              </a:rPr>
              <a:t>The CA plan falls short in developing a long term corrective action that will address why the individuals work escaped any type of scrutiny or review. Essentially, the staff member was allowed to perform their duties with little or no oversight. There is no Corrective action to address this concern.</a:t>
            </a:r>
          </a:p>
          <a:p>
            <a:pPr marL="0" indent="0">
              <a:buNone/>
            </a:pPr>
            <a:endParaRPr lang="en-US" sz="4400" dirty="0">
              <a:solidFill>
                <a:srgbClr val="00B0F0"/>
              </a:solidFill>
            </a:endParaRPr>
          </a:p>
          <a:p>
            <a:pPr marL="0" indent="0">
              <a:buNone/>
            </a:pPr>
            <a:endParaRPr lang="en-US" sz="4400" dirty="0" smtClean="0"/>
          </a:p>
          <a:p>
            <a:pPr marL="0" indent="0">
              <a:buNone/>
            </a:pPr>
            <a:endParaRPr lang="en-US" sz="4400" dirty="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87579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CAR Review -  173917114</a:t>
            </a:r>
          </a:p>
        </p:txBody>
      </p:sp>
      <p:sp>
        <p:nvSpPr>
          <p:cNvPr id="3" name="Content Placeholder 2"/>
          <p:cNvSpPr>
            <a:spLocks noGrp="1"/>
          </p:cNvSpPr>
          <p:nvPr>
            <p:ph idx="1"/>
          </p:nvPr>
        </p:nvSpPr>
        <p:spPr>
          <a:xfrm>
            <a:off x="395536" y="1268760"/>
            <a:ext cx="8229600" cy="4525963"/>
          </a:xfrm>
        </p:spPr>
        <p:txBody>
          <a:bodyPr>
            <a:normAutofit/>
          </a:bodyPr>
          <a:lstStyle/>
          <a:p>
            <a:pPr marL="0" indent="0">
              <a:buNone/>
            </a:pPr>
            <a:r>
              <a:rPr lang="en-US" sz="1100" dirty="0"/>
              <a:t>Did the </a:t>
            </a:r>
            <a:r>
              <a:rPr lang="en-US" sz="1100" dirty="0" smtClean="0"/>
              <a:t>containment </a:t>
            </a:r>
            <a:r>
              <a:rPr lang="en-US" sz="1100" dirty="0"/>
              <a:t>milestone “stopped the bleeding”?</a:t>
            </a:r>
          </a:p>
          <a:p>
            <a:endParaRPr lang="en-US" sz="1100" dirty="0"/>
          </a:p>
          <a:p>
            <a:pPr marL="0" indent="0">
              <a:buNone/>
            </a:pPr>
            <a:r>
              <a:rPr lang="en-US" sz="1100" dirty="0" smtClean="0">
                <a:solidFill>
                  <a:srgbClr val="00B0F0"/>
                </a:solidFill>
              </a:rPr>
              <a:t>Yes the corrective actions did stop the bleeding.</a:t>
            </a:r>
            <a:endParaRPr lang="en-US" sz="1100" dirty="0">
              <a:solidFill>
                <a:srgbClr val="00B0F0"/>
              </a:solidFill>
            </a:endParaRPr>
          </a:p>
          <a:p>
            <a:endParaRPr lang="en-US" sz="1100" dirty="0">
              <a:solidFill>
                <a:srgbClr val="00B0F0"/>
              </a:solidFill>
            </a:endParaRPr>
          </a:p>
          <a:p>
            <a:pPr>
              <a:buFont typeface="Wingdings" panose="05000000000000000000" pitchFamily="2" charset="2"/>
              <a:buChar char="ü"/>
            </a:pPr>
            <a:r>
              <a:rPr lang="en-US" sz="1100" dirty="0">
                <a:solidFill>
                  <a:srgbClr val="00B0F0"/>
                </a:solidFill>
              </a:rPr>
              <a:t>The </a:t>
            </a:r>
            <a:r>
              <a:rPr lang="en-US" sz="1100" dirty="0" smtClean="0">
                <a:solidFill>
                  <a:srgbClr val="00B0F0"/>
                </a:solidFill>
              </a:rPr>
              <a:t>Containment/corrective </a:t>
            </a:r>
            <a:r>
              <a:rPr lang="en-US" sz="1100" dirty="0">
                <a:solidFill>
                  <a:srgbClr val="00B0F0"/>
                </a:solidFill>
              </a:rPr>
              <a:t>actions </a:t>
            </a:r>
            <a:r>
              <a:rPr lang="en-US" sz="1100" dirty="0" smtClean="0">
                <a:solidFill>
                  <a:srgbClr val="00B0F0"/>
                </a:solidFill>
              </a:rPr>
              <a:t>included  </a:t>
            </a:r>
            <a:r>
              <a:rPr lang="en-US" sz="1100" dirty="0">
                <a:solidFill>
                  <a:srgbClr val="00B0F0"/>
                </a:solidFill>
              </a:rPr>
              <a:t>a review of all previous work with a plan for </a:t>
            </a:r>
            <a:r>
              <a:rPr lang="en-US" sz="1100" dirty="0" smtClean="0">
                <a:solidFill>
                  <a:srgbClr val="00B0F0"/>
                </a:solidFill>
              </a:rPr>
              <a:t>Traceback </a:t>
            </a:r>
            <a:r>
              <a:rPr lang="en-US" sz="1100" dirty="0">
                <a:solidFill>
                  <a:srgbClr val="00B0F0"/>
                </a:solidFill>
              </a:rPr>
              <a:t>if required and a review of other staff’s work in the department</a:t>
            </a:r>
            <a:r>
              <a:rPr lang="en-US" sz="1100" dirty="0" smtClean="0">
                <a:solidFill>
                  <a:srgbClr val="00B0F0"/>
                </a:solidFill>
              </a:rPr>
              <a:t>.</a:t>
            </a:r>
          </a:p>
          <a:p>
            <a:pPr marL="0" indent="0">
              <a:buNone/>
            </a:pPr>
            <a:endParaRPr lang="en-US" sz="1100" dirty="0">
              <a:solidFill>
                <a:srgbClr val="00B0F0"/>
              </a:solidFill>
            </a:endParaRPr>
          </a:p>
          <a:p>
            <a:pPr marL="0" indent="0">
              <a:buNone/>
            </a:pPr>
            <a:r>
              <a:rPr lang="en-US" sz="1100" dirty="0" smtClean="0"/>
              <a:t>Did all </a:t>
            </a:r>
            <a:r>
              <a:rPr lang="en-US" sz="1100" dirty="0"/>
              <a:t>corrective action milestones are aligned to each item of the corrective action </a:t>
            </a:r>
            <a:r>
              <a:rPr lang="en-US" sz="1100" dirty="0" smtClean="0"/>
              <a:t>plan?</a:t>
            </a:r>
          </a:p>
          <a:p>
            <a:pPr marL="0" indent="0">
              <a:buNone/>
            </a:pPr>
            <a:endParaRPr lang="en-US" sz="1100" dirty="0"/>
          </a:p>
          <a:p>
            <a:pPr marL="0" indent="0">
              <a:buNone/>
            </a:pPr>
            <a:r>
              <a:rPr lang="en-US" sz="1100" dirty="0" smtClean="0">
                <a:solidFill>
                  <a:srgbClr val="00B0F0"/>
                </a:solidFill>
              </a:rPr>
              <a:t>Yes, the cited milestones did align to the cited corrective actions, although the section containment millstone and the verification milestone were both audit based milestones for different staff members (L1 vs. non L1).</a:t>
            </a:r>
            <a:endParaRPr lang="en-US" sz="1100" dirty="0" smtClean="0"/>
          </a:p>
          <a:p>
            <a:pPr marL="0" indent="0">
              <a:buNone/>
            </a:pPr>
            <a:endParaRPr lang="en-US" sz="1100" dirty="0"/>
          </a:p>
          <a:p>
            <a:r>
              <a:rPr lang="en-US" sz="1100" dirty="0" smtClean="0"/>
              <a:t>Did the </a:t>
            </a:r>
            <a:r>
              <a:rPr lang="en-US" sz="1100" dirty="0"/>
              <a:t>verification milestone confirmed the effective implementation of  the corrective action </a:t>
            </a:r>
            <a:r>
              <a:rPr lang="en-US" sz="1100" dirty="0" smtClean="0"/>
              <a:t>plan? </a:t>
            </a:r>
          </a:p>
          <a:p>
            <a:endParaRPr lang="en-US" sz="1100" dirty="0"/>
          </a:p>
          <a:p>
            <a:pPr>
              <a:buFont typeface="Wingdings" panose="05000000000000000000" pitchFamily="2" charset="2"/>
              <a:buChar char="ü"/>
            </a:pPr>
            <a:r>
              <a:rPr lang="en-US" sz="1100" dirty="0" smtClean="0">
                <a:solidFill>
                  <a:srgbClr val="00B0F0"/>
                </a:solidFill>
              </a:rPr>
              <a:t>No, the verification step was simply an audit of newer staff's project work. </a:t>
            </a:r>
            <a:r>
              <a:rPr lang="en-US" sz="1100" dirty="0">
                <a:solidFill>
                  <a:srgbClr val="00B0F0"/>
                </a:solidFill>
              </a:rPr>
              <a:t>T</a:t>
            </a:r>
            <a:r>
              <a:rPr lang="en-US" sz="1100" dirty="0" smtClean="0">
                <a:solidFill>
                  <a:srgbClr val="00B0F0"/>
                </a:solidFill>
              </a:rPr>
              <a:t>he analysis and root cause </a:t>
            </a:r>
          </a:p>
          <a:p>
            <a:pPr marL="0" indent="0"/>
            <a:r>
              <a:rPr lang="en-US" sz="1100" dirty="0" smtClean="0">
                <a:solidFill>
                  <a:srgbClr val="00B0F0"/>
                </a:solidFill>
              </a:rPr>
              <a:t>fell short of determining why the employee was allowed to perform their tasks under minimal supervision</a:t>
            </a:r>
            <a:r>
              <a:rPr lang="en-US" sz="1300" dirty="0" smtClean="0">
                <a:solidFill>
                  <a:srgbClr val="00B0F0"/>
                </a:solidFill>
              </a:rPr>
              <a:t>.</a:t>
            </a:r>
            <a:endParaRPr lang="en-US" sz="1300" dirty="0">
              <a:solidFill>
                <a:srgbClr val="00B0F0"/>
              </a:solidFill>
            </a:endParaRPr>
          </a:p>
          <a:p>
            <a:endParaRPr lang="en-US" sz="1300" dirty="0"/>
          </a:p>
          <a:p>
            <a:pPr algn="ctr"/>
            <a:r>
              <a:rPr lang="en-US" sz="1500" i="1" u="sng" dirty="0" smtClean="0"/>
              <a:t>Note:</a:t>
            </a:r>
            <a:r>
              <a:rPr lang="en-US" sz="1500" i="1" dirty="0" smtClean="0"/>
              <a:t> The fact that the staff member was released from UL is not relevant to the Corrective Action and should have been included in the CAR. Also, it is noted that staff members names were used, which is something we should always try to avoid whenever possible</a:t>
            </a:r>
            <a:r>
              <a:rPr lang="en-US" i="1" dirty="0" smtClean="0"/>
              <a:t>.</a:t>
            </a:r>
            <a:endParaRPr lang="en-US" i="1" dirty="0"/>
          </a:p>
        </p:txBody>
      </p:sp>
    </p:spTree>
    <p:extLst>
      <p:ext uri="{BB962C8B-B14F-4D97-AF65-F5344CB8AC3E}">
        <p14:creationId xmlns:p14="http://schemas.microsoft.com/office/powerpoint/2010/main" val="295176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59473" y="2902237"/>
            <a:ext cx="5155529" cy="1015663"/>
          </a:xfrm>
        </p:spPr>
        <p:txBody>
          <a:bodyPr/>
          <a:lstStyle/>
          <a:p>
            <a:r>
              <a:rPr lang="en-US" dirty="0">
                <a:latin typeface="Calibri"/>
                <a:ea typeface="굴림"/>
                <a:cs typeface="굴림"/>
              </a:rPr>
              <a:t>CAR 173917114</a:t>
            </a:r>
            <a:br>
              <a:rPr lang="en-US" dirty="0">
                <a:latin typeface="Calibri"/>
                <a:ea typeface="굴림"/>
                <a:cs typeface="굴림"/>
              </a:rPr>
            </a:br>
            <a:r>
              <a:rPr lang="en-US" sz="1600" b="0" dirty="0">
                <a:latin typeface="Calibri"/>
                <a:ea typeface="굴림"/>
                <a:cs typeface="굴림"/>
              </a:rPr>
              <a:t>- Tony Hsu (Q1-Q4)</a:t>
            </a:r>
            <a:br>
              <a:rPr lang="en-US" sz="1600" b="0" dirty="0">
                <a:latin typeface="Calibri"/>
                <a:ea typeface="굴림"/>
                <a:cs typeface="굴림"/>
              </a:rPr>
            </a:br>
            <a:r>
              <a:rPr lang="en-US" sz="1600" b="0" dirty="0">
                <a:latin typeface="Calibri"/>
                <a:ea typeface="굴림"/>
                <a:cs typeface="굴림"/>
              </a:rPr>
              <a:t>- Duncan Li (Q5-Q7)</a:t>
            </a:r>
            <a:endParaRPr lang="en-US" sz="2400" dirty="0"/>
          </a:p>
        </p:txBody>
      </p:sp>
    </p:spTree>
    <p:extLst>
      <p:ext uri="{BB962C8B-B14F-4D97-AF65-F5344CB8AC3E}">
        <p14:creationId xmlns:p14="http://schemas.microsoft.com/office/powerpoint/2010/main" val="996100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1" hangingPunct="1">
              <a:spcBef>
                <a:spcPct val="20000"/>
              </a:spcBef>
            </a:pPr>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8</a:t>
            </a:fld>
            <a:endParaRPr lang="en-US" altLang="ko-K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19522"/>
            <a:ext cx="5606308" cy="5416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815008" y="2552328"/>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1</a:t>
            </a:r>
          </a:p>
        </p:txBody>
      </p:sp>
      <p:sp>
        <p:nvSpPr>
          <p:cNvPr id="8" name="圆角矩形标注 4"/>
          <p:cNvSpPr/>
          <p:nvPr/>
        </p:nvSpPr>
        <p:spPr>
          <a:xfrm>
            <a:off x="6876256" y="819521"/>
            <a:ext cx="2016224" cy="5416649"/>
          </a:xfrm>
          <a:prstGeom prst="wedgeRoundRectCallout">
            <a:avLst>
              <a:gd name="adj1" fmla="val -74375"/>
              <a:gd name="adj2" fmla="val -18898"/>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Additional Comment:</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The </a:t>
            </a:r>
            <a:r>
              <a:rPr lang="en-US" sz="1200" dirty="0">
                <a:solidFill>
                  <a:sysClr val="windowText" lastClr="000000"/>
                </a:solidFill>
                <a:ea typeface="Times New Roman"/>
                <a:cs typeface="Times New Roman"/>
              </a:rPr>
              <a:t>00-LC-S0857 requirements are not for the Non-Conformance.</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If possible, the CAR Champion could suggest the requirements to why the projects need an L1 technician review in NBK since in other lab may have different requirements (ex. Need Lab Leader review).</a:t>
            </a:r>
          </a:p>
          <a:p>
            <a:pPr>
              <a:spcBef>
                <a:spcPts val="0"/>
              </a:spcBef>
              <a:spcAft>
                <a:spcPts val="0"/>
              </a:spcAft>
            </a:pPr>
            <a:endParaRPr lang="en-US" sz="1200" dirty="0">
              <a:solidFill>
                <a:schemeClr val="accent1"/>
              </a:solidFill>
              <a:ea typeface="Times New Roman"/>
              <a:cs typeface="Times New Roman"/>
            </a:endParaRPr>
          </a:p>
          <a:p>
            <a:r>
              <a:rPr lang="en-US" sz="1200" dirty="0" smtClean="0">
                <a:solidFill>
                  <a:schemeClr val="accent1"/>
                </a:solidFill>
                <a:ea typeface="Times New Roman"/>
                <a:cs typeface="Times New Roman"/>
              </a:rPr>
              <a:t>Or if possible, the CAR Owner could add the requirements </a:t>
            </a:r>
            <a:r>
              <a:rPr lang="en-US" sz="1200" dirty="0">
                <a:solidFill>
                  <a:schemeClr val="accent1"/>
                </a:solidFill>
                <a:ea typeface="Times New Roman"/>
                <a:cs typeface="Times New Roman"/>
              </a:rPr>
              <a:t>for why the projects need an L1 technician review in </a:t>
            </a:r>
            <a:r>
              <a:rPr lang="en-US" sz="1200" dirty="0" smtClean="0">
                <a:solidFill>
                  <a:schemeClr val="accent1"/>
                </a:solidFill>
                <a:ea typeface="Times New Roman"/>
                <a:cs typeface="Times New Roman"/>
              </a:rPr>
              <a:t>NBK in Analysis field since </a:t>
            </a:r>
            <a:r>
              <a:rPr lang="en-US" sz="1200" dirty="0">
                <a:solidFill>
                  <a:schemeClr val="accent1"/>
                </a:solidFill>
                <a:ea typeface="Times New Roman"/>
                <a:cs typeface="Times New Roman"/>
              </a:rPr>
              <a:t>in other </a:t>
            </a:r>
            <a:r>
              <a:rPr lang="en-US" sz="1200" dirty="0" smtClean="0">
                <a:solidFill>
                  <a:schemeClr val="accent1"/>
                </a:solidFill>
                <a:ea typeface="Times New Roman"/>
                <a:cs typeface="Times New Roman"/>
              </a:rPr>
              <a:t>lab </a:t>
            </a:r>
            <a:r>
              <a:rPr lang="en-US" sz="1200" dirty="0">
                <a:solidFill>
                  <a:schemeClr val="accent1"/>
                </a:solidFill>
                <a:ea typeface="Times New Roman"/>
                <a:cs typeface="Times New Roman"/>
              </a:rPr>
              <a:t>may have different requirements (ex. Need Lab Leader review).</a:t>
            </a:r>
          </a:p>
          <a:p>
            <a:pPr>
              <a:spcBef>
                <a:spcPts val="0"/>
              </a:spcBef>
              <a:spcAft>
                <a:spcPts val="0"/>
              </a:spcAft>
            </a:pPr>
            <a:endParaRPr lang="en-US" sz="12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33836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1" hangingPunct="1">
              <a:spcBef>
                <a:spcPct val="20000"/>
              </a:spcBef>
            </a:pPr>
            <a:r>
              <a:rPr lang="en-US" sz="2400" cap="all" dirty="0">
                <a:solidFill>
                  <a:schemeClr val="accent2"/>
                </a:solidFill>
                <a:ea typeface="+mn-ea"/>
                <a:cs typeface="Arial"/>
              </a:rPr>
              <a:t>CAR 173917114</a:t>
            </a:r>
            <a:br>
              <a:rPr lang="en-US" sz="2400" cap="all" dirty="0">
                <a:solidFill>
                  <a:schemeClr val="accent2"/>
                </a:solidFill>
                <a:ea typeface="+mn-ea"/>
                <a:cs typeface="Arial"/>
              </a:rPr>
            </a:br>
            <a:endParaRPr lang="en-US" sz="2400" cap="all" dirty="0">
              <a:solidFill>
                <a:schemeClr val="accent2"/>
              </a:solidFill>
              <a:ea typeface="+mn-ea"/>
              <a:cs typeface="Arial"/>
            </a:endParaRPr>
          </a:p>
        </p:txBody>
      </p:sp>
      <p:sp>
        <p:nvSpPr>
          <p:cNvPr id="3" name="슬라이드 번호 개체 틀 2"/>
          <p:cNvSpPr>
            <a:spLocks noGrp="1"/>
          </p:cNvSpPr>
          <p:nvPr>
            <p:ph type="sldNum" sz="quarter" idx="10"/>
          </p:nvPr>
        </p:nvSpPr>
        <p:spPr/>
        <p:txBody>
          <a:bodyPr/>
          <a:lstStyle/>
          <a:p>
            <a:pPr>
              <a:defRPr/>
            </a:pPr>
            <a:fld id="{E6C910C9-E72B-47C9-AE83-D7C7E3DA85E1}" type="slidenum">
              <a:rPr lang="en-US" altLang="ko-KR" smtClean="0"/>
              <a:pPr>
                <a:defRPr/>
              </a:pPr>
              <a:t>9</a:t>
            </a:fld>
            <a:endParaRPr lang="en-US" altLang="ko-K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80406"/>
            <a:ext cx="68580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2148880" y="2332881"/>
            <a:ext cx="457200" cy="457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1</a:t>
            </a:r>
          </a:p>
        </p:txBody>
      </p:sp>
      <p:sp>
        <p:nvSpPr>
          <p:cNvPr id="9" name="圆角矩形标注 4"/>
          <p:cNvSpPr/>
          <p:nvPr/>
        </p:nvSpPr>
        <p:spPr>
          <a:xfrm>
            <a:off x="1259632" y="4005064"/>
            <a:ext cx="6741368" cy="936104"/>
          </a:xfrm>
          <a:prstGeom prst="wedgeRoundRectCallout">
            <a:avLst>
              <a:gd name="adj1" fmla="val -33903"/>
              <a:gd name="adj2" fmla="val -131169"/>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200" dirty="0" smtClean="0">
                <a:solidFill>
                  <a:sysClr val="windowText" lastClr="000000"/>
                </a:solidFill>
                <a:ea typeface="Times New Roman"/>
                <a:cs typeface="Times New Roman"/>
              </a:rPr>
              <a:t>(Q1) Explain </a:t>
            </a:r>
            <a:r>
              <a:rPr lang="en-US" sz="1200" dirty="0">
                <a:solidFill>
                  <a:sysClr val="windowText" lastClr="000000"/>
                </a:solidFill>
                <a:ea typeface="Times New Roman"/>
                <a:cs typeface="Times New Roman"/>
              </a:rPr>
              <a:t>how/If the nonconformity is fully addressed in the </a:t>
            </a:r>
            <a:r>
              <a:rPr lang="en-US" sz="1200" dirty="0" smtClean="0">
                <a:solidFill>
                  <a:sysClr val="windowText" lastClr="000000"/>
                </a:solidFill>
                <a:ea typeface="Times New Roman"/>
                <a:cs typeface="Times New Roman"/>
              </a:rPr>
              <a:t>analysis:</a:t>
            </a:r>
          </a:p>
          <a:p>
            <a:pPr>
              <a:spcBef>
                <a:spcPts val="0"/>
              </a:spcBef>
              <a:spcAft>
                <a:spcPts val="0"/>
              </a:spcAft>
            </a:pPr>
            <a:endParaRPr lang="en-US" sz="1200" dirty="0" smtClean="0">
              <a:solidFill>
                <a:sysClr val="windowText" lastClr="000000"/>
              </a:solidFill>
              <a:ea typeface="Times New Roman"/>
              <a:cs typeface="Times New Roman"/>
            </a:endParaRPr>
          </a:p>
          <a:p>
            <a:pPr>
              <a:spcBef>
                <a:spcPts val="0"/>
              </a:spcBef>
              <a:spcAft>
                <a:spcPts val="0"/>
              </a:spcAft>
            </a:pPr>
            <a:r>
              <a:rPr lang="en-US" sz="1200" dirty="0" smtClean="0">
                <a:solidFill>
                  <a:sysClr val="windowText" lastClr="000000"/>
                </a:solidFill>
                <a:ea typeface="Times New Roman"/>
                <a:cs typeface="Times New Roman"/>
              </a:rPr>
              <a:t>The analysis fully address the nonconformity by adopting an audit of Alan’s completed projects from Dec 2015 – Jan 2017.</a:t>
            </a:r>
            <a:endParaRPr lang="en-US" sz="12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39788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UL Corporate (4x3) 2017">
  <a:themeElements>
    <a:clrScheme name="UL">
      <a:dk1>
        <a:sysClr val="windowText" lastClr="000000"/>
      </a:dk1>
      <a:lt1>
        <a:sysClr val="window" lastClr="FFFFFF"/>
      </a:lt1>
      <a:dk2>
        <a:srgbClr val="98A8BC"/>
      </a:dk2>
      <a:lt2>
        <a:srgbClr val="E9EDF2"/>
      </a:lt2>
      <a:accent1>
        <a:srgbClr val="EF8200"/>
      </a:accent1>
      <a:accent2>
        <a:srgbClr val="B10820"/>
      </a:accent2>
      <a:accent3>
        <a:srgbClr val="55BAB7"/>
      </a:accent3>
      <a:accent4>
        <a:srgbClr val="007987"/>
      </a:accent4>
      <a:accent5>
        <a:srgbClr val="002B45"/>
      </a:accent5>
      <a:accent6>
        <a:srgbClr val="8FD400"/>
      </a:accent6>
      <a:hlink>
        <a:srgbClr val="E54C50"/>
      </a:hlink>
      <a:folHlink>
        <a:srgbClr val="4A92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UL Corporate (4x3) 1" id="{E2856E3B-7561-614F-9BC0-7F666AE3AC82}" vid="{1E14361B-D537-2F40-B80F-21F4A15A123B}"/>
    </a:ext>
  </a:extLst>
</a:theme>
</file>

<file path=ppt/theme/theme2.xml><?xml version="1.0" encoding="utf-8"?>
<a:theme xmlns:a="http://schemas.openxmlformats.org/drawingml/2006/main" name="Screen Only (HiFi)">
  <a:themeElements>
    <a:clrScheme name="UL">
      <a:dk1>
        <a:sysClr val="windowText" lastClr="000000"/>
      </a:dk1>
      <a:lt1>
        <a:sysClr val="window" lastClr="FFFFFF"/>
      </a:lt1>
      <a:dk2>
        <a:srgbClr val="98A8BC"/>
      </a:dk2>
      <a:lt2>
        <a:srgbClr val="E9EDF2"/>
      </a:lt2>
      <a:accent1>
        <a:srgbClr val="EF8200"/>
      </a:accent1>
      <a:accent2>
        <a:srgbClr val="B10820"/>
      </a:accent2>
      <a:accent3>
        <a:srgbClr val="55BAB7"/>
      </a:accent3>
      <a:accent4>
        <a:srgbClr val="007987"/>
      </a:accent4>
      <a:accent5>
        <a:srgbClr val="002B45"/>
      </a:accent5>
      <a:accent6>
        <a:srgbClr val="8FD400"/>
      </a:accent6>
      <a:hlink>
        <a:srgbClr val="E54C50"/>
      </a:hlink>
      <a:folHlink>
        <a:srgbClr val="4A92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Presentation3</Template>
  <TotalTime>16291</TotalTime>
  <Words>1513</Words>
  <Application>Microsoft Office PowerPoint</Application>
  <PresentationFormat>On-screen Show (4:3)</PresentationFormat>
  <Paragraphs>136</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UL Corporate (4x3) 2017</vt:lpstr>
      <vt:lpstr>Screen Only (HiFi)</vt:lpstr>
      <vt:lpstr>ULTemplate</vt:lpstr>
      <vt:lpstr>Team B: EULA – NA East             Karen Fine, Matt Marotto, Clifford Jones, Maria Carolina Bossert                          CARs to review:  173917114, 173917585, 173917263 </vt:lpstr>
      <vt:lpstr>PowerPoint Presentation</vt:lpstr>
      <vt:lpstr>PowerPoint Presentation</vt:lpstr>
      <vt:lpstr>PowerPoint Presentation</vt:lpstr>
      <vt:lpstr>CAR Review -  173917114</vt:lpstr>
      <vt:lpstr>CAR Review -  173917114</vt:lpstr>
      <vt:lpstr>PowerPoint Presentation</vt:lpstr>
      <vt:lpstr>CAR 173917114 </vt:lpstr>
      <vt:lpstr>CAR 173917114 </vt:lpstr>
      <vt:lpstr>CAR 173917114 </vt:lpstr>
      <vt:lpstr>CAR 173917114 </vt:lpstr>
      <vt:lpstr>CAR 173917114 </vt:lpstr>
      <vt:lpstr>CAR 173917114 </vt:lpstr>
      <vt:lpstr>CAR 173917114 </vt:lpstr>
      <vt:lpstr>CAR 173917114 </vt:lpstr>
      <vt:lpstr>CAR 173917114 </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Bossert, MariaCarolina</dc:creator>
  <cp:lastModifiedBy>Cheryl Adams</cp:lastModifiedBy>
  <cp:revision>52</cp:revision>
  <dcterms:created xsi:type="dcterms:W3CDTF">2017-08-24T13:31:44Z</dcterms:created>
  <dcterms:modified xsi:type="dcterms:W3CDTF">2017-09-21T13:43:10Z</dcterms:modified>
</cp:coreProperties>
</file>