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418" r:id="rId3"/>
    <p:sldId id="419" r:id="rId4"/>
    <p:sldId id="420" r:id="rId5"/>
    <p:sldId id="421" r:id="rId6"/>
    <p:sldId id="422" r:id="rId7"/>
    <p:sldId id="423" r:id="rId8"/>
    <p:sldId id="424" r:id="rId9"/>
    <p:sldId id="425" r:id="rId10"/>
    <p:sldId id="426" r:id="rId11"/>
    <p:sldId id="427" r:id="rId12"/>
    <p:sldId id="428" r:id="rId13"/>
    <p:sldId id="429" r:id="rId14"/>
    <p:sldId id="430"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993300"/>
    <a:srgbClr val="C10036"/>
    <a:srgbClr val="96C547"/>
    <a:srgbClr val="000099"/>
    <a:srgbClr val="FF3300"/>
    <a:srgbClr val="1B808E"/>
    <a:srgbClr val="99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70" d="100"/>
          <a:sy n="70" d="100"/>
        </p:scale>
        <p:origin x="-1166" y="-6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6/3/2014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2">
              <a:defRPr/>
            </a:pPr>
            <a:endParaRPr lang="en-US" dirty="0">
              <a:solidFill>
                <a:prstClr val="white"/>
              </a:solidFill>
              <a:ea typeface="Times New Roman"/>
              <a:cs typeface="Times New Roman"/>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2">
              <a:defRPr/>
            </a:pPr>
            <a:endParaRPr lang="en-US" dirty="0">
              <a:solidFill>
                <a:prstClr val="white"/>
              </a:solidFill>
              <a:ea typeface="Times New Roman"/>
              <a:cs typeface="Times New Roman"/>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2">
              <a:defRPr/>
            </a:pPr>
            <a:endParaRPr lang="en-US" dirty="0">
              <a:solidFill>
                <a:prstClr val="white"/>
              </a:solidFill>
              <a:ea typeface="Times New Roman"/>
              <a:cs typeface="Times New Roman"/>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199" y="3960813"/>
            <a:ext cx="6383439" cy="1774825"/>
          </a:xfrm>
        </p:spPr>
        <p:txBody>
          <a:bodyPr>
            <a:normAutofit lnSpcReduction="10000"/>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Ronald Tse, Paul Ip, Balina Ling, Simy Li and Adele Fan</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June 3,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93592"/>
            <a:ext cx="8167515" cy="5050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457200" y="1752600"/>
            <a:ext cx="1524000" cy="1371600"/>
          </a:xfrm>
          <a:prstGeom prst="wedgeRoundRectCallout">
            <a:avLst>
              <a:gd name="adj1" fmla="val 67748"/>
              <a:gd name="adj2" fmla="val -49918"/>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Concise and clear analysis involving stakeholders, reasons, Customer focus. </a:t>
            </a:r>
            <a:endParaRPr lang="en-US" sz="1200" b="1" dirty="0">
              <a:latin typeface="Arial" panose="020B0604020202020204" pitchFamily="34" charset="0"/>
              <a:cs typeface="Arial" panose="020B0604020202020204" pitchFamily="34" charset="0"/>
            </a:endParaRPr>
          </a:p>
        </p:txBody>
      </p:sp>
      <p:sp>
        <p:nvSpPr>
          <p:cNvPr id="15" name="Rounded Rectangular Callout 14"/>
          <p:cNvSpPr/>
          <p:nvPr/>
        </p:nvSpPr>
        <p:spPr>
          <a:xfrm>
            <a:off x="533400" y="3276600"/>
            <a:ext cx="1371600" cy="533400"/>
          </a:xfrm>
          <a:prstGeom prst="wedgeRoundRectCallout">
            <a:avLst>
              <a:gd name="adj1" fmla="val 74218"/>
              <a:gd name="adj2" fmla="val -6594"/>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Actions taken. </a:t>
            </a:r>
            <a:endParaRPr lang="en-US" sz="1200" b="1" dirty="0">
              <a:latin typeface="Arial" panose="020B0604020202020204" pitchFamily="34" charset="0"/>
              <a:cs typeface="Arial" panose="020B0604020202020204" pitchFamily="34" charset="0"/>
            </a:endParaRPr>
          </a:p>
        </p:txBody>
      </p:sp>
      <p:sp>
        <p:nvSpPr>
          <p:cNvPr id="17" name="Rounded Rectangular Callout 16"/>
          <p:cNvSpPr/>
          <p:nvPr/>
        </p:nvSpPr>
        <p:spPr>
          <a:xfrm>
            <a:off x="457200" y="4495800"/>
            <a:ext cx="1524000" cy="762000"/>
          </a:xfrm>
          <a:prstGeom prst="wedgeRoundRectCallout">
            <a:avLst>
              <a:gd name="adj1" fmla="val 69513"/>
              <a:gd name="adj2" fmla="val -34885"/>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Provided data to support analysis.</a:t>
            </a:r>
            <a:endParaRPr lang="en-US" sz="1200" b="1" dirty="0">
              <a:latin typeface="Arial" panose="020B0604020202020204" pitchFamily="34" charset="0"/>
              <a:cs typeface="Arial" panose="020B0604020202020204" pitchFamily="34" charset="0"/>
            </a:endParaRPr>
          </a:p>
        </p:txBody>
      </p:sp>
      <p:sp>
        <p:nvSpPr>
          <p:cNvPr id="18" name="Oval Callout 17"/>
          <p:cNvSpPr/>
          <p:nvPr/>
        </p:nvSpPr>
        <p:spPr>
          <a:xfrm>
            <a:off x="6553200" y="5751493"/>
            <a:ext cx="2209800" cy="649307"/>
          </a:xfrm>
          <a:prstGeom prst="wedgeEllipseCallout">
            <a:avLst>
              <a:gd name="adj1" fmla="val -65539"/>
              <a:gd name="adj2" fmla="val -4179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This could have been worded differently.</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488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8511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a:xfrm>
            <a:off x="5257800" y="1143000"/>
            <a:ext cx="3124200" cy="1066800"/>
          </a:xfrm>
          <a:prstGeom prst="wedgeEllipseCallout">
            <a:avLst>
              <a:gd name="adj1" fmla="val -65539"/>
              <a:gd name="adj2" fmla="val -4179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This should be added under the section on “Additional Information” with an aim to limit the title to simple key terms. </a:t>
            </a:r>
            <a:endParaRPr lang="en-US" sz="1200" b="1" dirty="0">
              <a:solidFill>
                <a:schemeClr val="tx1"/>
              </a:solidFill>
              <a:latin typeface="Arial" panose="020B0604020202020204" pitchFamily="34" charset="0"/>
              <a:cs typeface="Arial" panose="020B0604020202020204" pitchFamily="34" charset="0"/>
            </a:endParaRPr>
          </a:p>
        </p:txBody>
      </p:sp>
      <p:sp>
        <p:nvSpPr>
          <p:cNvPr id="8" name="Rounded Rectangular Callout 7"/>
          <p:cNvSpPr/>
          <p:nvPr/>
        </p:nvSpPr>
        <p:spPr>
          <a:xfrm>
            <a:off x="6324600" y="2667000"/>
            <a:ext cx="2293916" cy="1066800"/>
          </a:xfrm>
          <a:prstGeom prst="wedgeRoundRectCallout">
            <a:avLst>
              <a:gd name="adj1" fmla="val -138214"/>
              <a:gd name="adj2" fmla="val 71876"/>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Clear statements on Objective Evidence compliance along with necessary supporting documents. </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25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572375" cy="531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4876800" y="990600"/>
            <a:ext cx="3505200" cy="1219200"/>
          </a:xfrm>
          <a:prstGeom prst="wedgeEllipseCallout">
            <a:avLst>
              <a:gd name="adj1" fmla="val -119432"/>
              <a:gd name="adj2" fmla="val 4144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 … missing what is being verified. How did the CAR Admin know what the CAR Owner was wanting to verify. May be they discussed but not evident.</a:t>
            </a:r>
            <a:endParaRPr lang="en-US" sz="1200" b="1" dirty="0">
              <a:solidFill>
                <a:schemeClr val="tx1"/>
              </a:solidFill>
              <a:latin typeface="Arial" panose="020B0604020202020204" pitchFamily="34" charset="0"/>
              <a:cs typeface="Arial" panose="020B0604020202020204" pitchFamily="34" charset="0"/>
            </a:endParaRPr>
          </a:p>
        </p:txBody>
      </p:sp>
      <p:sp>
        <p:nvSpPr>
          <p:cNvPr id="9" name="Rounded Rectangular Callout 8"/>
          <p:cNvSpPr/>
          <p:nvPr/>
        </p:nvSpPr>
        <p:spPr>
          <a:xfrm>
            <a:off x="6082222" y="4114800"/>
            <a:ext cx="2293916" cy="1066800"/>
          </a:xfrm>
          <a:prstGeom prst="wedgeRoundRectCallout">
            <a:avLst>
              <a:gd name="adj1" fmla="val -114833"/>
              <a:gd name="adj2" fmla="val -50926"/>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Clear statements on Objective Evidence compliance along with necessary supporting documents. </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767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28675"/>
            <a:ext cx="62007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6082222" y="838200"/>
            <a:ext cx="2293916" cy="1066800"/>
          </a:xfrm>
          <a:prstGeom prst="wedgeRoundRectCallout">
            <a:avLst>
              <a:gd name="adj1" fmla="val -119049"/>
              <a:gd name="adj2" fmla="val -4772"/>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Clear statements on Effectiveness Indicator. Assuming IQA agreed to do the effectiveness verification based on the indicator statement. </a:t>
            </a:r>
            <a:endParaRPr lang="en-US" sz="1200" b="1" dirty="0">
              <a:latin typeface="Arial" panose="020B0604020202020204" pitchFamily="34" charset="0"/>
              <a:cs typeface="Arial" panose="020B0604020202020204" pitchFamily="34" charset="0"/>
            </a:endParaRPr>
          </a:p>
        </p:txBody>
      </p:sp>
      <p:sp>
        <p:nvSpPr>
          <p:cNvPr id="14" name="TextBox 13"/>
          <p:cNvSpPr txBox="1"/>
          <p:nvPr/>
        </p:nvSpPr>
        <p:spPr>
          <a:xfrm>
            <a:off x="1143000" y="2819400"/>
            <a:ext cx="6781800" cy="2031325"/>
          </a:xfrm>
          <a:prstGeom prst="rect">
            <a:avLst/>
          </a:prstGeom>
          <a:solidFill>
            <a:srgbClr val="FFC000"/>
          </a:solidFill>
          <a:ln w="28575">
            <a:solidFill>
              <a:srgbClr val="FF0000"/>
            </a:solidFill>
          </a:ln>
        </p:spPr>
        <p:txBody>
          <a:bodyPr wrap="square" rtlCol="0">
            <a:spAutoFit/>
          </a:bodyPr>
          <a:lstStyle/>
          <a:p>
            <a:r>
              <a:rPr lang="en-US" sz="1400" dirty="0" smtClean="0"/>
              <a:t>Review of CAR History – </a:t>
            </a:r>
          </a:p>
          <a:p>
            <a:pPr marL="285750" indent="-285750">
              <a:buFont typeface="Arial" panose="020B0604020202020204" pitchFamily="34" charset="0"/>
              <a:buChar char="•"/>
            </a:pPr>
            <a:r>
              <a:rPr lang="en-US" sz="1400" dirty="0" smtClean="0"/>
              <a:t>CAR issued on Sept 20, 2013</a:t>
            </a:r>
          </a:p>
          <a:p>
            <a:pPr marL="285750" indent="-285750">
              <a:buFont typeface="Arial" panose="020B0604020202020204" pitchFamily="34" charset="0"/>
              <a:buChar char="•"/>
            </a:pPr>
            <a:r>
              <a:rPr lang="en-US" sz="1400" dirty="0" smtClean="0"/>
              <a:t>2 Escalations since response not received.</a:t>
            </a:r>
          </a:p>
          <a:p>
            <a:pPr marL="285750" indent="-285750">
              <a:buFont typeface="Arial" panose="020B0604020202020204" pitchFamily="34" charset="0"/>
              <a:buChar char="•"/>
            </a:pPr>
            <a:r>
              <a:rPr lang="en-US" sz="1400" dirty="0" smtClean="0"/>
              <a:t>Response received on Dec 1, 2013</a:t>
            </a:r>
          </a:p>
          <a:p>
            <a:pPr marL="285750" indent="-285750">
              <a:buFont typeface="Arial" panose="020B0604020202020204" pitchFamily="34" charset="0"/>
              <a:buChar char="•"/>
            </a:pPr>
            <a:r>
              <a:rPr lang="en-US" sz="1400" dirty="0" smtClean="0"/>
              <a:t>Response disapproved on Dec 3, 2013 but an additional extension of 14 days provided</a:t>
            </a:r>
          </a:p>
          <a:p>
            <a:pPr marL="285750" indent="-285750">
              <a:buFont typeface="Arial" panose="020B0604020202020204" pitchFamily="34" charset="0"/>
              <a:buChar char="•"/>
            </a:pPr>
            <a:r>
              <a:rPr lang="en-US" sz="1400" dirty="0" smtClean="0"/>
              <a:t>3</a:t>
            </a:r>
            <a:r>
              <a:rPr lang="en-US" sz="1400" baseline="30000" dirty="0" smtClean="0"/>
              <a:t>rd</a:t>
            </a:r>
            <a:r>
              <a:rPr lang="en-US" sz="1400" dirty="0" smtClean="0"/>
              <a:t> Escalation</a:t>
            </a:r>
          </a:p>
          <a:p>
            <a:pPr marL="285750" indent="-285750">
              <a:buFont typeface="Arial" panose="020B0604020202020204" pitchFamily="34" charset="0"/>
              <a:buChar char="•"/>
            </a:pPr>
            <a:r>
              <a:rPr lang="en-US" sz="1400" dirty="0" smtClean="0"/>
              <a:t>Response approved on Jan 27, 2014</a:t>
            </a:r>
          </a:p>
          <a:p>
            <a:pPr marL="285750" indent="-285750">
              <a:buFont typeface="Arial" panose="020B0604020202020204" pitchFamily="34" charset="0"/>
              <a:buChar char="•"/>
            </a:pPr>
            <a:r>
              <a:rPr lang="en-US" sz="1400" dirty="0" smtClean="0"/>
              <a:t>Implementation overdue notification  - one each for the two milestones </a:t>
            </a:r>
          </a:p>
        </p:txBody>
      </p:sp>
    </p:spTree>
    <p:extLst>
      <p:ext uri="{BB962C8B-B14F-4D97-AF65-F5344CB8AC3E}">
        <p14:creationId xmlns:p14="http://schemas.microsoft.com/office/powerpoint/2010/main" val="2503522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7387"/>
          </a:xfrm>
        </p:spPr>
        <p:txBody>
          <a:bodyPr>
            <a:normAutofit/>
          </a:bodyPr>
          <a:lstStyle/>
          <a:p>
            <a:pPr algn="l"/>
            <a:r>
              <a:rPr lang="en-US" sz="2800" b="1" dirty="0" smtClean="0">
                <a:latin typeface="Arial" panose="020B0604020202020204" pitchFamily="34" charset="0"/>
                <a:cs typeface="Arial" panose="020B0604020202020204" pitchFamily="34" charset="0"/>
              </a:rPr>
              <a:t>CBS…</a:t>
            </a:r>
            <a:endParaRPr lang="en-US" sz="2800" b="1" dirty="0"/>
          </a:p>
        </p:txBody>
      </p:sp>
      <p:sp>
        <p:nvSpPr>
          <p:cNvPr id="3" name="Slide Number Placeholder 2"/>
          <p:cNvSpPr>
            <a:spLocks noGrp="1"/>
          </p:cNvSpPr>
          <p:nvPr>
            <p:ph type="sldNum" sz="quarter" idx="10"/>
          </p:nvPr>
        </p:nvSpPr>
        <p:spPr/>
        <p:txBody>
          <a:bodyPr/>
          <a:lstStyle/>
          <a:p>
            <a:fld id="{93842B9B-44A8-48AC-A285-8BA57366D2E6}" type="slidenum">
              <a:rPr lang="en-US" smtClean="0"/>
              <a:pPr/>
              <a:t>14</a:t>
            </a:fld>
            <a:endParaRPr lang="en-US"/>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pPr>
              <a:defRP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5" y="962025"/>
            <a:ext cx="616267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7" y="137160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6" y="160020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5" y="1983325"/>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4" y="2124736"/>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3" y="2416849"/>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2" y="349889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1" y="3851041"/>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8" y="2985409"/>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0" y="4060430"/>
            <a:ext cx="352151" cy="3521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01654\AppData\Local\Microsoft\Windows\Temporary Internet Files\Content.IE5\IS3XNT88\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39" y="4739426"/>
            <a:ext cx="352151" cy="35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2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143912878  -  FINDING CAR</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a:t>
            </a:fld>
            <a:endParaRPr lang="en-US"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22" y="949125"/>
            <a:ext cx="7591414" cy="448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4"/>
          <p:cNvSpPr/>
          <p:nvPr/>
        </p:nvSpPr>
        <p:spPr>
          <a:xfrm>
            <a:off x="7232625" y="2266617"/>
            <a:ext cx="1625649" cy="2184814"/>
          </a:xfrm>
          <a:prstGeom prst="wedgeRoundRectCallout">
            <a:avLst>
              <a:gd name="adj1" fmla="val -192710"/>
              <a:gd name="adj2" fmla="val 35690"/>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2 FUS Datasheet were found to be lacking the name of the testing staff in the correct location. </a:t>
            </a:r>
            <a:endParaRPr lang="en-US" sz="1400" dirty="0">
              <a:solidFill>
                <a:prstClr val="white"/>
              </a:solidFill>
              <a:ea typeface="Times New Roman"/>
              <a:cs typeface="Times New Roman"/>
            </a:endParaRPr>
          </a:p>
        </p:txBody>
      </p:sp>
      <p:sp>
        <p:nvSpPr>
          <p:cNvPr id="6" name="圆角矩形标注 4"/>
          <p:cNvSpPr/>
          <p:nvPr/>
        </p:nvSpPr>
        <p:spPr>
          <a:xfrm>
            <a:off x="3490638" y="5435279"/>
            <a:ext cx="1854248" cy="1262743"/>
          </a:xfrm>
          <a:prstGeom prst="wedgeRoundRectCallout">
            <a:avLst>
              <a:gd name="adj1" fmla="val 127462"/>
              <a:gd name="adj2" fmla="val -81544"/>
              <a:gd name="adj3" fmla="val 16667"/>
            </a:avLst>
          </a:prstGeom>
          <a:solidFill>
            <a:srgbClr val="7030A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Be sure to identify the othe</a:t>
            </a:r>
            <a:r>
              <a:rPr lang="en-US" sz="1400" dirty="0" smtClean="0">
                <a:solidFill>
                  <a:prstClr val="white"/>
                </a:solidFill>
                <a:ea typeface="Times New Roman"/>
                <a:cs typeface="Times New Roman"/>
              </a:rPr>
              <a:t>r CAR and also include it in the CAR reference section of the CAR</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7278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143912878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xfrm>
            <a:off x="8366125" y="6280472"/>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3</a:t>
            </a:fld>
            <a:endParaRPr lang="en-US"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884675"/>
            <a:ext cx="6614845" cy="459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标注 4"/>
          <p:cNvSpPr/>
          <p:nvPr/>
        </p:nvSpPr>
        <p:spPr>
          <a:xfrm>
            <a:off x="6568102" y="253303"/>
            <a:ext cx="2316775" cy="1262743"/>
          </a:xfrm>
          <a:prstGeom prst="wedgeRoundRectCallout">
            <a:avLst>
              <a:gd name="adj1" fmla="val -107728"/>
              <a:gd name="adj2" fmla="val 59464"/>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Analysis, Root Cause, Scope and Category are clear and easy to understand.</a:t>
            </a:r>
            <a:endParaRPr lang="en-US" sz="1400" dirty="0">
              <a:solidFill>
                <a:prstClr val="white"/>
              </a:solidFill>
              <a:ea typeface="Times New Roman"/>
              <a:cs typeface="Times New Roman"/>
            </a:endParaRPr>
          </a:p>
        </p:txBody>
      </p:sp>
      <p:sp>
        <p:nvSpPr>
          <p:cNvPr id="7" name="TextBox 6"/>
          <p:cNvSpPr txBox="1"/>
          <p:nvPr/>
        </p:nvSpPr>
        <p:spPr>
          <a:xfrm>
            <a:off x="283578" y="5763907"/>
            <a:ext cx="7772599"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 </a:t>
            </a:r>
            <a:r>
              <a:rPr lang="en-US" sz="1200" b="1" dirty="0">
                <a:solidFill>
                  <a:srgbClr val="0000FF"/>
                </a:solidFill>
              </a:rPr>
              <a:t>(C</a:t>
            </a:r>
            <a:r>
              <a:rPr lang="en-US" sz="1200" b="1" dirty="0" smtClean="0">
                <a:solidFill>
                  <a:srgbClr val="0000FF"/>
                </a:solidFill>
              </a:rPr>
              <a:t>) Analysis shows clear path to root cause and scope</a:t>
            </a:r>
          </a:p>
        </p:txBody>
      </p:sp>
    </p:spTree>
    <p:extLst>
      <p:ext uri="{BB962C8B-B14F-4D97-AF65-F5344CB8AC3E}">
        <p14:creationId xmlns:p14="http://schemas.microsoft.com/office/powerpoint/2010/main" val="79837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143912878</a:t>
            </a:r>
            <a:endParaRPr lang="en-US" dirty="0">
              <a:latin typeface="Arial" charset="0"/>
              <a:cs typeface="Arial" charset="0"/>
            </a:endParaRPr>
          </a:p>
        </p:txBody>
      </p:sp>
      <p:sp>
        <p:nvSpPr>
          <p:cNvPr id="14340" name="Slide Number Placeholder 8"/>
          <p:cNvSpPr>
            <a:spLocks noGrp="1"/>
          </p:cNvSpPr>
          <p:nvPr>
            <p:ph type="sldNum" sz="quarter" idx="10"/>
          </p:nvPr>
        </p:nvSpPr>
        <p:spPr bwMode="auto">
          <a:xfrm>
            <a:off x="8366125" y="6170110"/>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 y="684522"/>
            <a:ext cx="9007475" cy="69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1" y="1989514"/>
            <a:ext cx="9270124" cy="59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4177863" y="1380630"/>
            <a:ext cx="0" cy="608884"/>
          </a:xfrm>
          <a:prstGeom prst="line">
            <a:avLst/>
          </a:prstGeom>
          <a:ln w="63500" cmpd="sng">
            <a:prstDash val="sysDash"/>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83580" y="3574418"/>
            <a:ext cx="8084665" cy="3416320"/>
          </a:xfrm>
          <a:prstGeom prst="rect">
            <a:avLst/>
          </a:prstGeom>
          <a:noFill/>
        </p:spPr>
        <p:txBody>
          <a:bodyPr wrap="square" rtlCol="0">
            <a:spAutoFit/>
          </a:bodyPr>
          <a:lstStyle/>
          <a:p>
            <a:pPr>
              <a:spcBef>
                <a:spcPts val="0"/>
              </a:spcBef>
              <a:spcAft>
                <a:spcPts val="0"/>
              </a:spcAft>
            </a:pPr>
            <a:r>
              <a:rPr lang="en-US" u="sng" dirty="0" smtClean="0">
                <a:solidFill>
                  <a:srgbClr val="000000"/>
                </a:solidFill>
                <a:ea typeface="Times New Roman"/>
                <a:cs typeface="Times New Roman"/>
              </a:rPr>
              <a:t>ONLY 2 Milestones to address the scope</a:t>
            </a:r>
            <a:r>
              <a:rPr lang="en-US" dirty="0" smtClean="0">
                <a:solidFill>
                  <a:srgbClr val="000000"/>
                </a:solidFill>
                <a:ea typeface="Times New Roman"/>
                <a:cs typeface="Times New Roman"/>
              </a:rPr>
              <a:t> , BUT history </a:t>
            </a:r>
            <a:r>
              <a:rPr lang="en-US" dirty="0">
                <a:solidFill>
                  <a:srgbClr val="000000"/>
                </a:solidFill>
                <a:ea typeface="Times New Roman"/>
                <a:cs typeface="Times New Roman"/>
              </a:rPr>
              <a:t>of this CAR was over </a:t>
            </a:r>
            <a:r>
              <a:rPr lang="en-US" dirty="0" smtClean="0">
                <a:solidFill>
                  <a:srgbClr val="000000"/>
                </a:solidFill>
                <a:ea typeface="Times New Roman"/>
                <a:cs typeface="Times New Roman"/>
              </a:rPr>
              <a:t>6 </a:t>
            </a:r>
            <a:r>
              <a:rPr lang="en-US" dirty="0">
                <a:solidFill>
                  <a:srgbClr val="000000"/>
                </a:solidFill>
                <a:ea typeface="Times New Roman"/>
                <a:cs typeface="Times New Roman"/>
              </a:rPr>
              <a:t>months due to </a:t>
            </a:r>
            <a:r>
              <a:rPr lang="en-US" dirty="0" smtClean="0">
                <a:solidFill>
                  <a:srgbClr val="000000"/>
                </a:solidFill>
                <a:ea typeface="Times New Roman"/>
                <a:cs typeface="Times New Roman"/>
              </a:rPr>
              <a:t>overdue (waiting response) and </a:t>
            </a:r>
            <a:r>
              <a:rPr lang="en-US" dirty="0">
                <a:solidFill>
                  <a:srgbClr val="000000"/>
                </a:solidFill>
                <a:ea typeface="Times New Roman"/>
                <a:cs typeface="Times New Roman"/>
              </a:rPr>
              <a:t>change 3 </a:t>
            </a:r>
            <a:r>
              <a:rPr lang="en-US" dirty="0" smtClean="0">
                <a:solidFill>
                  <a:srgbClr val="000000"/>
                </a:solidFill>
                <a:ea typeface="Times New Roman"/>
                <a:cs typeface="Times New Roman"/>
              </a:rPr>
              <a:t>Different CAR Owners/Assistant. </a:t>
            </a:r>
          </a:p>
          <a:p>
            <a:pPr>
              <a:spcBef>
                <a:spcPts val="0"/>
              </a:spcBef>
              <a:spcAft>
                <a:spcPts val="0"/>
              </a:spcAft>
            </a:pPr>
            <a:endParaRPr lang="en-US" dirty="0">
              <a:solidFill>
                <a:srgbClr val="000000"/>
              </a:solidFill>
              <a:ea typeface="Times New Roman"/>
              <a:cs typeface="Times New Roman"/>
            </a:endParaRPr>
          </a:p>
          <a:p>
            <a:pPr>
              <a:spcBef>
                <a:spcPts val="0"/>
              </a:spcBef>
              <a:spcAft>
                <a:spcPts val="0"/>
              </a:spcAft>
            </a:pPr>
            <a:r>
              <a:rPr lang="en-US" dirty="0">
                <a:solidFill>
                  <a:srgbClr val="000000"/>
                </a:solidFill>
                <a:ea typeface="Times New Roman"/>
                <a:cs typeface="Times New Roman"/>
              </a:rPr>
              <a:t>During this period (History List),  CAR Champion showed well communication and   Teamwork with different CAR Owners, assistant …. </a:t>
            </a:r>
            <a:r>
              <a:rPr lang="en-US" dirty="0" smtClean="0">
                <a:solidFill>
                  <a:srgbClr val="000000"/>
                </a:solidFill>
                <a:ea typeface="Times New Roman"/>
                <a:cs typeface="Times New Roman"/>
              </a:rPr>
              <a:t>FOR </a:t>
            </a:r>
            <a:r>
              <a:rPr lang="en-US" dirty="0">
                <a:solidFill>
                  <a:srgbClr val="000000"/>
                </a:solidFill>
                <a:ea typeface="Times New Roman"/>
                <a:cs typeface="Times New Roman"/>
              </a:rPr>
              <a:t>EXAMPLE:  </a:t>
            </a:r>
            <a:r>
              <a:rPr lang="en-US" dirty="0" err="1">
                <a:solidFill>
                  <a:srgbClr val="000000"/>
                </a:solidFill>
                <a:ea typeface="Times New Roman"/>
                <a:cs typeface="Times New Roman"/>
              </a:rPr>
              <a:t>Concall</a:t>
            </a:r>
            <a:r>
              <a:rPr lang="en-US" dirty="0">
                <a:solidFill>
                  <a:srgbClr val="000000"/>
                </a:solidFill>
                <a:ea typeface="Times New Roman"/>
                <a:cs typeface="Times New Roman"/>
              </a:rPr>
              <a:t> with CAR Owner to discuss with Root Cause,  advise suggestion to Owner.   </a:t>
            </a:r>
          </a:p>
          <a:p>
            <a:pPr>
              <a:spcBef>
                <a:spcPts val="0"/>
              </a:spcBef>
              <a:spcAft>
                <a:spcPts val="0"/>
              </a:spcAft>
            </a:pPr>
            <a:endParaRPr lang="en-US" dirty="0" smtClean="0">
              <a:solidFill>
                <a:srgbClr val="000000"/>
              </a:solidFill>
              <a:ea typeface="Times New Roman"/>
              <a:cs typeface="Times New Roman"/>
            </a:endParaRPr>
          </a:p>
          <a:p>
            <a:pPr>
              <a:spcBef>
                <a:spcPts val="0"/>
              </a:spcBef>
              <a:spcAft>
                <a:spcPts val="0"/>
              </a:spcAft>
            </a:pPr>
            <a:endParaRPr lang="en-US" dirty="0">
              <a:solidFill>
                <a:srgbClr val="000000"/>
              </a:solidFill>
              <a:ea typeface="Times New Roman"/>
              <a:cs typeface="Times New Roman"/>
            </a:endParaRPr>
          </a:p>
          <a:p>
            <a:pPr>
              <a:spcBef>
                <a:spcPts val="0"/>
              </a:spcBef>
              <a:spcAft>
                <a:spcPts val="0"/>
              </a:spcAft>
            </a:pPr>
            <a:endParaRPr lang="en-US" dirty="0">
              <a:solidFill>
                <a:srgbClr val="000000"/>
              </a:solidFill>
              <a:ea typeface="Times New Roman"/>
              <a:cs typeface="Times New Roman"/>
            </a:endParaRPr>
          </a:p>
          <a:p>
            <a:endParaRPr lang="en-US" dirty="0" err="1" smtClean="0">
              <a:solidFill>
                <a:srgbClr val="000000"/>
              </a:solidFill>
              <a:latin typeface="Arial" pitchFamily="34" charset="0"/>
              <a:cs typeface="Arial" pitchFamily="34" charset="0"/>
            </a:endParaRPr>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 y="2286361"/>
            <a:ext cx="9007475" cy="114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81504" y="6170110"/>
            <a:ext cx="6584622"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 </a:t>
            </a:r>
            <a:r>
              <a:rPr lang="en-US" sz="1200" b="1" dirty="0">
                <a:solidFill>
                  <a:srgbClr val="0000FF"/>
                </a:solidFill>
              </a:rPr>
              <a:t>Referenced communications are attached as </a:t>
            </a:r>
            <a:r>
              <a:rPr lang="en-US" sz="1200" b="1" dirty="0" smtClean="0">
                <a:solidFill>
                  <a:srgbClr val="0000FF"/>
                </a:solidFill>
              </a:rPr>
              <a:t>needed.</a:t>
            </a:r>
          </a:p>
        </p:txBody>
      </p:sp>
      <p:sp>
        <p:nvSpPr>
          <p:cNvPr id="10" name="TextBox 9"/>
          <p:cNvSpPr txBox="1"/>
          <p:nvPr/>
        </p:nvSpPr>
        <p:spPr>
          <a:xfrm>
            <a:off x="1813035" y="5820883"/>
            <a:ext cx="6553089"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[Integrity] (T) –Acts </a:t>
            </a:r>
            <a:r>
              <a:rPr lang="en-US" sz="1200" b="1" dirty="0">
                <a:solidFill>
                  <a:srgbClr val="0000FF"/>
                </a:solidFill>
              </a:rPr>
              <a:t>on CARs within required timeframe</a:t>
            </a:r>
          </a:p>
        </p:txBody>
      </p:sp>
    </p:spTree>
    <p:extLst>
      <p:ext uri="{BB962C8B-B14F-4D97-AF65-F5344CB8AC3E}">
        <p14:creationId xmlns:p14="http://schemas.microsoft.com/office/powerpoint/2010/main" val="525207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42"/>
            <a:ext cx="8229600" cy="1143000"/>
          </a:xfrm>
        </p:spPr>
        <p:txBody>
          <a:bodyPr/>
          <a:lstStyle/>
          <a:p>
            <a:r>
              <a:rPr lang="en-US" dirty="0"/>
              <a:t>CAR# 143912878</a:t>
            </a:r>
          </a:p>
        </p:txBody>
      </p:sp>
      <p:sp>
        <p:nvSpPr>
          <p:cNvPr id="4" name="Slide Number Placeholder 3"/>
          <p:cNvSpPr>
            <a:spLocks noGrp="1"/>
          </p:cNvSpPr>
          <p:nvPr>
            <p:ph type="sldNum" sz="quarter" idx="10"/>
          </p:nvPr>
        </p:nvSpPr>
        <p:spPr/>
        <p:txBody>
          <a:bodyPr/>
          <a:lstStyle/>
          <a:p>
            <a:fld id="{94439023-E598-41EE-B6DC-08D0D22D9931}" type="slidenum">
              <a:rPr lang="en-US" smtClean="0">
                <a:solidFill>
                  <a:srgbClr val="000000"/>
                </a:solidFill>
              </a:rPr>
              <a:pPr/>
              <a:t>5</a:t>
            </a:fld>
            <a:endParaRPr lang="en-US">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1" y="2787814"/>
            <a:ext cx="8525329" cy="165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4"/>
          <p:cNvSpPr/>
          <p:nvPr/>
        </p:nvSpPr>
        <p:spPr>
          <a:xfrm>
            <a:off x="4962205" y="486227"/>
            <a:ext cx="4057838" cy="1565880"/>
          </a:xfrm>
          <a:prstGeom prst="wedgeRoundRectCallout">
            <a:avLst>
              <a:gd name="adj1" fmla="val -64384"/>
              <a:gd name="adj2" fmla="val 97372"/>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Since it is Finding CAR, containment should be addressed.  However, no containment was not provided in this area.   We found the reason in History.   It may be better to show the reason in this area   </a:t>
            </a:r>
            <a:endParaRPr lang="en-US" sz="1400" dirty="0">
              <a:solidFill>
                <a:prstClr val="white"/>
              </a:solidFill>
              <a:ea typeface="Times New Roman"/>
              <a:cs typeface="Times New Roman"/>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20" y="4843871"/>
            <a:ext cx="7926691" cy="41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4020" y="4474539"/>
            <a:ext cx="2018501" cy="369332"/>
          </a:xfrm>
          <a:prstGeom prst="rect">
            <a:avLst/>
          </a:prstGeom>
          <a:noFill/>
        </p:spPr>
        <p:txBody>
          <a:bodyPr wrap="none" rtlCol="0">
            <a:spAutoFit/>
          </a:bodyPr>
          <a:lstStyle/>
          <a:p>
            <a:r>
              <a:rPr lang="en-US" dirty="0" smtClean="0">
                <a:solidFill>
                  <a:srgbClr val="000000"/>
                </a:solidFill>
                <a:latin typeface="Arial" pitchFamily="34" charset="0"/>
                <a:cs typeface="Arial" pitchFamily="34" charset="0"/>
              </a:rPr>
              <a:t>Document History</a:t>
            </a:r>
          </a:p>
        </p:txBody>
      </p:sp>
      <p:sp>
        <p:nvSpPr>
          <p:cNvPr id="8" name="TextBox 7"/>
          <p:cNvSpPr txBox="1"/>
          <p:nvPr/>
        </p:nvSpPr>
        <p:spPr>
          <a:xfrm>
            <a:off x="457200" y="1793587"/>
            <a:ext cx="3285428" cy="830997"/>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 </a:t>
            </a:r>
            <a:r>
              <a:rPr lang="en-US" sz="1200" b="1" dirty="0">
                <a:solidFill>
                  <a:srgbClr val="0000FF"/>
                </a:solidFill>
              </a:rPr>
              <a:t>(C) Corrective actions fix the objective evidence and other problems found; address entire root cause and scope. </a:t>
            </a:r>
            <a:endParaRPr lang="en-US" sz="1200" b="1" dirty="0" smtClean="0">
              <a:solidFill>
                <a:srgbClr val="0000FF"/>
              </a:solidFill>
            </a:endParaRPr>
          </a:p>
        </p:txBody>
      </p:sp>
      <p:sp>
        <p:nvSpPr>
          <p:cNvPr id="11" name="TextBox 10"/>
          <p:cNvSpPr txBox="1"/>
          <p:nvPr/>
        </p:nvSpPr>
        <p:spPr>
          <a:xfrm>
            <a:off x="246030" y="5417317"/>
            <a:ext cx="8356209"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 (C</a:t>
            </a:r>
            <a:r>
              <a:rPr lang="en-US" sz="1200" b="1" dirty="0">
                <a:solidFill>
                  <a:srgbClr val="0000FF"/>
                </a:solidFill>
              </a:rPr>
              <a:t>) Milestones address containment &amp; owner’s verification; completed per milestone expectations</a:t>
            </a:r>
            <a:endParaRPr lang="en-US" sz="1200" b="1" dirty="0" smtClean="0">
              <a:solidFill>
                <a:srgbClr val="0000FF"/>
              </a:solidFill>
            </a:endParaRPr>
          </a:p>
        </p:txBody>
      </p:sp>
    </p:spTree>
    <p:extLst>
      <p:ext uri="{BB962C8B-B14F-4D97-AF65-F5344CB8AC3E}">
        <p14:creationId xmlns:p14="http://schemas.microsoft.com/office/powerpoint/2010/main" val="188607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143912878 </a:t>
            </a:r>
            <a:r>
              <a:rPr lang="en-US" dirty="0" smtClean="0"/>
              <a:t>(Overall Comment)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sp>
        <p:nvSpPr>
          <p:cNvPr id="3" name="テキスト ボックス 2"/>
          <p:cNvSpPr txBox="1"/>
          <p:nvPr/>
        </p:nvSpPr>
        <p:spPr>
          <a:xfrm>
            <a:off x="428263" y="1053296"/>
            <a:ext cx="8258537" cy="3046988"/>
          </a:xfrm>
          <a:prstGeom prst="rect">
            <a:avLst/>
          </a:prstGeom>
          <a:noFill/>
        </p:spPr>
        <p:txBody>
          <a:bodyPr wrap="square" rtlCol="0">
            <a:spAutoFit/>
          </a:bodyPr>
          <a:lstStyle/>
          <a:p>
            <a:pPr marL="285750" indent="-285750">
              <a:buFontTx/>
              <a:buChar char="-"/>
            </a:pPr>
            <a:r>
              <a:rPr kumimoji="1" lang="en-US" altLang="ja-JP" sz="2400" dirty="0" smtClean="0">
                <a:solidFill>
                  <a:srgbClr val="000000"/>
                </a:solidFill>
                <a:latin typeface="Arial" pitchFamily="34" charset="0"/>
                <a:cs typeface="Arial" pitchFamily="34" charset="0"/>
              </a:rPr>
              <a:t>Good analysis of the finding CAR as further checking on the affected projects in order to determine how widespread of the noncompliance.</a:t>
            </a:r>
          </a:p>
          <a:p>
            <a:pPr marL="285750" indent="-285750">
              <a:buFontTx/>
              <a:buChar char="-"/>
            </a:pPr>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Good identification of root cause.  Corrective actions are taken based on the root cause identified.</a:t>
            </a:r>
          </a:p>
          <a:p>
            <a:pPr marL="285750" indent="-285750">
              <a:buFontTx/>
              <a:buChar char="-"/>
            </a:pPr>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Collaboration between CAR Champions and CAR owner</a:t>
            </a:r>
            <a:endParaRPr kumimoji="1" lang="ja-JP" altLang="en-US" sz="2400" dirty="0" err="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464428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of</a:t>
            </a:r>
            <a:br>
              <a:rPr lang="en-US" dirty="0" smtClean="0"/>
            </a:br>
            <a:r>
              <a:rPr lang="en-US" dirty="0" smtClean="0"/>
              <a:t>CAR 143912878</a:t>
            </a:r>
            <a:endParaRPr lang="en-US" dirty="0"/>
          </a:p>
        </p:txBody>
      </p:sp>
    </p:spTree>
    <p:extLst>
      <p:ext uri="{BB962C8B-B14F-4D97-AF65-F5344CB8AC3E}">
        <p14:creationId xmlns:p14="http://schemas.microsoft.com/office/powerpoint/2010/main" val="834353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09613"/>
            <a:ext cx="8194954"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7-Point Star 1"/>
          <p:cNvSpPr/>
          <p:nvPr/>
        </p:nvSpPr>
        <p:spPr>
          <a:xfrm>
            <a:off x="3310218" y="1752600"/>
            <a:ext cx="2209800" cy="1939529"/>
          </a:xfrm>
          <a:prstGeom prst="star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latin typeface="Arial" panose="020B0604020202020204" pitchFamily="34" charset="0"/>
              <a:cs typeface="Arial" panose="020B0604020202020204" pitchFamily="34" charset="0"/>
            </a:endParaRPr>
          </a:p>
          <a:p>
            <a:pPr algn="ctr"/>
            <a:endParaRPr lang="en-US" sz="1200" b="1" dirty="0">
              <a:latin typeface="Arial" panose="020B0604020202020204" pitchFamily="34" charset="0"/>
              <a:cs typeface="Arial" panose="020B0604020202020204" pitchFamily="34" charset="0"/>
            </a:endParaRPr>
          </a:p>
          <a:p>
            <a:pPr algn="ctr"/>
            <a:r>
              <a:rPr lang="en-US" sz="1200" b="1" dirty="0" smtClean="0">
                <a:latin typeface="Arial" panose="020B0604020202020204" pitchFamily="34" charset="0"/>
                <a:cs typeface="Arial" panose="020B0604020202020204" pitchFamily="34" charset="0"/>
              </a:rPr>
              <a:t>Includes </a:t>
            </a:r>
            <a:r>
              <a:rPr lang="en-US" sz="1200" b="1" dirty="0">
                <a:latin typeface="Arial" panose="020B0604020202020204" pitchFamily="34" charset="0"/>
                <a:cs typeface="Arial" panose="020B0604020202020204" pitchFamily="34" charset="0"/>
              </a:rPr>
              <a:t>all of the required background info</a:t>
            </a:r>
          </a:p>
          <a:p>
            <a:pPr algn="ctr"/>
            <a:endParaRPr lang="en-US" dirty="0"/>
          </a:p>
        </p:txBody>
      </p:sp>
      <p:sp>
        <p:nvSpPr>
          <p:cNvPr id="5" name="Oval Callout 4"/>
          <p:cNvSpPr/>
          <p:nvPr/>
        </p:nvSpPr>
        <p:spPr>
          <a:xfrm>
            <a:off x="6629400" y="5675293"/>
            <a:ext cx="2209800" cy="649307"/>
          </a:xfrm>
          <a:prstGeom prst="wedgeEllipseCallout">
            <a:avLst>
              <a:gd name="adj1" fmla="val -65539"/>
              <a:gd name="adj2" fmla="val -4179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Is the sample size sufficient?</a:t>
            </a:r>
          </a:p>
          <a:p>
            <a:pPr algn="ctr"/>
            <a:r>
              <a:rPr lang="en-US" sz="1200" b="1" dirty="0" smtClean="0">
                <a:solidFill>
                  <a:schemeClr val="tx1"/>
                </a:solidFill>
                <a:latin typeface="Arial" panose="020B0604020202020204" pitchFamily="34" charset="0"/>
                <a:cs typeface="Arial" panose="020B0604020202020204" pitchFamily="34" charset="0"/>
              </a:rPr>
              <a:t>Info is in LPM</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2277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96" y="990600"/>
            <a:ext cx="7879004" cy="497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Callout 13"/>
          <p:cNvSpPr/>
          <p:nvPr/>
        </p:nvSpPr>
        <p:spPr>
          <a:xfrm>
            <a:off x="2514600" y="417493"/>
            <a:ext cx="4267200" cy="1030307"/>
          </a:xfrm>
          <a:prstGeom prst="wedgeEllipseCallout">
            <a:avLst>
              <a:gd name="adj1" fmla="val 75871"/>
              <a:gd name="adj2" fmla="val 8699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anose="020B0604020202020204" pitchFamily="34" charset="0"/>
                <a:cs typeface="Arial" panose="020B0604020202020204" pitchFamily="34" charset="0"/>
              </a:rPr>
              <a:t>Off the 180 tags selected, 4 were found deficient, amounting to 2.2 %. This clearly confirms that staff for the most part are following the policy. Should this have been a Finding ? </a:t>
            </a:r>
            <a:endParaRPr lang="en-US" sz="1200" b="1" dirty="0">
              <a:solidFill>
                <a:schemeClr val="tx1"/>
              </a:solidFill>
              <a:latin typeface="Arial" panose="020B0604020202020204" pitchFamily="34" charset="0"/>
              <a:cs typeface="Arial" panose="020B0604020202020204" pitchFamily="34" charset="0"/>
            </a:endParaRPr>
          </a:p>
        </p:txBody>
      </p:sp>
      <p:sp>
        <p:nvSpPr>
          <p:cNvPr id="3" name="6-Point Star 2"/>
          <p:cNvSpPr/>
          <p:nvPr/>
        </p:nvSpPr>
        <p:spPr>
          <a:xfrm>
            <a:off x="3352800" y="2819400"/>
            <a:ext cx="2057400" cy="167640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anose="020B0604020202020204" pitchFamily="34" charset="0"/>
                <a:cs typeface="Arial" panose="020B0604020202020204" pitchFamily="34" charset="0"/>
              </a:rPr>
              <a:t>Clearly, a lot of supporting information provided</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463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4520</TotalTime>
  <Words>651</Words>
  <Application>Microsoft Office PowerPoint</Application>
  <PresentationFormat>On-screen Show (4:3)</PresentationFormat>
  <Paragraphs>83</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ULTemplate</vt:lpstr>
      <vt:lpstr>CAR Calibration Meeting CAR Review</vt:lpstr>
      <vt:lpstr>CAR# 143912878  -  FINDING CAR</vt:lpstr>
      <vt:lpstr>CAR# 143912878</vt:lpstr>
      <vt:lpstr>CAR# 143912878</vt:lpstr>
      <vt:lpstr>CAR# 143912878</vt:lpstr>
      <vt:lpstr>CAR# 143912878 (Overall Comment)</vt:lpstr>
      <vt:lpstr>Review of CAR 143912878</vt:lpstr>
      <vt:lpstr>PowerPoint Presentation</vt:lpstr>
      <vt:lpstr>PowerPoint Presentation</vt:lpstr>
      <vt:lpstr>PowerPoint Presentation</vt:lpstr>
      <vt:lpstr>PowerPoint Presentation</vt:lpstr>
      <vt:lpstr>PowerPoint Presentation</vt:lpstr>
      <vt:lpstr>PowerPoint Presentation</vt:lpstr>
      <vt:lpstr>CBS…</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261</cp:revision>
  <cp:lastPrinted>2014-04-29T02:50:26Z</cp:lastPrinted>
  <dcterms:created xsi:type="dcterms:W3CDTF">2010-12-21T03:48:07Z</dcterms:created>
  <dcterms:modified xsi:type="dcterms:W3CDTF">2014-06-03T15:31:42Z</dcterms:modified>
</cp:coreProperties>
</file>