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9" r:id="rId2"/>
    <p:sldId id="284" r:id="rId3"/>
    <p:sldId id="285" r:id="rId4"/>
    <p:sldId id="302" r:id="rId5"/>
    <p:sldId id="303" r:id="rId6"/>
    <p:sldId id="304" r:id="rId7"/>
    <p:sldId id="280" r:id="rId8"/>
    <p:sldId id="291" r:id="rId9"/>
    <p:sldId id="281" r:id="rId10"/>
    <p:sldId id="294" r:id="rId11"/>
    <p:sldId id="295" r:id="rId12"/>
    <p:sldId id="297" r:id="rId13"/>
    <p:sldId id="296" r:id="rId14"/>
    <p:sldId id="306" r:id="rId15"/>
    <p:sldId id="305"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Geneva" charset="0"/>
        <a:cs typeface="Geneva" charset="0"/>
      </a:defRPr>
    </a:lvl1pPr>
    <a:lvl2pPr marL="457200" algn="l" defTabSz="457200" rtl="0" fontAlgn="base">
      <a:spcBef>
        <a:spcPct val="0"/>
      </a:spcBef>
      <a:spcAft>
        <a:spcPct val="0"/>
      </a:spcAft>
      <a:defRPr kern="1200">
        <a:solidFill>
          <a:schemeClr val="tx1"/>
        </a:solidFill>
        <a:latin typeface="Arial" pitchFamily="34" charset="0"/>
        <a:ea typeface="Geneva" charset="0"/>
        <a:cs typeface="Geneva" charset="0"/>
      </a:defRPr>
    </a:lvl2pPr>
    <a:lvl3pPr marL="914400" algn="l" defTabSz="457200" rtl="0" fontAlgn="base">
      <a:spcBef>
        <a:spcPct val="0"/>
      </a:spcBef>
      <a:spcAft>
        <a:spcPct val="0"/>
      </a:spcAft>
      <a:defRPr kern="1200">
        <a:solidFill>
          <a:schemeClr val="tx1"/>
        </a:solidFill>
        <a:latin typeface="Arial" pitchFamily="34" charset="0"/>
        <a:ea typeface="Geneva" charset="0"/>
        <a:cs typeface="Geneva" charset="0"/>
      </a:defRPr>
    </a:lvl3pPr>
    <a:lvl4pPr marL="1371600" algn="l" defTabSz="457200" rtl="0" fontAlgn="base">
      <a:spcBef>
        <a:spcPct val="0"/>
      </a:spcBef>
      <a:spcAft>
        <a:spcPct val="0"/>
      </a:spcAft>
      <a:defRPr kern="1200">
        <a:solidFill>
          <a:schemeClr val="tx1"/>
        </a:solidFill>
        <a:latin typeface="Arial" pitchFamily="34" charset="0"/>
        <a:ea typeface="Geneva" charset="0"/>
        <a:cs typeface="Geneva" charset="0"/>
      </a:defRPr>
    </a:lvl4pPr>
    <a:lvl5pPr marL="1828800" algn="l" defTabSz="457200" rtl="0" fontAlgn="base">
      <a:spcBef>
        <a:spcPct val="0"/>
      </a:spcBef>
      <a:spcAft>
        <a:spcPct val="0"/>
      </a:spcAft>
      <a:defRPr kern="1200">
        <a:solidFill>
          <a:schemeClr val="tx1"/>
        </a:solidFill>
        <a:latin typeface="Arial" pitchFamily="34" charset="0"/>
        <a:ea typeface="Geneva" charset="0"/>
        <a:cs typeface="Geneva" charset="0"/>
      </a:defRPr>
    </a:lvl5pPr>
    <a:lvl6pPr marL="2286000" algn="l" defTabSz="914400" rtl="0" eaLnBrk="1" latinLnBrk="0" hangingPunct="1">
      <a:defRPr kern="1200">
        <a:solidFill>
          <a:schemeClr val="tx1"/>
        </a:solidFill>
        <a:latin typeface="Arial" pitchFamily="34" charset="0"/>
        <a:ea typeface="Geneva" charset="0"/>
        <a:cs typeface="Geneva" charset="0"/>
      </a:defRPr>
    </a:lvl6pPr>
    <a:lvl7pPr marL="2743200" algn="l" defTabSz="914400" rtl="0" eaLnBrk="1" latinLnBrk="0" hangingPunct="1">
      <a:defRPr kern="1200">
        <a:solidFill>
          <a:schemeClr val="tx1"/>
        </a:solidFill>
        <a:latin typeface="Arial" pitchFamily="34" charset="0"/>
        <a:ea typeface="Geneva" charset="0"/>
        <a:cs typeface="Geneva" charset="0"/>
      </a:defRPr>
    </a:lvl7pPr>
    <a:lvl8pPr marL="3200400" algn="l" defTabSz="914400" rtl="0" eaLnBrk="1" latinLnBrk="0" hangingPunct="1">
      <a:defRPr kern="1200">
        <a:solidFill>
          <a:schemeClr val="tx1"/>
        </a:solidFill>
        <a:latin typeface="Arial" pitchFamily="34" charset="0"/>
        <a:ea typeface="Geneva" charset="0"/>
        <a:cs typeface="Geneva" charset="0"/>
      </a:defRPr>
    </a:lvl8pPr>
    <a:lvl9pPr marL="3657600" algn="l" defTabSz="914400" rtl="0" eaLnBrk="1" latinLnBrk="0" hangingPunct="1">
      <a:defRPr kern="1200">
        <a:solidFill>
          <a:schemeClr val="tx1"/>
        </a:solidFill>
        <a:latin typeface="Arial" pitchFamily="34"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36"/>
    <a:srgbClr val="FDC835"/>
    <a:srgbClr val="459D2D"/>
    <a:srgbClr val="F18307"/>
    <a:srgbClr val="93C64E"/>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5" autoAdjust="0"/>
    <p:restoredTop sz="94683" autoAdjust="0"/>
  </p:normalViewPr>
  <p:slideViewPr>
    <p:cSldViewPr snapToGrid="0" snapToObjects="1">
      <p:cViewPr>
        <p:scale>
          <a:sx n="88" d="100"/>
          <a:sy n="88" d="100"/>
        </p:scale>
        <p:origin x="-749" y="-22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8A3EF8E-6596-4A35-8AEF-C508E1B95359}" type="datetime1">
              <a:rPr lang="en-US"/>
              <a:pPr>
                <a:defRPr/>
              </a:pPr>
              <a:t>9/26/2013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C8513C6-0976-400D-82CB-4781209BD37A}" type="slidenum">
              <a:rPr lang="en-US"/>
              <a:pPr>
                <a:defRPr/>
              </a:pPr>
              <a:t>‹#›</a:t>
            </a:fld>
            <a:endParaRPr lang="en-US" dirty="0"/>
          </a:p>
        </p:txBody>
      </p:sp>
    </p:spTree>
    <p:extLst>
      <p:ext uri="{BB962C8B-B14F-4D97-AF65-F5344CB8AC3E}">
        <p14:creationId xmlns:p14="http://schemas.microsoft.com/office/powerpoint/2010/main" val="1929565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6054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419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2874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43DB90A-3657-4B22-8721-834A7631631A}" type="slidenum">
              <a:rPr lang="en-US"/>
              <a:pPr>
                <a:defRPr/>
              </a:pPr>
              <a:t>‹#›</a:t>
            </a:fld>
            <a:endParaRPr lang="en-US" dirty="0"/>
          </a:p>
        </p:txBody>
      </p:sp>
    </p:spTree>
    <p:extLst>
      <p:ext uri="{BB962C8B-B14F-4D97-AF65-F5344CB8AC3E}">
        <p14:creationId xmlns:p14="http://schemas.microsoft.com/office/powerpoint/2010/main" val="10578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754A591-F838-422B-8FD6-8829045D66D7}" type="slidenum">
              <a:rPr lang="en-US"/>
              <a:pPr>
                <a:defRPr/>
              </a:pPr>
              <a:t>‹#›</a:t>
            </a:fld>
            <a:endParaRPr lang="en-US" dirty="0"/>
          </a:p>
        </p:txBody>
      </p:sp>
    </p:spTree>
    <p:extLst>
      <p:ext uri="{BB962C8B-B14F-4D97-AF65-F5344CB8AC3E}">
        <p14:creationId xmlns:p14="http://schemas.microsoft.com/office/powerpoint/2010/main" val="23758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EF3E360-24C8-4174-AD3D-845D4A98C66B}" type="slidenum">
              <a:rPr lang="en-US"/>
              <a:pPr>
                <a:defRPr/>
              </a:pPr>
              <a:t>‹#›</a:t>
            </a:fld>
            <a:endParaRPr lang="en-US" dirty="0"/>
          </a:p>
        </p:txBody>
      </p:sp>
    </p:spTree>
    <p:extLst>
      <p:ext uri="{BB962C8B-B14F-4D97-AF65-F5344CB8AC3E}">
        <p14:creationId xmlns:p14="http://schemas.microsoft.com/office/powerpoint/2010/main" val="109156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96703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2D2C664E-0B02-4B12-B931-2FCAD1933B73}" type="slidenum">
              <a:rPr lang="en-US"/>
              <a:pPr>
                <a:defRPr/>
              </a:pPr>
              <a:t>‹#›</a:t>
            </a:fld>
            <a:endParaRPr lang="en-US" dirty="0"/>
          </a:p>
        </p:txBody>
      </p:sp>
    </p:spTree>
    <p:extLst>
      <p:ext uri="{BB962C8B-B14F-4D97-AF65-F5344CB8AC3E}">
        <p14:creationId xmlns:p14="http://schemas.microsoft.com/office/powerpoint/2010/main" val="37706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E91D88F3-8394-4B83-AFB4-0299D11024E6}" type="slidenum">
              <a:rPr lang="en-US"/>
              <a:pPr>
                <a:defRPr/>
              </a:pPr>
              <a:t>‹#›</a:t>
            </a:fld>
            <a:endParaRPr lang="en-US" dirty="0"/>
          </a:p>
        </p:txBody>
      </p:sp>
    </p:spTree>
    <p:extLst>
      <p:ext uri="{BB962C8B-B14F-4D97-AF65-F5344CB8AC3E}">
        <p14:creationId xmlns:p14="http://schemas.microsoft.com/office/powerpoint/2010/main" val="9812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2DB088C2-75D4-4266-B91E-2F23E3653982}" type="slidenum">
              <a:rPr lang="en-US"/>
              <a:pPr>
                <a:defRPr/>
              </a:pPr>
              <a:t>‹#›</a:t>
            </a:fld>
            <a:endParaRPr lang="en-US" dirty="0"/>
          </a:p>
        </p:txBody>
      </p:sp>
    </p:spTree>
    <p:extLst>
      <p:ext uri="{BB962C8B-B14F-4D97-AF65-F5344CB8AC3E}">
        <p14:creationId xmlns:p14="http://schemas.microsoft.com/office/powerpoint/2010/main" val="15987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52F8542E-AF53-441C-B4B2-9F410AEAFF3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46125" y="1424762"/>
            <a:ext cx="8196263" cy="1031359"/>
          </a:xfrm>
        </p:spPr>
        <p:txBody>
          <a:bodyPr/>
          <a:lstStyle/>
          <a:p>
            <a:pPr algn="ctr" eaLnBrk="1" hangingPunct="1"/>
            <a:r>
              <a:rPr lang="en-US" altLang="ko-KR" sz="3200" dirty="0" smtClean="0">
                <a:latin typeface="Arial" pitchFamily="34" charset="0"/>
                <a:ea typeface="Geneva"/>
                <a:cs typeface="Geneva"/>
              </a:rPr>
              <a:t>Case Study</a:t>
            </a:r>
            <a:endParaRPr lang="en-US" altLang="ko-KR" dirty="0" smtClean="0">
              <a:latin typeface="Arial" pitchFamily="34" charset="0"/>
              <a:ea typeface="Geneva"/>
              <a:cs typeface="Geneva"/>
            </a:endParaRPr>
          </a:p>
        </p:txBody>
      </p:sp>
      <p:sp>
        <p:nvSpPr>
          <p:cNvPr id="4" name="Rectangle 3"/>
          <p:cNvSpPr/>
          <p:nvPr/>
        </p:nvSpPr>
        <p:spPr>
          <a:xfrm>
            <a:off x="744279" y="5429324"/>
            <a:ext cx="7772400" cy="646331"/>
          </a:xfrm>
          <a:prstGeom prst="rect">
            <a:avLst/>
          </a:prstGeom>
        </p:spPr>
        <p:txBody>
          <a:bodyPr wrap="square">
            <a:spAutoFit/>
          </a:bodyPr>
          <a:lstStyle/>
          <a:p>
            <a:pPr lvl="0"/>
            <a:r>
              <a:rPr lang="en-US" b="1" dirty="0">
                <a:solidFill>
                  <a:schemeClr val="bg1"/>
                </a:solidFill>
                <a:cs typeface="Arial" pitchFamily="34" charset="0"/>
              </a:rPr>
              <a:t>Team: </a:t>
            </a:r>
          </a:p>
          <a:p>
            <a:pPr lvl="0"/>
            <a:r>
              <a:rPr lang="en-US" dirty="0" smtClean="0">
                <a:solidFill>
                  <a:schemeClr val="bg1"/>
                </a:solidFill>
              </a:rPr>
              <a:t>Dale </a:t>
            </a:r>
            <a:r>
              <a:rPr lang="en-US" dirty="0" err="1" smtClean="0">
                <a:solidFill>
                  <a:schemeClr val="bg1"/>
                </a:solidFill>
              </a:rPr>
              <a:t>Heindricks</a:t>
            </a:r>
            <a:r>
              <a:rPr lang="en-US" dirty="0" smtClean="0">
                <a:solidFill>
                  <a:schemeClr val="bg1"/>
                </a:solidFill>
              </a:rPr>
              <a:t>, </a:t>
            </a:r>
            <a:r>
              <a:rPr lang="en-US" dirty="0">
                <a:solidFill>
                  <a:schemeClr val="bg1"/>
                </a:solidFill>
              </a:rPr>
              <a:t>Julianne Heinzinger, </a:t>
            </a:r>
            <a:r>
              <a:rPr lang="en-US" dirty="0" smtClean="0">
                <a:solidFill>
                  <a:schemeClr val="bg1"/>
                </a:solidFill>
              </a:rPr>
              <a:t>Chris Nicastro, Gunsimar </a:t>
            </a:r>
            <a:r>
              <a:rPr lang="en-US" dirty="0">
                <a:solidFill>
                  <a:schemeClr val="bg1"/>
                </a:solidFill>
              </a:rPr>
              <a:t>Paintal</a:t>
            </a:r>
            <a:endParaRPr lang="en-US" dirty="0">
              <a:solidFill>
                <a:schemeClr val="bg1"/>
              </a:solidFill>
              <a:cs typeface="Arial" pitchFamily="34" charset="0"/>
            </a:endParaRPr>
          </a:p>
        </p:txBody>
      </p:sp>
      <p:sp>
        <p:nvSpPr>
          <p:cNvPr id="3" name="TextBox 2"/>
          <p:cNvSpPr txBox="1"/>
          <p:nvPr/>
        </p:nvSpPr>
        <p:spPr>
          <a:xfrm>
            <a:off x="552450" y="2928694"/>
            <a:ext cx="8196263" cy="1200329"/>
          </a:xfrm>
          <a:prstGeom prst="rect">
            <a:avLst/>
          </a:prstGeom>
          <a:noFill/>
        </p:spPr>
        <p:txBody>
          <a:bodyPr wrap="square" rtlCol="0">
            <a:spAutoFit/>
          </a:bodyPr>
          <a:lstStyle/>
          <a:p>
            <a:r>
              <a:rPr lang="en-US" dirty="0" smtClean="0">
                <a:solidFill>
                  <a:srgbClr val="FFC000"/>
                </a:solidFill>
                <a:cs typeface="Arial" pitchFamily="34" charset="0"/>
              </a:rPr>
              <a:t>CAR 1 </a:t>
            </a:r>
            <a:r>
              <a:rPr lang="en-US" dirty="0">
                <a:solidFill>
                  <a:srgbClr val="FFC000"/>
                </a:solidFill>
                <a:cs typeface="Arial" pitchFamily="34" charset="0"/>
              </a:rPr>
              <a:t>– </a:t>
            </a:r>
            <a:r>
              <a:rPr lang="en-US" dirty="0" smtClean="0">
                <a:solidFill>
                  <a:srgbClr val="FFC000"/>
                </a:solidFill>
                <a:cs typeface="Arial" pitchFamily="34" charset="0"/>
              </a:rPr>
              <a:t>Chris Nicastro </a:t>
            </a:r>
            <a:r>
              <a:rPr lang="en-US" dirty="0">
                <a:solidFill>
                  <a:srgbClr val="FFC000"/>
                </a:solidFill>
                <a:cs typeface="Arial" pitchFamily="34" charset="0"/>
              </a:rPr>
              <a:t>Review – Chris Nicastro </a:t>
            </a:r>
            <a:r>
              <a:rPr lang="en-US" dirty="0" smtClean="0">
                <a:solidFill>
                  <a:srgbClr val="FFC000"/>
                </a:solidFill>
                <a:cs typeface="Arial" pitchFamily="34" charset="0"/>
              </a:rPr>
              <a:t> </a:t>
            </a:r>
            <a:r>
              <a:rPr lang="en-US" dirty="0">
                <a:solidFill>
                  <a:srgbClr val="FFC000"/>
                </a:solidFill>
                <a:cs typeface="Arial" pitchFamily="34" charset="0"/>
              </a:rPr>
              <a:t>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2 </a:t>
            </a:r>
            <a:r>
              <a:rPr lang="en-US" dirty="0">
                <a:solidFill>
                  <a:srgbClr val="FFC000"/>
                </a:solidFill>
                <a:cs typeface="Arial" pitchFamily="34" charset="0"/>
              </a:rPr>
              <a:t>– </a:t>
            </a:r>
            <a:r>
              <a:rPr lang="en-US" dirty="0" smtClean="0">
                <a:solidFill>
                  <a:srgbClr val="FFC000"/>
                </a:solidFill>
                <a:cs typeface="Arial" pitchFamily="34" charset="0"/>
              </a:rPr>
              <a:t>Julianne Heinzinger Review </a:t>
            </a:r>
            <a:r>
              <a:rPr lang="en-US" dirty="0">
                <a:solidFill>
                  <a:srgbClr val="FFC000"/>
                </a:solidFill>
                <a:cs typeface="Arial" pitchFamily="34" charset="0"/>
              </a:rPr>
              <a:t>– Chris Nicastro  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3 </a:t>
            </a:r>
            <a:r>
              <a:rPr lang="en-US" dirty="0">
                <a:solidFill>
                  <a:srgbClr val="FFC000"/>
                </a:solidFill>
                <a:cs typeface="Arial" pitchFamily="34" charset="0"/>
              </a:rPr>
              <a:t>– Gunsimar Paintal Review – Dale Hendricks to discuss</a:t>
            </a:r>
          </a:p>
          <a:p>
            <a:r>
              <a:rPr lang="en-US" dirty="0">
                <a:solidFill>
                  <a:srgbClr val="FFC000"/>
                </a:solidFill>
                <a:cs typeface="Arial" pitchFamily="34" charset="0"/>
              </a:rPr>
              <a:t>CAR </a:t>
            </a:r>
            <a:r>
              <a:rPr lang="en-US" dirty="0" smtClean="0">
                <a:solidFill>
                  <a:srgbClr val="FFC000"/>
                </a:solidFill>
                <a:cs typeface="Arial" pitchFamily="34" charset="0"/>
              </a:rPr>
              <a:t>4 </a:t>
            </a:r>
            <a:r>
              <a:rPr lang="en-US" dirty="0">
                <a:solidFill>
                  <a:srgbClr val="FFC000"/>
                </a:solidFill>
                <a:cs typeface="Arial" pitchFamily="34" charset="0"/>
              </a:rPr>
              <a:t>– Dale Hendricks Review – Dale Hendricks to discuss </a:t>
            </a:r>
          </a:p>
        </p:txBody>
      </p:sp>
    </p:spTree>
    <p:extLst>
      <p:ext uri="{BB962C8B-B14F-4D97-AF65-F5344CB8AC3E}">
        <p14:creationId xmlns:p14="http://schemas.microsoft.com/office/powerpoint/2010/main" val="14447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10</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1" y="1102393"/>
            <a:ext cx="5924550" cy="497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400800" y="1142445"/>
            <a:ext cx="2392325" cy="48993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latin typeface="Candara" pitchFamily="34" charset="0"/>
              </a:rPr>
              <a:t>Milestone 1</a:t>
            </a:r>
            <a:r>
              <a:rPr lang="en-US" sz="1400" dirty="0">
                <a:latin typeface="Candara" pitchFamily="34" charset="0"/>
              </a:rPr>
              <a:t>: Containment</a:t>
            </a:r>
          </a:p>
          <a:p>
            <a:r>
              <a:rPr lang="en-US" sz="1400" i="1" dirty="0">
                <a:latin typeface="Candara" pitchFamily="34" charset="0"/>
              </a:rPr>
              <a:t>Created on April 4, 2013 and implementation objective evidence added on May 1, 2013.</a:t>
            </a:r>
            <a:endParaRPr lang="en-US" sz="1400" dirty="0">
              <a:latin typeface="Candara" pitchFamily="34" charset="0"/>
            </a:endParaRPr>
          </a:p>
          <a:p>
            <a:r>
              <a:rPr lang="en-US" sz="1400" dirty="0">
                <a:latin typeface="Candara" pitchFamily="34" charset="0"/>
              </a:rPr>
              <a:t> </a:t>
            </a:r>
          </a:p>
          <a:p>
            <a:r>
              <a:rPr lang="en-US" sz="1400" dirty="0">
                <a:latin typeface="Candara" pitchFamily="34" charset="0"/>
              </a:rPr>
              <a:t>It appears this was an afterthought and added after the “Milestone 2 on Corrective Action” since the CAR document history does not track comments to this effect. May have been verbal or via e-mail between the CAR Owner </a:t>
            </a:r>
            <a:r>
              <a:rPr lang="en-US" sz="1400" dirty="0" smtClean="0">
                <a:latin typeface="Candara" pitchFamily="34" charset="0"/>
              </a:rPr>
              <a:t>&amp; CAR </a:t>
            </a:r>
            <a:r>
              <a:rPr lang="en-US" sz="1400" dirty="0">
                <a:latin typeface="Candara" pitchFamily="34" charset="0"/>
              </a:rPr>
              <a:t>Admin.</a:t>
            </a:r>
          </a:p>
        </p:txBody>
      </p:sp>
      <p:pic>
        <p:nvPicPr>
          <p:cNvPr id="4099" name="Picture 3" descr="C:\Users\01390\AppData\Local\Microsoft\Windows\Temporary Internet Files\Content.IE5\XH8KRD96\MC90030524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8130" y="4686512"/>
            <a:ext cx="1242670" cy="19293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01390\AppData\Local\Microsoft\Windows\Temporary Internet Files\Content.IE5\18R2P5GQ\MC900433859[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604" y="206375"/>
            <a:ext cx="1102393" cy="110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86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11</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sp>
        <p:nvSpPr>
          <p:cNvPr id="3" name="Rectangle 2"/>
          <p:cNvSpPr/>
          <p:nvPr/>
        </p:nvSpPr>
        <p:spPr>
          <a:xfrm>
            <a:off x="6007395" y="1142445"/>
            <a:ext cx="2860158" cy="51945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latin typeface="Candara" pitchFamily="34" charset="0"/>
              </a:rPr>
              <a:t>Milestone 2</a:t>
            </a:r>
            <a:r>
              <a:rPr lang="en-US" sz="1400" dirty="0">
                <a:latin typeface="Candara" pitchFamily="34" charset="0"/>
              </a:rPr>
              <a:t>: Corrective Action - Based upon meeting with PDE…  </a:t>
            </a:r>
          </a:p>
          <a:p>
            <a:r>
              <a:rPr lang="en-US" sz="1400" i="1" dirty="0">
                <a:latin typeface="Candara" pitchFamily="34" charset="0"/>
              </a:rPr>
              <a:t>Created on March 25, 2013 and implementation objective evidence added on May 1, 2013.</a:t>
            </a:r>
            <a:endParaRPr lang="en-US" sz="1400" dirty="0">
              <a:latin typeface="Candara" pitchFamily="34" charset="0"/>
            </a:endParaRPr>
          </a:p>
          <a:p>
            <a:r>
              <a:rPr lang="en-US" sz="1400" dirty="0">
                <a:latin typeface="Candara" pitchFamily="34" charset="0"/>
              </a:rPr>
              <a:t> </a:t>
            </a:r>
          </a:p>
          <a:p>
            <a:r>
              <a:rPr lang="en-US" sz="1400" dirty="0">
                <a:latin typeface="Candara" pitchFamily="34" charset="0"/>
              </a:rPr>
              <a:t>Milestone expectation - A decision regarding if a change in the SOP is needed.  If so, a link to the revised and published SOP.</a:t>
            </a:r>
          </a:p>
          <a:p>
            <a:r>
              <a:rPr lang="en-US" sz="1400" dirty="0">
                <a:latin typeface="Candara" pitchFamily="34" charset="0"/>
              </a:rPr>
              <a:t> </a:t>
            </a:r>
          </a:p>
          <a:p>
            <a:r>
              <a:rPr lang="en-US" sz="1400" dirty="0">
                <a:latin typeface="Candara" pitchFamily="34" charset="0"/>
              </a:rPr>
              <a:t>Milestone accepted on June 11, 2013 while the SOP Approval Status was “pending”. This milestone should have been accepted only once the link to the revised and published SOP was available. The actual date of publication of the SOP was July 12, 2013, one month after the milestone was approved and closed.  </a:t>
            </a:r>
          </a:p>
          <a:p>
            <a:pPr algn="ctr"/>
            <a:endParaRPr lang="en-US" sz="1000" dirty="0" err="1" smtClean="0">
              <a:latin typeface="Candara"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42444"/>
            <a:ext cx="5016292" cy="49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descr="C:\Users\01390\AppData\Local\Microsoft\Windows\Temporary Internet Files\Content.IE5\18R2P5GQ\MP90044861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1436" y="206375"/>
            <a:ext cx="1185449" cy="78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7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12</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71" y="1041991"/>
            <a:ext cx="4402809" cy="418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580" y="957780"/>
            <a:ext cx="3841775" cy="427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78195" y="5231220"/>
            <a:ext cx="7899991" cy="138223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900" b="1" dirty="0">
                <a:latin typeface="Candara" pitchFamily="34" charset="0"/>
              </a:rPr>
              <a:t>Milestone 3</a:t>
            </a:r>
            <a:r>
              <a:rPr lang="en-US" sz="900" dirty="0">
                <a:latin typeface="Candara" pitchFamily="34" charset="0"/>
              </a:rPr>
              <a:t>: Meet with PDE Joseph Frederic…..</a:t>
            </a:r>
          </a:p>
          <a:p>
            <a:r>
              <a:rPr lang="en-US" sz="900" dirty="0">
                <a:latin typeface="Candara" pitchFamily="34" charset="0"/>
              </a:rPr>
              <a:t> </a:t>
            </a:r>
          </a:p>
          <a:p>
            <a:r>
              <a:rPr lang="en-US" sz="900" dirty="0">
                <a:latin typeface="Candara" pitchFamily="34" charset="0"/>
              </a:rPr>
              <a:t>Milestone expectation – 2</a:t>
            </a:r>
            <a:r>
              <a:rPr lang="en-US" sz="900" baseline="30000" dirty="0">
                <a:latin typeface="Candara" pitchFamily="34" charset="0"/>
              </a:rPr>
              <a:t>nd</a:t>
            </a:r>
            <a:r>
              <a:rPr lang="en-US" sz="900" dirty="0">
                <a:latin typeface="Candara" pitchFamily="34" charset="0"/>
              </a:rPr>
              <a:t> sentence “In this case, a couple questions for them to answer would be appropriate to ensure understanding”. </a:t>
            </a:r>
          </a:p>
          <a:p>
            <a:r>
              <a:rPr lang="en-US" sz="900" dirty="0">
                <a:latin typeface="Candara" pitchFamily="34" charset="0"/>
              </a:rPr>
              <a:t> </a:t>
            </a:r>
          </a:p>
          <a:p>
            <a:r>
              <a:rPr lang="en-US" sz="900" dirty="0">
                <a:latin typeface="Candara" pitchFamily="34" charset="0"/>
              </a:rPr>
              <a:t>This essentially should be determined by the CAR owner as part of the refresh and/or the requirements in the SOP, be it a couple or more questions. By suggesting a couple, are we giving the impression of a minimum criteria to the CAR owner based on which the milestone will be accepted as implemented.   </a:t>
            </a:r>
          </a:p>
          <a:p>
            <a:r>
              <a:rPr lang="en-US" sz="900" dirty="0">
                <a:latin typeface="Candara" pitchFamily="34" charset="0"/>
              </a:rPr>
              <a:t> </a:t>
            </a:r>
          </a:p>
          <a:p>
            <a:r>
              <a:rPr lang="en-US" sz="900" dirty="0">
                <a:latin typeface="Candara" pitchFamily="34" charset="0"/>
              </a:rPr>
              <a:t>Evidence of Projects between May 24, 2013 to July 3, 2013 not provided in the milestone. There apparently was only one project 13CA37272, however, a listing of all projects that were checked should have been attached as evidence of the effort as well as showing the date range selected. </a:t>
            </a:r>
          </a:p>
          <a:p>
            <a:pPr algn="ctr"/>
            <a:endParaRPr lang="en-US" sz="1000" dirty="0" err="1" smtClean="0">
              <a:latin typeface="Candara" pitchFamily="34" charset="0"/>
              <a:cs typeface="Arial" pitchFamily="34" charset="0"/>
            </a:endParaRPr>
          </a:p>
        </p:txBody>
      </p:sp>
    </p:spTree>
    <p:extLst>
      <p:ext uri="{BB962C8B-B14F-4D97-AF65-F5344CB8AC3E}">
        <p14:creationId xmlns:p14="http://schemas.microsoft.com/office/powerpoint/2010/main" val="2023477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13</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635" y="1142444"/>
            <a:ext cx="5245617" cy="518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1311" y="1222745"/>
            <a:ext cx="2818551" cy="51087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b="1" dirty="0"/>
              <a:t>Milestone 4</a:t>
            </a:r>
            <a:r>
              <a:rPr lang="en-US" sz="1200" dirty="0"/>
              <a:t>: Verification</a:t>
            </a:r>
          </a:p>
          <a:p>
            <a:r>
              <a:rPr lang="en-US" sz="1200" dirty="0"/>
              <a:t> </a:t>
            </a:r>
          </a:p>
          <a:p>
            <a:r>
              <a:rPr lang="en-US" sz="1200" dirty="0"/>
              <a:t>Milestone expectation – A list of all the projects reviewed and the outcome of the review.</a:t>
            </a:r>
          </a:p>
          <a:p>
            <a:r>
              <a:rPr lang="en-US" sz="1200" dirty="0"/>
              <a:t> </a:t>
            </a:r>
          </a:p>
          <a:p>
            <a:r>
              <a:rPr lang="en-US" sz="1200" dirty="0"/>
              <a:t>The expectation should be specific. Here as a suggestion, rather than state all projects, better would have been to state a date range or an ‘x’ no. of projects. Knowing that RPP has a limited scope and no. of CCN’s, as such we do not </a:t>
            </a:r>
            <a:r>
              <a:rPr lang="en-US" sz="1200" dirty="0" smtClean="0"/>
              <a:t>expect </a:t>
            </a:r>
            <a:r>
              <a:rPr lang="en-US" sz="1200" dirty="0"/>
              <a:t>a large no. of projects. However, there needs to be a reasonable no. / length of time to determine effectiveness of the corrective actions. </a:t>
            </a:r>
          </a:p>
          <a:p>
            <a:pPr algn="ctr"/>
            <a:endParaRPr lang="en-US" sz="1000" dirty="0" err="1" smtClean="0">
              <a:latin typeface="Candara" pitchFamily="34" charset="0"/>
              <a:cs typeface="Arial" pitchFamily="34" charset="0"/>
            </a:endParaRPr>
          </a:p>
        </p:txBody>
      </p:sp>
      <p:pic>
        <p:nvPicPr>
          <p:cNvPr id="1026" name="Picture 2" descr="C:\Users\01390\AppData\Local\Microsoft\Windows\Temporary Internet Files\Content.IE5\18R2P5GQ\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611" y="32546"/>
            <a:ext cx="1850466" cy="185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10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Sept 27, 2013</a:t>
            </a:r>
          </a:p>
          <a:p>
            <a:r>
              <a:rPr lang="en-US" dirty="0" smtClean="0"/>
              <a:t>Mark Lavine, Mel Fehrenbacher</a:t>
            </a:r>
            <a:endParaRPr lang="en-US" dirty="0"/>
          </a:p>
        </p:txBody>
      </p:sp>
      <p:sp>
        <p:nvSpPr>
          <p:cNvPr id="2" name="Title 1"/>
          <p:cNvSpPr>
            <a:spLocks noGrp="1"/>
          </p:cNvSpPr>
          <p:nvPr>
            <p:ph type="ctrTitle"/>
          </p:nvPr>
        </p:nvSpPr>
        <p:spPr/>
        <p:txBody>
          <a:bodyPr/>
          <a:lstStyle/>
          <a:p>
            <a:r>
              <a:rPr lang="en-US" dirty="0" smtClean="0"/>
              <a:t>CAR Review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21051"/>
            <a:ext cx="2774095" cy="214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305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133911636</a:t>
            </a:r>
            <a:endParaRPr lang="en-US" dirty="0"/>
          </a:p>
        </p:txBody>
      </p:sp>
      <p:sp>
        <p:nvSpPr>
          <p:cNvPr id="3" name="Content Placeholder 2"/>
          <p:cNvSpPr>
            <a:spLocks noGrp="1"/>
          </p:cNvSpPr>
          <p:nvPr>
            <p:ph sz="quarter" idx="1"/>
          </p:nvPr>
        </p:nvSpPr>
        <p:spPr>
          <a:xfrm>
            <a:off x="304800" y="1447800"/>
            <a:ext cx="8503920" cy="4572000"/>
          </a:xfrm>
        </p:spPr>
        <p:txBody>
          <a:bodyPr>
            <a:normAutofit/>
          </a:bodyPr>
          <a:lstStyle/>
          <a:p>
            <a:r>
              <a:rPr lang="en-US" dirty="0" smtClean="0"/>
              <a:t>Good sample size in finding</a:t>
            </a:r>
          </a:p>
          <a:p>
            <a:r>
              <a:rPr lang="en-US" dirty="0" smtClean="0"/>
              <a:t>Good use of attachments</a:t>
            </a:r>
          </a:p>
          <a:p>
            <a:r>
              <a:rPr lang="en-US" dirty="0"/>
              <a:t>Analysis </a:t>
            </a:r>
            <a:r>
              <a:rPr lang="en-US" dirty="0" smtClean="0"/>
              <a:t>good, but could </a:t>
            </a:r>
            <a:r>
              <a:rPr lang="en-US" dirty="0"/>
              <a:t>have been more robust, for example, if the Product and Basic Product Category, is not always needed, why was this not mentioned in the SOP</a:t>
            </a:r>
            <a:r>
              <a:rPr lang="en-US" dirty="0" smtClean="0"/>
              <a:t>?</a:t>
            </a:r>
          </a:p>
          <a:p>
            <a:r>
              <a:rPr lang="en-US" dirty="0" smtClean="0"/>
              <a:t>Containment and verification included</a:t>
            </a:r>
          </a:p>
          <a:p>
            <a:r>
              <a:rPr lang="en-US" dirty="0" smtClean="0"/>
              <a:t>Action taken to prevent recurrence- procedure changes- good.</a:t>
            </a:r>
          </a:p>
          <a:p>
            <a:r>
              <a:rPr lang="en-US" dirty="0" smtClean="0"/>
              <a:t>Good collaboration between PDE and CAS</a:t>
            </a:r>
            <a:endParaRPr lang="en-US" dirty="0"/>
          </a:p>
        </p:txBody>
      </p:sp>
    </p:spTree>
    <p:extLst>
      <p:ext uri="{BB962C8B-B14F-4D97-AF65-F5344CB8AC3E}">
        <p14:creationId xmlns:p14="http://schemas.microsoft.com/office/powerpoint/2010/main" val="2698462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177EE726-69EB-49FE-8504-2E8EE80EA706}" type="slidenum">
              <a:rPr lang="en-US" altLang="ko-KR"/>
              <a:pPr eaLnBrk="1" hangingPunct="1"/>
              <a:t>2</a:t>
            </a:fld>
            <a:endParaRPr lang="en-US" altLang="ko-KR"/>
          </a:p>
        </p:txBody>
      </p:sp>
      <p:sp>
        <p:nvSpPr>
          <p:cNvPr id="17411" name="Title 1"/>
          <p:cNvSpPr>
            <a:spLocks noGrp="1"/>
          </p:cNvSpPr>
          <p:nvPr>
            <p:ph type="title"/>
          </p:nvPr>
        </p:nvSpPr>
        <p:spPr>
          <a:xfrm>
            <a:off x="457200" y="206376"/>
            <a:ext cx="8229600" cy="686760"/>
          </a:xfrm>
        </p:spPr>
        <p:txBody>
          <a:bodyPr/>
          <a:lstStyle/>
          <a:p>
            <a:r>
              <a:rPr lang="en-US" dirty="0">
                <a:latin typeface="Arial" pitchFamily="34" charset="0"/>
                <a:ea typeface="Geneva"/>
                <a:cs typeface="Geneva"/>
              </a:rPr>
              <a:t>Exemplary CAR – Sample 2 – CAR </a:t>
            </a:r>
            <a:r>
              <a:rPr lang="en-US" dirty="0" smtClean="0">
                <a:latin typeface="Arial" pitchFamily="34" charset="0"/>
                <a:ea typeface="Geneva"/>
                <a:cs typeface="Geneva"/>
              </a:rPr>
              <a:t>123911154</a:t>
            </a:r>
          </a:p>
        </p:txBody>
      </p:sp>
      <p:sp>
        <p:nvSpPr>
          <p:cNvPr id="19" name="TextBox 18"/>
          <p:cNvSpPr txBox="1"/>
          <p:nvPr/>
        </p:nvSpPr>
        <p:spPr>
          <a:xfrm rot="16200000">
            <a:off x="-1496212" y="3269243"/>
            <a:ext cx="41271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Response Details</a:t>
            </a:r>
          </a:p>
        </p:txBody>
      </p:sp>
      <p:sp>
        <p:nvSpPr>
          <p:cNvPr id="4" name="Rectangle 3"/>
          <p:cNvSpPr/>
          <p:nvPr/>
        </p:nvSpPr>
        <p:spPr>
          <a:xfrm>
            <a:off x="567349" y="745407"/>
            <a:ext cx="7534660" cy="369332"/>
          </a:xfrm>
          <a:prstGeom prst="rect">
            <a:avLst/>
          </a:prstGeom>
        </p:spPr>
        <p:txBody>
          <a:bodyPr wrap="square">
            <a:spAutoFit/>
          </a:bodyPr>
          <a:lstStyle/>
          <a:p>
            <a:r>
              <a:rPr lang="en-US" dirty="0">
                <a:ea typeface="Geneva"/>
                <a:cs typeface="Geneva"/>
              </a:rPr>
              <a:t>– </a:t>
            </a:r>
            <a:r>
              <a:rPr lang="en-US" dirty="0"/>
              <a:t>What corrective actions are expected for this </a:t>
            </a:r>
            <a:r>
              <a:rPr lang="en-US" dirty="0" smtClean="0"/>
              <a:t>CAR</a:t>
            </a:r>
            <a:r>
              <a:rPr lang="en-US" dirty="0"/>
              <a:t>?</a:t>
            </a:r>
            <a:r>
              <a:rPr lang="en-US" dirty="0">
                <a:ea typeface="Geneva"/>
                <a:cs typeface="Geneva"/>
              </a:rPr>
              <a:t>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06" y="1255068"/>
            <a:ext cx="5956947" cy="53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304567" y="745407"/>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Who conducted analysis is included</a:t>
            </a:r>
          </a:p>
        </p:txBody>
      </p:sp>
      <p:cxnSp>
        <p:nvCxnSpPr>
          <p:cNvPr id="11" name="Straight Arrow Connector 10"/>
          <p:cNvCxnSpPr>
            <a:stCxn id="9" idx="1"/>
          </p:cNvCxnSpPr>
          <p:nvPr/>
        </p:nvCxnSpPr>
        <p:spPr>
          <a:xfrm flipH="1">
            <a:off x="6592186" y="1000238"/>
            <a:ext cx="712381" cy="63717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7304567" y="1467292"/>
            <a:ext cx="1460110" cy="67978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Clear that these tools were sought out and collected.</a:t>
            </a:r>
          </a:p>
        </p:txBody>
      </p:sp>
      <p:cxnSp>
        <p:nvCxnSpPr>
          <p:cNvPr id="23" name="Straight Arrow Connector 22"/>
          <p:cNvCxnSpPr/>
          <p:nvPr/>
        </p:nvCxnSpPr>
        <p:spPr>
          <a:xfrm flipH="1">
            <a:off x="6836735" y="1807184"/>
            <a:ext cx="467832" cy="26227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7371954" y="2603624"/>
            <a:ext cx="1460110" cy="185445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Who used the tools in the past  was discovered and why they were used. </a:t>
            </a:r>
            <a:r>
              <a:rPr lang="en-US" sz="1000" dirty="0">
                <a:latin typeface="Candara" pitchFamily="34" charset="0"/>
                <a:cs typeface="Arial" pitchFamily="34" charset="0"/>
              </a:rPr>
              <a:t> </a:t>
            </a:r>
            <a:r>
              <a:rPr lang="en-US" sz="1000" dirty="0" smtClean="0">
                <a:latin typeface="Candara" pitchFamily="34" charset="0"/>
                <a:cs typeface="Arial" pitchFamily="34" charset="0"/>
              </a:rPr>
              <a:t> This  analysis gets to the real reason these were used, which is what we want in the analysis</a:t>
            </a:r>
          </a:p>
        </p:txBody>
      </p:sp>
      <p:sp>
        <p:nvSpPr>
          <p:cNvPr id="27" name="Rounded Rectangle 26"/>
          <p:cNvSpPr/>
          <p:nvPr/>
        </p:nvSpPr>
        <p:spPr>
          <a:xfrm>
            <a:off x="7304567" y="5036307"/>
            <a:ext cx="1460110" cy="67978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Root Cause is taken directly from the analysis.  It is clear and concise.</a:t>
            </a:r>
          </a:p>
        </p:txBody>
      </p:sp>
      <p:sp>
        <p:nvSpPr>
          <p:cNvPr id="28" name="Rounded Rectangle 27"/>
          <p:cNvSpPr/>
          <p:nvPr/>
        </p:nvSpPr>
        <p:spPr>
          <a:xfrm>
            <a:off x="7332873" y="5961005"/>
            <a:ext cx="1460110" cy="67978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Clear  how big of issue exists.</a:t>
            </a:r>
          </a:p>
        </p:txBody>
      </p:sp>
      <p:cxnSp>
        <p:nvCxnSpPr>
          <p:cNvPr id="29" name="Straight Arrow Connector 28"/>
          <p:cNvCxnSpPr/>
          <p:nvPr/>
        </p:nvCxnSpPr>
        <p:spPr>
          <a:xfrm flipH="1">
            <a:off x="6443330" y="3509976"/>
            <a:ext cx="928625" cy="42237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6443330" y="5376199"/>
            <a:ext cx="861238" cy="50360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922874" y="6328403"/>
            <a:ext cx="2381694" cy="131135"/>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50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3</a:t>
            </a:fld>
            <a:endParaRPr lang="en-US" altLang="ko-KR"/>
          </a:p>
        </p:txBody>
      </p:sp>
      <p:sp>
        <p:nvSpPr>
          <p:cNvPr id="18435" name="Title 1"/>
          <p:cNvSpPr>
            <a:spLocks noGrp="1"/>
          </p:cNvSpPr>
          <p:nvPr>
            <p:ph type="title"/>
          </p:nvPr>
        </p:nvSpPr>
        <p:spPr>
          <a:xfrm>
            <a:off x="535077" y="274638"/>
            <a:ext cx="8229600" cy="656004"/>
          </a:xfrm>
        </p:spPr>
        <p:txBody>
          <a:bodyPr/>
          <a:lstStyle/>
          <a:p>
            <a:r>
              <a:rPr lang="en-US" dirty="0">
                <a:latin typeface="Arial" pitchFamily="34" charset="0"/>
                <a:ea typeface="Geneva"/>
                <a:cs typeface="Geneva"/>
              </a:rPr>
              <a:t>Exemplary CAR </a:t>
            </a:r>
            <a:r>
              <a:rPr lang="en-US" dirty="0" smtClean="0">
                <a:latin typeface="Arial" pitchFamily="34" charset="0"/>
                <a:ea typeface="Geneva"/>
                <a:cs typeface="Geneva"/>
              </a:rPr>
              <a:t>– Corrective Action Milestones</a:t>
            </a: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Corrective Action &amp; Milestones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95" y="1114237"/>
            <a:ext cx="5951906" cy="402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7304567" y="745407"/>
            <a:ext cx="1460110" cy="497490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The milestones are each a separate event. </a:t>
            </a:r>
          </a:p>
          <a:p>
            <a:pPr algn="ctr"/>
            <a:endParaRPr lang="en-US" sz="1200" dirty="0">
              <a:latin typeface="Candara" pitchFamily="34" charset="0"/>
              <a:cs typeface="Arial" pitchFamily="34" charset="0"/>
            </a:endParaRPr>
          </a:p>
          <a:p>
            <a:pPr algn="ctr"/>
            <a:r>
              <a:rPr lang="en-US" sz="1200" dirty="0" smtClean="0">
                <a:latin typeface="Candara" pitchFamily="34" charset="0"/>
                <a:cs typeface="Arial" pitchFamily="34" charset="0"/>
              </a:rPr>
              <a:t>This is often preferable to trying to have one milestone cover too much.  </a:t>
            </a:r>
          </a:p>
          <a:p>
            <a:pPr algn="ctr"/>
            <a:endParaRPr lang="en-US" sz="1200" dirty="0">
              <a:latin typeface="Candara" pitchFamily="34" charset="0"/>
              <a:cs typeface="Arial" pitchFamily="34" charset="0"/>
            </a:endParaRPr>
          </a:p>
          <a:p>
            <a:pPr algn="ctr"/>
            <a:r>
              <a:rPr lang="en-US" sz="1200" dirty="0" smtClean="0">
                <a:latin typeface="Candara" pitchFamily="34" charset="0"/>
                <a:cs typeface="Arial" pitchFamily="34" charset="0"/>
              </a:rPr>
              <a:t>As separate events, it keeps it precise as to what is to be accomplished in each milestone.</a:t>
            </a:r>
          </a:p>
          <a:p>
            <a:pPr algn="ctr"/>
            <a:endParaRPr lang="en-US" sz="1000" dirty="0">
              <a:latin typeface="Candara" pitchFamily="34" charset="0"/>
              <a:cs typeface="Arial" pitchFamily="34" charset="0"/>
            </a:endParaRPr>
          </a:p>
          <a:p>
            <a:pPr algn="ctr"/>
            <a:endParaRPr lang="en-US" sz="1000" dirty="0" smtClean="0">
              <a:latin typeface="Candara" pitchFamily="34" charset="0"/>
              <a:cs typeface="Arial" pitchFamily="34" charset="0"/>
            </a:endParaRPr>
          </a:p>
        </p:txBody>
      </p:sp>
      <p:sp>
        <p:nvSpPr>
          <p:cNvPr id="13" name="Rounded Rectangle 12"/>
          <p:cNvSpPr/>
          <p:nvPr/>
        </p:nvSpPr>
        <p:spPr>
          <a:xfrm>
            <a:off x="906095" y="5252484"/>
            <a:ext cx="6270882" cy="95692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Milestones are all appropriate, they cover how the tool was used, a review with the team to explain the CAR and obtain input and suggestions, determine if a </a:t>
            </a:r>
            <a:r>
              <a:rPr lang="en-US" sz="1200" dirty="0" err="1" smtClean="0">
                <a:latin typeface="Candara" pitchFamily="34" charset="0"/>
                <a:cs typeface="Arial" pitchFamily="34" charset="0"/>
              </a:rPr>
              <a:t>traceback</a:t>
            </a:r>
            <a:r>
              <a:rPr lang="en-US" sz="1200" dirty="0" smtClean="0">
                <a:latin typeface="Candara" pitchFamily="34" charset="0"/>
                <a:cs typeface="Arial" pitchFamily="34" charset="0"/>
              </a:rPr>
              <a:t> is required, etc.</a:t>
            </a:r>
          </a:p>
        </p:txBody>
      </p:sp>
      <p:sp>
        <p:nvSpPr>
          <p:cNvPr id="14" name="Rounded Rectangle 13"/>
          <p:cNvSpPr/>
          <p:nvPr/>
        </p:nvSpPr>
        <p:spPr>
          <a:xfrm>
            <a:off x="4657060" y="930642"/>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Containment Addressed</a:t>
            </a:r>
          </a:p>
        </p:txBody>
      </p:sp>
      <p:cxnSp>
        <p:nvCxnSpPr>
          <p:cNvPr id="15" name="Straight Arrow Connector 14"/>
          <p:cNvCxnSpPr>
            <a:stCxn id="14" idx="1"/>
          </p:cNvCxnSpPr>
          <p:nvPr/>
        </p:nvCxnSpPr>
        <p:spPr>
          <a:xfrm flipH="1">
            <a:off x="3042076" y="1185473"/>
            <a:ext cx="1614984" cy="45731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3157870" y="1630794"/>
            <a:ext cx="4146698" cy="138885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431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4</a:t>
            </a:fld>
            <a:endParaRPr lang="en-US" altLang="ko-KR"/>
          </a:p>
        </p:txBody>
      </p:sp>
      <p:sp>
        <p:nvSpPr>
          <p:cNvPr id="18435" name="Title 1"/>
          <p:cNvSpPr>
            <a:spLocks noGrp="1"/>
          </p:cNvSpPr>
          <p:nvPr>
            <p:ph type="title"/>
          </p:nvPr>
        </p:nvSpPr>
        <p:spPr>
          <a:xfrm>
            <a:off x="535077" y="274638"/>
            <a:ext cx="8229600" cy="656004"/>
          </a:xfrm>
        </p:spPr>
        <p:txBody>
          <a:bodyPr/>
          <a:lstStyle/>
          <a:p>
            <a:r>
              <a:rPr lang="en-US" dirty="0">
                <a:latin typeface="Arial" pitchFamily="34" charset="0"/>
                <a:ea typeface="Geneva"/>
                <a:cs typeface="Geneva"/>
              </a:rPr>
              <a:t>Exemplary CAR </a:t>
            </a:r>
            <a:r>
              <a:rPr lang="en-US" dirty="0" smtClean="0">
                <a:latin typeface="Arial" pitchFamily="34" charset="0"/>
                <a:ea typeface="Geneva"/>
                <a:cs typeface="Geneva"/>
              </a:rPr>
              <a:t>– Milestones in Action</a:t>
            </a: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Select Milestones</a:t>
            </a:r>
          </a:p>
        </p:txBody>
      </p:sp>
      <p:sp>
        <p:nvSpPr>
          <p:cNvPr id="11" name="Rounded Rectangle 10"/>
          <p:cNvSpPr/>
          <p:nvPr/>
        </p:nvSpPr>
        <p:spPr>
          <a:xfrm>
            <a:off x="7070651" y="745407"/>
            <a:ext cx="1694026" cy="497490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This milestone is part of the containment exercise because they need to find out if there are any other tools.  </a:t>
            </a:r>
            <a:endParaRPr lang="en-US" sz="1200" dirty="0">
              <a:latin typeface="Candara" pitchFamily="34" charset="0"/>
              <a:cs typeface="Arial" pitchFamily="34" charset="0"/>
            </a:endParaRPr>
          </a:p>
          <a:p>
            <a:pPr algn="ctr"/>
            <a:endParaRPr lang="en-US" sz="1200" dirty="0" smtClean="0">
              <a:latin typeface="Candara" pitchFamily="34" charset="0"/>
              <a:cs typeface="Arial" pitchFamily="34" charset="0"/>
            </a:endParaRPr>
          </a:p>
          <a:p>
            <a:pPr algn="ctr"/>
            <a:r>
              <a:rPr lang="en-US" sz="1200" dirty="0" smtClean="0">
                <a:latin typeface="Candara" pitchFamily="34" charset="0"/>
                <a:cs typeface="Arial" pitchFamily="34" charset="0"/>
              </a:rPr>
              <a:t>The CAR was reviewed so the team could understand  equipment requirements.</a:t>
            </a:r>
          </a:p>
          <a:p>
            <a:pPr algn="ctr"/>
            <a:endParaRPr lang="en-US" sz="1200" dirty="0">
              <a:latin typeface="Candara" pitchFamily="34" charset="0"/>
              <a:cs typeface="Arial" pitchFamily="34" charset="0"/>
            </a:endParaRPr>
          </a:p>
          <a:p>
            <a:pPr algn="ctr"/>
            <a:r>
              <a:rPr lang="en-US" sz="1200" dirty="0" smtClean="0">
                <a:latin typeface="Candara" pitchFamily="34" charset="0"/>
                <a:cs typeface="Arial" pitchFamily="34" charset="0"/>
              </a:rPr>
              <a:t>An attendance sheet is provided.</a:t>
            </a:r>
            <a:endParaRPr lang="en-US" sz="1000" dirty="0" smtClean="0">
              <a:latin typeface="Candara" pitchFamily="34" charset="0"/>
              <a:cs typeface="Arial"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39" y="1361079"/>
            <a:ext cx="5721009" cy="435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825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5</a:t>
            </a:fld>
            <a:endParaRPr lang="en-US" altLang="ko-KR"/>
          </a:p>
        </p:txBody>
      </p:sp>
      <p:sp>
        <p:nvSpPr>
          <p:cNvPr id="18435" name="Title 1"/>
          <p:cNvSpPr>
            <a:spLocks noGrp="1"/>
          </p:cNvSpPr>
          <p:nvPr>
            <p:ph type="title"/>
          </p:nvPr>
        </p:nvSpPr>
        <p:spPr>
          <a:xfrm>
            <a:off x="535077" y="274638"/>
            <a:ext cx="8229600" cy="656004"/>
          </a:xfrm>
        </p:spPr>
        <p:txBody>
          <a:bodyPr/>
          <a:lstStyle/>
          <a:p>
            <a:r>
              <a:rPr lang="en-US" dirty="0">
                <a:latin typeface="Arial" pitchFamily="34" charset="0"/>
                <a:ea typeface="Geneva"/>
                <a:cs typeface="Geneva"/>
              </a:rPr>
              <a:t>Exemplary CAR – Milestones in Action</a:t>
            </a:r>
            <a:endParaRPr lang="en-US" dirty="0" smtClean="0">
              <a:latin typeface="Arial" pitchFamily="34" charset="0"/>
              <a:ea typeface="Geneva"/>
              <a:cs typeface="Geneva"/>
            </a:endParaRP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Select Milestones</a:t>
            </a:r>
          </a:p>
        </p:txBody>
      </p:sp>
      <p:sp>
        <p:nvSpPr>
          <p:cNvPr id="11" name="Rounded Rectangle 10"/>
          <p:cNvSpPr/>
          <p:nvPr/>
        </p:nvSpPr>
        <p:spPr>
          <a:xfrm>
            <a:off x="7070651" y="745406"/>
            <a:ext cx="1694026" cy="41455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ndara" pitchFamily="34" charset="0"/>
                <a:cs typeface="Arial" pitchFamily="34" charset="0"/>
              </a:rPr>
              <a:t>This milestone includes evidence that the proper tool was obtained and added into the LEM system.  </a:t>
            </a:r>
          </a:p>
          <a:p>
            <a:pPr algn="ctr"/>
            <a:endParaRPr lang="en-US" sz="1400" dirty="0">
              <a:latin typeface="Candara" pitchFamily="34" charset="0"/>
              <a:cs typeface="Arial" pitchFamily="34" charset="0"/>
            </a:endParaRPr>
          </a:p>
          <a:p>
            <a:pPr algn="ctr"/>
            <a:r>
              <a:rPr lang="en-US" sz="1400" dirty="0" smtClean="0">
                <a:latin typeface="Candara" pitchFamily="34" charset="0"/>
                <a:cs typeface="Arial" pitchFamily="34" charset="0"/>
              </a:rPr>
              <a:t>By ensuring it is in the LEM system, it will be included in calibration.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461" y="745405"/>
            <a:ext cx="5486687" cy="460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63" y="5425709"/>
            <a:ext cx="61030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070651" y="5061099"/>
            <a:ext cx="1694026" cy="154172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Request for extension appropriate.  Shows action has been taken and legitimately why more time is required</a:t>
            </a:r>
            <a:r>
              <a:rPr lang="en-US" sz="1400" dirty="0" smtClean="0">
                <a:latin typeface="Candara" pitchFamily="34" charset="0"/>
                <a:cs typeface="Arial" pitchFamily="34" charset="0"/>
              </a:rPr>
              <a:t>.</a:t>
            </a:r>
          </a:p>
        </p:txBody>
      </p:sp>
      <p:cxnSp>
        <p:nvCxnSpPr>
          <p:cNvPr id="10" name="Straight Arrow Connector 9"/>
          <p:cNvCxnSpPr/>
          <p:nvPr/>
        </p:nvCxnSpPr>
        <p:spPr>
          <a:xfrm flipH="1">
            <a:off x="6347637" y="2705928"/>
            <a:ext cx="723014"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464595" y="5353350"/>
            <a:ext cx="600549" cy="25000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70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6</a:t>
            </a:fld>
            <a:endParaRPr lang="en-US" altLang="ko-KR"/>
          </a:p>
        </p:txBody>
      </p:sp>
      <p:sp>
        <p:nvSpPr>
          <p:cNvPr id="18435" name="Title 1"/>
          <p:cNvSpPr>
            <a:spLocks noGrp="1"/>
          </p:cNvSpPr>
          <p:nvPr>
            <p:ph type="title"/>
          </p:nvPr>
        </p:nvSpPr>
        <p:spPr>
          <a:xfrm>
            <a:off x="567349" y="251564"/>
            <a:ext cx="8229600" cy="656004"/>
          </a:xfrm>
        </p:spPr>
        <p:txBody>
          <a:bodyPr/>
          <a:lstStyle/>
          <a:p>
            <a:r>
              <a:rPr lang="en-US" dirty="0">
                <a:latin typeface="Arial" pitchFamily="34" charset="0"/>
                <a:ea typeface="Geneva"/>
                <a:cs typeface="Geneva"/>
              </a:rPr>
              <a:t>Exemplary CAR – </a:t>
            </a:r>
            <a:r>
              <a:rPr lang="en-US" dirty="0" smtClean="0">
                <a:latin typeface="Arial" pitchFamily="34" charset="0"/>
                <a:ea typeface="Geneva"/>
                <a:cs typeface="Geneva"/>
              </a:rPr>
              <a:t>Verification Milestone</a:t>
            </a: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Owner Verification</a:t>
            </a:r>
          </a:p>
        </p:txBody>
      </p:sp>
      <p:sp>
        <p:nvSpPr>
          <p:cNvPr id="11" name="Rounded Rectangle 10"/>
          <p:cNvSpPr/>
          <p:nvPr/>
        </p:nvSpPr>
        <p:spPr>
          <a:xfrm>
            <a:off x="7070651" y="745406"/>
            <a:ext cx="1694026" cy="41455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ndara" pitchFamily="34" charset="0"/>
                <a:cs typeface="Arial" pitchFamily="34" charset="0"/>
              </a:rPr>
              <a:t>Important milestone because this is where the owner can see if the actions implemented were effective.</a:t>
            </a:r>
          </a:p>
          <a:p>
            <a:pPr algn="ctr"/>
            <a:endParaRPr lang="en-US" sz="1400" dirty="0">
              <a:latin typeface="Candara" pitchFamily="34" charset="0"/>
              <a:cs typeface="Arial" pitchFamily="34" charset="0"/>
            </a:endParaRPr>
          </a:p>
          <a:p>
            <a:pPr algn="ctr"/>
            <a:r>
              <a:rPr lang="en-US" sz="1400" dirty="0" smtClean="0">
                <a:latin typeface="Candara" pitchFamily="34" charset="0"/>
                <a:cs typeface="Arial" pitchFamily="34" charset="0"/>
              </a:rPr>
              <a:t>A spreadsheet is attached which provides a list of projects and shows the verification was conducted.</a:t>
            </a:r>
          </a:p>
        </p:txBody>
      </p:sp>
      <p:sp>
        <p:nvSpPr>
          <p:cNvPr id="9" name="Rounded Rectangle 8"/>
          <p:cNvSpPr/>
          <p:nvPr/>
        </p:nvSpPr>
        <p:spPr>
          <a:xfrm>
            <a:off x="7070652" y="5219482"/>
            <a:ext cx="1694026" cy="97494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CAR Admin provided additional information for clarification</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68" y="930642"/>
            <a:ext cx="5509659" cy="5222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H="1">
            <a:off x="3466214" y="2568183"/>
            <a:ext cx="3604438" cy="887399"/>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6220047" y="5706955"/>
            <a:ext cx="845098"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259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250CE4-6856-42E8-9494-321F2D51717E}" type="slidenum">
              <a:rPr lang="en-US" altLang="ko-KR"/>
              <a:pPr eaLnBrk="1" hangingPunct="1"/>
              <a:t>7</a:t>
            </a:fld>
            <a:endParaRPr lang="en-US" altLang="ko-KR"/>
          </a:p>
        </p:txBody>
      </p:sp>
      <p:sp>
        <p:nvSpPr>
          <p:cNvPr id="13315" name="Title 1"/>
          <p:cNvSpPr>
            <a:spLocks noGrp="1"/>
          </p:cNvSpPr>
          <p:nvPr>
            <p:ph type="title"/>
          </p:nvPr>
        </p:nvSpPr>
        <p:spPr>
          <a:xfrm>
            <a:off x="457200" y="171450"/>
            <a:ext cx="8229600" cy="1143000"/>
          </a:xfrm>
        </p:spPr>
        <p:txBody>
          <a:bodyPr/>
          <a:lstStyle/>
          <a:p>
            <a:r>
              <a:rPr lang="en-US" dirty="0" smtClean="0">
                <a:latin typeface="Arial" pitchFamily="34" charset="0"/>
                <a:ea typeface="Geneva"/>
                <a:cs typeface="Geneva"/>
              </a:rPr>
              <a:t>CAR – Sample 3 </a:t>
            </a:r>
          </a:p>
        </p:txBody>
      </p:sp>
      <p:sp>
        <p:nvSpPr>
          <p:cNvPr id="13316" name="TextBox 2"/>
          <p:cNvSpPr txBox="1">
            <a:spLocks noChangeArrowheads="1"/>
          </p:cNvSpPr>
          <p:nvPr/>
        </p:nvSpPr>
        <p:spPr bwMode="auto">
          <a:xfrm>
            <a:off x="476250" y="704850"/>
            <a:ext cx="418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a:t>
            </a:r>
            <a:r>
              <a:rPr lang="en-US" dirty="0"/>
              <a:t>133911636</a:t>
            </a:r>
            <a:endParaRPr lang="en-US" dirty="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48" y="1074182"/>
            <a:ext cx="6124575" cy="527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53423" y="2574974"/>
            <a:ext cx="1509824" cy="210916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buAutoNum type="arabicPeriod"/>
            </a:pPr>
            <a:r>
              <a:rPr lang="en-US" sz="1100" dirty="0" smtClean="0">
                <a:latin typeface="Candara" pitchFamily="34" charset="0"/>
              </a:rPr>
              <a:t>Key elements of the CAR process complied with by correct references to the SOP, Issue no., clause etc.</a:t>
            </a:r>
          </a:p>
          <a:p>
            <a:pPr lvl="0">
              <a:buAutoNum type="arabicPeriod"/>
            </a:pPr>
            <a:endParaRPr lang="en-US" sz="1100" dirty="0" smtClean="0">
              <a:latin typeface="Candara" pitchFamily="34" charset="0"/>
            </a:endParaRPr>
          </a:p>
          <a:p>
            <a:pPr lvl="0"/>
            <a:r>
              <a:rPr lang="en-US" sz="1100" dirty="0" smtClean="0">
                <a:latin typeface="Candara" pitchFamily="34" charset="0"/>
              </a:rPr>
              <a:t>2. Objective evidence has the necessary detail with Projects reviewed.</a:t>
            </a:r>
            <a:endParaRPr lang="en-US" sz="1100" dirty="0">
              <a:latin typeface="Candara" pitchFamily="34" charset="0"/>
            </a:endParaRPr>
          </a:p>
        </p:txBody>
      </p:sp>
    </p:spTree>
    <p:extLst>
      <p:ext uri="{BB962C8B-B14F-4D97-AF65-F5344CB8AC3E}">
        <p14:creationId xmlns:p14="http://schemas.microsoft.com/office/powerpoint/2010/main" val="922030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39" y="258516"/>
            <a:ext cx="8229600" cy="639762"/>
          </a:xfrm>
        </p:spPr>
        <p:txBody>
          <a:bodyPr/>
          <a:lstStyle/>
          <a:p>
            <a:r>
              <a:rPr lang="en-US" dirty="0" smtClean="0"/>
              <a:t>CAR Sample 3</a:t>
            </a:r>
            <a:endParaRPr lang="en-US" dirty="0"/>
          </a:p>
        </p:txBody>
      </p:sp>
      <p:sp>
        <p:nvSpPr>
          <p:cNvPr id="3" name="Content Placeholder 2"/>
          <p:cNvSpPr>
            <a:spLocks noGrp="1"/>
          </p:cNvSpPr>
          <p:nvPr>
            <p:ph idx="1"/>
          </p:nvPr>
        </p:nvSpPr>
        <p:spPr>
          <a:xfrm>
            <a:off x="457200" y="788704"/>
            <a:ext cx="3180080" cy="472440"/>
          </a:xfrm>
        </p:spPr>
        <p:txBody>
          <a:bodyPr/>
          <a:lstStyle/>
          <a:p>
            <a:r>
              <a:rPr lang="en-US" dirty="0" smtClean="0"/>
              <a:t>CAR Number </a:t>
            </a:r>
            <a:r>
              <a:rPr lang="en-US" dirty="0"/>
              <a:t>133911636</a:t>
            </a: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24" y="1239877"/>
            <a:ext cx="5671362" cy="513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027458" y="5273750"/>
            <a:ext cx="1711842"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latin typeface="Candara" pitchFamily="34" charset="0"/>
                <a:cs typeface="Arial" pitchFamily="34" charset="0"/>
              </a:rPr>
              <a:t>ROOT CAUSE</a:t>
            </a:r>
          </a:p>
          <a:p>
            <a:pPr algn="ctr"/>
            <a:r>
              <a:rPr lang="en-US" sz="1100" dirty="0" smtClean="0">
                <a:latin typeface="Candara" pitchFamily="34" charset="0"/>
                <a:cs typeface="Arial" pitchFamily="34" charset="0"/>
              </a:rPr>
              <a:t>Is too long, the 2</a:t>
            </a:r>
            <a:r>
              <a:rPr lang="en-US" sz="1100" baseline="30000" dirty="0" smtClean="0">
                <a:latin typeface="Candara" pitchFamily="34" charset="0"/>
                <a:cs typeface="Arial" pitchFamily="34" charset="0"/>
              </a:rPr>
              <a:t>nd</a:t>
            </a:r>
            <a:r>
              <a:rPr lang="en-US" sz="1100" dirty="0" smtClean="0">
                <a:latin typeface="Candara" pitchFamily="34" charset="0"/>
                <a:cs typeface="Arial" pitchFamily="34" charset="0"/>
              </a:rPr>
              <a:t> sentence </a:t>
            </a:r>
            <a:r>
              <a:rPr lang="en-US" sz="1100" dirty="0">
                <a:latin typeface="Candara" pitchFamily="34" charset="0"/>
                <a:cs typeface="Arial" pitchFamily="34" charset="0"/>
              </a:rPr>
              <a:t>is really part of the analysis </a:t>
            </a:r>
          </a:p>
        </p:txBody>
      </p:sp>
      <p:sp>
        <p:nvSpPr>
          <p:cNvPr id="7" name="Rectangle 6"/>
          <p:cNvSpPr/>
          <p:nvPr/>
        </p:nvSpPr>
        <p:spPr>
          <a:xfrm>
            <a:off x="6687880" y="2574974"/>
            <a:ext cx="2275368" cy="24648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1100" dirty="0" smtClean="0">
                <a:latin typeface="Candara" pitchFamily="34" charset="0"/>
              </a:rPr>
              <a:t>ANALYSIS</a:t>
            </a:r>
          </a:p>
          <a:p>
            <a:pPr lvl="0"/>
            <a:r>
              <a:rPr lang="en-US" sz="1100" dirty="0" smtClean="0">
                <a:latin typeface="Candara" pitchFamily="34" charset="0"/>
              </a:rPr>
              <a:t>a </a:t>
            </a:r>
            <a:r>
              <a:rPr lang="en-US" sz="1100" dirty="0">
                <a:latin typeface="Candara" pitchFamily="34" charset="0"/>
              </a:rPr>
              <a:t>part of the Analysis is actually in the Containment milestone. If the analysis would have captured this exercise to determine the benefit to revise if any and/or how many open projects are in fact in </a:t>
            </a:r>
            <a:r>
              <a:rPr lang="en-US" sz="1100" dirty="0" err="1">
                <a:latin typeface="Candara" pitchFamily="34" charset="0"/>
              </a:rPr>
              <a:t>ePro</a:t>
            </a:r>
            <a:r>
              <a:rPr lang="en-US" sz="1100" dirty="0">
                <a:latin typeface="Candara" pitchFamily="34" charset="0"/>
              </a:rPr>
              <a:t>, the Containment step would not have been necessary with a note “Containment not required since no open projects or only one open project and in compliance”. This being a part of the scope analysis. </a:t>
            </a:r>
          </a:p>
        </p:txBody>
      </p:sp>
      <p:pic>
        <p:nvPicPr>
          <p:cNvPr id="2051" name="Picture 3" descr="C:\Users\01390\AppData\Local\Microsoft\Windows\Temporary Internet Files\Content.IE5\XH8KRD96\MC9004346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275" y="302855"/>
            <a:ext cx="1914525" cy="194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909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9</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06" y="3545958"/>
            <a:ext cx="7581566" cy="257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8665" y="1254642"/>
            <a:ext cx="7358283" cy="204145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r>
              <a:rPr lang="en-US" sz="1400" dirty="0">
                <a:latin typeface="Candara" pitchFamily="34" charset="0"/>
              </a:rPr>
              <a:t>Milestone Titles ( for </a:t>
            </a:r>
            <a:r>
              <a:rPr lang="en-US" sz="1400" dirty="0" smtClean="0">
                <a:latin typeface="Candara" pitchFamily="34" charset="0"/>
              </a:rPr>
              <a:t>milestone 2 </a:t>
            </a:r>
            <a:r>
              <a:rPr lang="en-US" sz="1400" dirty="0">
                <a:latin typeface="Candara" pitchFamily="34" charset="0"/>
              </a:rPr>
              <a:t>&amp; 3) should be short and all additional information captured in the section on Additional Information</a:t>
            </a:r>
            <a:r>
              <a:rPr lang="en-US" sz="1400" dirty="0" smtClean="0">
                <a:latin typeface="Candara" pitchFamily="34" charset="0"/>
              </a:rPr>
              <a:t>.</a:t>
            </a:r>
          </a:p>
          <a:p>
            <a:pPr lvl="0"/>
            <a:endParaRPr lang="en-US" sz="1400" dirty="0">
              <a:latin typeface="Candara" pitchFamily="34" charset="0"/>
            </a:endParaRPr>
          </a:p>
          <a:p>
            <a:r>
              <a:rPr lang="en-US" sz="1400" dirty="0">
                <a:latin typeface="Candara" pitchFamily="34" charset="0"/>
              </a:rPr>
              <a:t>Milestones have a lot of information, overall a good thing but at times one gets lost in the weeds.</a:t>
            </a:r>
          </a:p>
          <a:p>
            <a:pPr lvl="0"/>
            <a:endParaRPr lang="en-US" sz="1400" dirty="0" smtClean="0">
              <a:latin typeface="Candara" pitchFamily="34" charset="0"/>
            </a:endParaRPr>
          </a:p>
          <a:p>
            <a:r>
              <a:rPr lang="en-US" sz="1400" dirty="0">
                <a:latin typeface="Candara" pitchFamily="34" charset="0"/>
              </a:rPr>
              <a:t>Overall, this being the RPP program, given what was accomplished was the best under the circumstances.</a:t>
            </a:r>
          </a:p>
          <a:p>
            <a:pPr lvl="0"/>
            <a:endParaRPr lang="en-US" sz="1200" dirty="0">
              <a:latin typeface="Candara" pitchFamily="34" charset="0"/>
            </a:endParaRPr>
          </a:p>
        </p:txBody>
      </p:sp>
      <p:pic>
        <p:nvPicPr>
          <p:cNvPr id="3077" name="Picture 5" descr="C:\Users\01390\AppData\Local\Microsoft\Windows\Temporary Internet Files\Content.IE5\XH8KRD96\MC90038938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546" y="200613"/>
            <a:ext cx="719633" cy="9418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01390\AppData\Local\Microsoft\Windows\Temporary Internet Files\Content.IE5\18R2P5GQ\MC90038257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8369" y="5348177"/>
            <a:ext cx="1350335" cy="135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184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2072</TotalTime>
  <Words>775</Words>
  <Application>Microsoft Office PowerPoint</Application>
  <PresentationFormat>On-screen Show (4:3)</PresentationFormat>
  <Paragraphs>113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ULTemplate</vt:lpstr>
      <vt:lpstr>Case Study</vt:lpstr>
      <vt:lpstr>Exemplary CAR – Sample 2 – CAR 123911154</vt:lpstr>
      <vt:lpstr>Exemplary CAR – Corrective Action Milestones</vt:lpstr>
      <vt:lpstr>Exemplary CAR – Milestones in Action</vt:lpstr>
      <vt:lpstr>Exemplary CAR – Milestones in Action</vt:lpstr>
      <vt:lpstr>Exemplary CAR – Verification Milestone</vt:lpstr>
      <vt:lpstr>CAR – Sample 3 </vt:lpstr>
      <vt:lpstr>CAR Sample 3</vt:lpstr>
      <vt:lpstr>CAR – Sample 3 </vt:lpstr>
      <vt:lpstr>CAR – Sample 3 </vt:lpstr>
      <vt:lpstr>CAR – Sample 3 </vt:lpstr>
      <vt:lpstr>CAR – Sample 3 </vt:lpstr>
      <vt:lpstr>CAR – Sample 3 </vt:lpstr>
      <vt:lpstr>CAR Review</vt:lpstr>
      <vt:lpstr>CAR 133911636</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194</cp:revision>
  <cp:lastPrinted>2012-04-30T11:43:12Z</cp:lastPrinted>
  <dcterms:created xsi:type="dcterms:W3CDTF">2010-12-21T03:48:07Z</dcterms:created>
  <dcterms:modified xsi:type="dcterms:W3CDTF">2013-09-26T15:09:58Z</dcterms:modified>
</cp:coreProperties>
</file>