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79" r:id="rId2"/>
    <p:sldId id="289" r:id="rId3"/>
    <p:sldId id="297" r:id="rId4"/>
    <p:sldId id="290" r:id="rId5"/>
    <p:sldId id="299" r:id="rId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Geneva" charset="0"/>
        <a:cs typeface="Geneva" charset="0"/>
      </a:defRPr>
    </a:lvl1pPr>
    <a:lvl2pPr marL="457200" algn="l" defTabSz="457200" rtl="0" fontAlgn="base">
      <a:spcBef>
        <a:spcPct val="0"/>
      </a:spcBef>
      <a:spcAft>
        <a:spcPct val="0"/>
      </a:spcAft>
      <a:defRPr kern="1200">
        <a:solidFill>
          <a:schemeClr val="tx1"/>
        </a:solidFill>
        <a:latin typeface="Arial" pitchFamily="34" charset="0"/>
        <a:ea typeface="Geneva" charset="0"/>
        <a:cs typeface="Geneva" charset="0"/>
      </a:defRPr>
    </a:lvl2pPr>
    <a:lvl3pPr marL="914400" algn="l" defTabSz="457200" rtl="0" fontAlgn="base">
      <a:spcBef>
        <a:spcPct val="0"/>
      </a:spcBef>
      <a:spcAft>
        <a:spcPct val="0"/>
      </a:spcAft>
      <a:defRPr kern="1200">
        <a:solidFill>
          <a:schemeClr val="tx1"/>
        </a:solidFill>
        <a:latin typeface="Arial" pitchFamily="34" charset="0"/>
        <a:ea typeface="Geneva" charset="0"/>
        <a:cs typeface="Geneva" charset="0"/>
      </a:defRPr>
    </a:lvl3pPr>
    <a:lvl4pPr marL="1371600" algn="l" defTabSz="457200" rtl="0" fontAlgn="base">
      <a:spcBef>
        <a:spcPct val="0"/>
      </a:spcBef>
      <a:spcAft>
        <a:spcPct val="0"/>
      </a:spcAft>
      <a:defRPr kern="1200">
        <a:solidFill>
          <a:schemeClr val="tx1"/>
        </a:solidFill>
        <a:latin typeface="Arial" pitchFamily="34" charset="0"/>
        <a:ea typeface="Geneva" charset="0"/>
        <a:cs typeface="Geneva" charset="0"/>
      </a:defRPr>
    </a:lvl4pPr>
    <a:lvl5pPr marL="1828800" algn="l" defTabSz="457200" rtl="0" fontAlgn="base">
      <a:spcBef>
        <a:spcPct val="0"/>
      </a:spcBef>
      <a:spcAft>
        <a:spcPct val="0"/>
      </a:spcAft>
      <a:defRPr kern="1200">
        <a:solidFill>
          <a:schemeClr val="tx1"/>
        </a:solidFill>
        <a:latin typeface="Arial" pitchFamily="34" charset="0"/>
        <a:ea typeface="Geneva" charset="0"/>
        <a:cs typeface="Geneva" charset="0"/>
      </a:defRPr>
    </a:lvl5pPr>
    <a:lvl6pPr marL="2286000" algn="l" defTabSz="914400" rtl="0" eaLnBrk="1" latinLnBrk="0" hangingPunct="1">
      <a:defRPr kern="1200">
        <a:solidFill>
          <a:schemeClr val="tx1"/>
        </a:solidFill>
        <a:latin typeface="Arial" pitchFamily="34" charset="0"/>
        <a:ea typeface="Geneva" charset="0"/>
        <a:cs typeface="Geneva" charset="0"/>
      </a:defRPr>
    </a:lvl6pPr>
    <a:lvl7pPr marL="2743200" algn="l" defTabSz="914400" rtl="0" eaLnBrk="1" latinLnBrk="0" hangingPunct="1">
      <a:defRPr kern="1200">
        <a:solidFill>
          <a:schemeClr val="tx1"/>
        </a:solidFill>
        <a:latin typeface="Arial" pitchFamily="34" charset="0"/>
        <a:ea typeface="Geneva" charset="0"/>
        <a:cs typeface="Geneva" charset="0"/>
      </a:defRPr>
    </a:lvl7pPr>
    <a:lvl8pPr marL="3200400" algn="l" defTabSz="914400" rtl="0" eaLnBrk="1" latinLnBrk="0" hangingPunct="1">
      <a:defRPr kern="1200">
        <a:solidFill>
          <a:schemeClr val="tx1"/>
        </a:solidFill>
        <a:latin typeface="Arial" pitchFamily="34" charset="0"/>
        <a:ea typeface="Geneva" charset="0"/>
        <a:cs typeface="Geneva" charset="0"/>
      </a:defRPr>
    </a:lvl8pPr>
    <a:lvl9pPr marL="3657600" algn="l" defTabSz="914400" rtl="0" eaLnBrk="1" latinLnBrk="0" hangingPunct="1">
      <a:defRPr kern="1200">
        <a:solidFill>
          <a:schemeClr val="tx1"/>
        </a:solidFill>
        <a:latin typeface="Arial" pitchFamily="34" charset="0"/>
        <a:ea typeface="Geneva" charset="0"/>
        <a:cs typeface="Geneva"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C835"/>
    <a:srgbClr val="459D2D"/>
    <a:srgbClr val="F18307"/>
    <a:srgbClr val="93C64E"/>
    <a:srgbClr val="C10036"/>
    <a:srgbClr val="96C547"/>
    <a:srgbClr val="6EC1BC"/>
    <a:srgbClr val="1B80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snapToObjects="1">
      <p:cViewPr>
        <p:scale>
          <a:sx n="94" d="100"/>
          <a:sy n="94" d="100"/>
        </p:scale>
        <p:origin x="-413" y="235"/>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47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fld id="{58A3EF8E-6596-4A35-8AEF-C508E1B95359}" type="datetime1">
              <a:rPr lang="en-US"/>
              <a:pPr>
                <a:defRPr/>
              </a:pPr>
              <a:t>5/4/2012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7C8513C6-0976-400D-82CB-4781209BD37A}" type="slidenum">
              <a:rPr lang="en-US"/>
              <a:pPr>
                <a:defRPr/>
              </a:pPr>
              <a:t>‹#›</a:t>
            </a:fld>
            <a:endParaRPr lang="en-US" dirty="0"/>
          </a:p>
        </p:txBody>
      </p:sp>
    </p:spTree>
    <p:extLst>
      <p:ext uri="{BB962C8B-B14F-4D97-AF65-F5344CB8AC3E}">
        <p14:creationId xmlns:p14="http://schemas.microsoft.com/office/powerpoint/2010/main" val="19295654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Geneva" charset="-128"/>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defRPr/>
            </a:pPr>
            <a:r>
              <a:rPr lang="en-US" sz="1000" dirty="0" smtClean="0">
                <a:solidFill>
                  <a:schemeClr val="bg1"/>
                </a:solidFill>
              </a:rPr>
              <a:t>UL and the UL logo are trademarks of UL LLC © 2012</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460545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664198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defRPr/>
            </a:pPr>
            <a:r>
              <a:rPr lang="en-US" sz="1000" dirty="0" smtClean="0"/>
              <a:t>UL and the UL logo are trademarks of UL LLC © 2012</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728740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B43DB90A-3657-4B22-8721-834A7631631A}" type="slidenum">
              <a:rPr lang="en-US"/>
              <a:pPr>
                <a:defRPr/>
              </a:pPr>
              <a:t>‹#›</a:t>
            </a:fld>
            <a:endParaRPr lang="en-US" dirty="0"/>
          </a:p>
        </p:txBody>
      </p:sp>
    </p:spTree>
    <p:extLst>
      <p:ext uri="{BB962C8B-B14F-4D97-AF65-F5344CB8AC3E}">
        <p14:creationId xmlns:p14="http://schemas.microsoft.com/office/powerpoint/2010/main" val="1057899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C754A591-F838-422B-8FD6-8829045D66D7}" type="slidenum">
              <a:rPr lang="en-US"/>
              <a:pPr>
                <a:defRPr/>
              </a:pPr>
              <a:t>‹#›</a:t>
            </a:fld>
            <a:endParaRPr lang="en-US" dirty="0"/>
          </a:p>
        </p:txBody>
      </p:sp>
    </p:spTree>
    <p:extLst>
      <p:ext uri="{BB962C8B-B14F-4D97-AF65-F5344CB8AC3E}">
        <p14:creationId xmlns:p14="http://schemas.microsoft.com/office/powerpoint/2010/main" val="2375888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6EF3E360-24C8-4174-AD3D-845D4A98C66B}" type="slidenum">
              <a:rPr lang="en-US"/>
              <a:pPr>
                <a:defRPr/>
              </a:pPr>
              <a:t>‹#›</a:t>
            </a:fld>
            <a:endParaRPr lang="en-US" dirty="0"/>
          </a:p>
        </p:txBody>
      </p:sp>
    </p:spTree>
    <p:extLst>
      <p:ext uri="{BB962C8B-B14F-4D97-AF65-F5344CB8AC3E}">
        <p14:creationId xmlns:p14="http://schemas.microsoft.com/office/powerpoint/2010/main" val="1091569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8967038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pPr>
              <a:defRPr/>
            </a:pPr>
            <a:fld id="{2D2C664E-0B02-4B12-B931-2FCAD1933B73}" type="slidenum">
              <a:rPr lang="en-US"/>
              <a:pPr>
                <a:defRPr/>
              </a:pPr>
              <a:t>‹#›</a:t>
            </a:fld>
            <a:endParaRPr lang="en-US" dirty="0"/>
          </a:p>
        </p:txBody>
      </p:sp>
    </p:spTree>
    <p:extLst>
      <p:ext uri="{BB962C8B-B14F-4D97-AF65-F5344CB8AC3E}">
        <p14:creationId xmlns:p14="http://schemas.microsoft.com/office/powerpoint/2010/main" val="3770625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E91D88F3-8394-4B83-AFB4-0299D11024E6}" type="slidenum">
              <a:rPr lang="en-US"/>
              <a:pPr>
                <a:defRPr/>
              </a:pPr>
              <a:t>‹#›</a:t>
            </a:fld>
            <a:endParaRPr lang="en-US" dirty="0"/>
          </a:p>
        </p:txBody>
      </p:sp>
    </p:spTree>
    <p:extLst>
      <p:ext uri="{BB962C8B-B14F-4D97-AF65-F5344CB8AC3E}">
        <p14:creationId xmlns:p14="http://schemas.microsoft.com/office/powerpoint/2010/main" val="981241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pPr>
              <a:defRPr/>
            </a:pPr>
            <a:fld id="{2DB088C2-75D4-4266-B91E-2F23E3653982}" type="slidenum">
              <a:rPr lang="en-US"/>
              <a:pPr>
                <a:defRPr/>
              </a:pPr>
              <a:t>‹#›</a:t>
            </a:fld>
            <a:endParaRPr lang="en-US" dirty="0"/>
          </a:p>
        </p:txBody>
      </p:sp>
    </p:spTree>
    <p:extLst>
      <p:ext uri="{BB962C8B-B14F-4D97-AF65-F5344CB8AC3E}">
        <p14:creationId xmlns:p14="http://schemas.microsoft.com/office/powerpoint/2010/main" val="159870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atin typeface="Arial" charset="0"/>
              </a:defRPr>
            </a:lvl1pPr>
          </a:lstStyle>
          <a:p>
            <a:pPr>
              <a:defRPr/>
            </a:pPr>
            <a:fld id="{52F8542E-AF53-441C-B4B2-9F410AEAFF38}"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Lst>
  <p:hf hdr="0"/>
  <p:txStyles>
    <p:titleStyle>
      <a:lvl1pPr algn="l" defTabSz="457200" rtl="0" eaLnBrk="0" fontAlgn="base" hangingPunct="0">
        <a:spcBef>
          <a:spcPct val="0"/>
        </a:spcBef>
        <a:spcAft>
          <a:spcPct val="0"/>
        </a:spcAft>
        <a:defRPr sz="2800" b="1" kern="1200">
          <a:solidFill>
            <a:schemeClr val="accent1"/>
          </a:solidFill>
          <a:latin typeface="Arial"/>
          <a:ea typeface="Geneva"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0" fontAlgn="base" hangingPunct="0">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3"/>
          <p:cNvSpPr>
            <a:spLocks noGrp="1"/>
          </p:cNvSpPr>
          <p:nvPr>
            <p:ph type="title"/>
          </p:nvPr>
        </p:nvSpPr>
        <p:spPr>
          <a:xfrm>
            <a:off x="552450" y="2962275"/>
            <a:ext cx="8196263" cy="1160463"/>
          </a:xfrm>
        </p:spPr>
        <p:txBody>
          <a:bodyPr/>
          <a:lstStyle/>
          <a:p>
            <a:pPr algn="ctr" eaLnBrk="1" hangingPunct="1"/>
            <a:r>
              <a:rPr lang="en-US" altLang="ko-KR" sz="3200" smtClean="0">
                <a:latin typeface="Arial" pitchFamily="34" charset="0"/>
                <a:ea typeface="Geneva"/>
                <a:cs typeface="Geneva"/>
              </a:rPr>
              <a:t>Case Study</a:t>
            </a:r>
            <a:endParaRPr lang="en-US" altLang="ko-KR" smtClean="0">
              <a:latin typeface="Arial" pitchFamily="34" charset="0"/>
              <a:ea typeface="Geneva"/>
              <a:cs typeface="Geneva"/>
            </a:endParaRPr>
          </a:p>
        </p:txBody>
      </p:sp>
      <p:sp>
        <p:nvSpPr>
          <p:cNvPr id="2" name="TextBox 1"/>
          <p:cNvSpPr txBox="1"/>
          <p:nvPr/>
        </p:nvSpPr>
        <p:spPr>
          <a:xfrm>
            <a:off x="4980487" y="685800"/>
            <a:ext cx="3903697" cy="646331"/>
          </a:xfrm>
          <a:prstGeom prst="rect">
            <a:avLst/>
          </a:prstGeom>
          <a:solidFill>
            <a:schemeClr val="bg1">
              <a:lumMod val="85000"/>
            </a:schemeClr>
          </a:solidFill>
          <a:ln w="12700">
            <a:solidFill>
              <a:schemeClr val="tx1"/>
            </a:solidFill>
          </a:ln>
        </p:spPr>
        <p:txBody>
          <a:bodyPr wrap="none" rtlCol="0">
            <a:spAutoFit/>
          </a:bodyPr>
          <a:lstStyle/>
          <a:p>
            <a:r>
              <a:rPr lang="en-US" dirty="0" smtClean="0">
                <a:latin typeface="Arial" pitchFamily="34" charset="0"/>
                <a:cs typeface="Arial" pitchFamily="34" charset="0"/>
              </a:rPr>
              <a:t>Team:  John Pallanti, Chris Nicastro,</a:t>
            </a:r>
          </a:p>
          <a:p>
            <a:r>
              <a:rPr lang="en-US" dirty="0" smtClean="0">
                <a:latin typeface="Arial" pitchFamily="34" charset="0"/>
                <a:cs typeface="Arial" pitchFamily="34" charset="0"/>
              </a:rPr>
              <a:t>Gary Gardell, Kathy Lindstrom</a:t>
            </a:r>
          </a:p>
        </p:txBody>
      </p:sp>
    </p:spTree>
    <p:extLst>
      <p:ext uri="{BB962C8B-B14F-4D97-AF65-F5344CB8AC3E}">
        <p14:creationId xmlns:p14="http://schemas.microsoft.com/office/powerpoint/2010/main" val="14447492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63F9B5B5-5073-4328-AD00-BC8BE700E614}" type="slidenum">
              <a:rPr lang="en-US" altLang="ko-KR"/>
              <a:pPr eaLnBrk="1" hangingPunct="1"/>
              <a:t>2</a:t>
            </a:fld>
            <a:endParaRPr lang="en-US" altLang="ko-KR"/>
          </a:p>
        </p:txBody>
      </p:sp>
      <p:sp>
        <p:nvSpPr>
          <p:cNvPr id="22531" name="Title 1"/>
          <p:cNvSpPr>
            <a:spLocks noGrp="1"/>
          </p:cNvSpPr>
          <p:nvPr>
            <p:ph type="title"/>
          </p:nvPr>
        </p:nvSpPr>
        <p:spPr/>
        <p:txBody>
          <a:bodyPr/>
          <a:lstStyle/>
          <a:p>
            <a:r>
              <a:rPr lang="en-US" dirty="0" smtClean="0">
                <a:latin typeface="Arial" pitchFamily="34" charset="0"/>
                <a:ea typeface="Geneva"/>
                <a:cs typeface="Geneva"/>
              </a:rPr>
              <a:t>CAR Needing Improvement - Sample 2</a:t>
            </a:r>
          </a:p>
        </p:txBody>
      </p:sp>
      <p:sp>
        <p:nvSpPr>
          <p:cNvPr id="22532" name="TextBox 2"/>
          <p:cNvSpPr txBox="1">
            <a:spLocks noChangeArrowheads="1"/>
          </p:cNvSpPr>
          <p:nvPr/>
        </p:nvSpPr>
        <p:spPr bwMode="auto">
          <a:xfrm>
            <a:off x="476250" y="769938"/>
            <a:ext cx="28392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dirty="0">
                <a:cs typeface="Arial" pitchFamily="34" charset="0"/>
              </a:rPr>
              <a:t>CAR Number: </a:t>
            </a:r>
            <a:r>
              <a:rPr lang="en-US" dirty="0" smtClean="0"/>
              <a:t>123910107</a:t>
            </a:r>
            <a:endParaRPr lang="en-US" dirty="0">
              <a:cs typeface="Arial" pitchFamily="34" charset="0"/>
            </a:endParaRPr>
          </a:p>
        </p:txBody>
      </p:sp>
      <p:sp>
        <p:nvSpPr>
          <p:cNvPr id="9" name="Oval 8"/>
          <p:cNvSpPr/>
          <p:nvPr/>
        </p:nvSpPr>
        <p:spPr>
          <a:xfrm>
            <a:off x="4559300" y="3795713"/>
            <a:ext cx="312738" cy="287337"/>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cs typeface="Arial" pitchFamily="34" charset="0"/>
              </a:rPr>
              <a:t>1</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7311" y="1199838"/>
            <a:ext cx="6649378" cy="4458323"/>
          </a:xfrm>
          <a:prstGeom prst="rect">
            <a:avLst/>
          </a:prstGeom>
        </p:spPr>
      </p:pic>
    </p:spTree>
    <p:extLst>
      <p:ext uri="{BB962C8B-B14F-4D97-AF65-F5344CB8AC3E}">
        <p14:creationId xmlns:p14="http://schemas.microsoft.com/office/powerpoint/2010/main" val="2367715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63F9B5B5-5073-4328-AD00-BC8BE700E614}" type="slidenum">
              <a:rPr lang="en-US" altLang="ko-KR"/>
              <a:pPr eaLnBrk="1" hangingPunct="1"/>
              <a:t>3</a:t>
            </a:fld>
            <a:endParaRPr lang="en-US" altLang="ko-KR"/>
          </a:p>
        </p:txBody>
      </p:sp>
      <p:sp>
        <p:nvSpPr>
          <p:cNvPr id="22531" name="Title 1"/>
          <p:cNvSpPr>
            <a:spLocks noGrp="1"/>
          </p:cNvSpPr>
          <p:nvPr>
            <p:ph type="title"/>
          </p:nvPr>
        </p:nvSpPr>
        <p:spPr/>
        <p:txBody>
          <a:bodyPr/>
          <a:lstStyle/>
          <a:p>
            <a:r>
              <a:rPr lang="en-US" dirty="0" smtClean="0">
                <a:latin typeface="Arial" pitchFamily="34" charset="0"/>
                <a:ea typeface="Geneva"/>
                <a:cs typeface="Geneva"/>
              </a:rPr>
              <a:t>CAR Needing Improvement - Sample 2</a:t>
            </a:r>
          </a:p>
        </p:txBody>
      </p:sp>
      <p:sp>
        <p:nvSpPr>
          <p:cNvPr id="22532" name="TextBox 2"/>
          <p:cNvSpPr txBox="1">
            <a:spLocks noChangeArrowheads="1"/>
          </p:cNvSpPr>
          <p:nvPr/>
        </p:nvSpPr>
        <p:spPr bwMode="auto">
          <a:xfrm>
            <a:off x="476250" y="769938"/>
            <a:ext cx="28392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dirty="0">
                <a:cs typeface="Arial" pitchFamily="34" charset="0"/>
              </a:rPr>
              <a:t>CAR Number: </a:t>
            </a:r>
            <a:r>
              <a:rPr lang="en-US" dirty="0" smtClean="0"/>
              <a:t>123910107</a:t>
            </a:r>
            <a:endParaRPr lang="en-US" dirty="0">
              <a:cs typeface="Arial" pitchFamily="34" charset="0"/>
            </a:endParaRPr>
          </a:p>
        </p:txBody>
      </p:sp>
      <p:sp>
        <p:nvSpPr>
          <p:cNvPr id="9" name="Oval 8"/>
          <p:cNvSpPr/>
          <p:nvPr/>
        </p:nvSpPr>
        <p:spPr>
          <a:xfrm>
            <a:off x="4559300" y="3795713"/>
            <a:ext cx="312738" cy="287337"/>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cs typeface="Arial" pitchFamily="34" charset="0"/>
              </a:rPr>
              <a:t>1</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574" y="1342733"/>
            <a:ext cx="6820852" cy="4172533"/>
          </a:xfrm>
          <a:prstGeom prst="rect">
            <a:avLst/>
          </a:prstGeom>
        </p:spPr>
      </p:pic>
    </p:spTree>
    <p:extLst>
      <p:ext uri="{BB962C8B-B14F-4D97-AF65-F5344CB8AC3E}">
        <p14:creationId xmlns:p14="http://schemas.microsoft.com/office/powerpoint/2010/main" val="30049646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F1FCCCF5-97B0-4AD6-8BB0-92740EA24D7A}" type="slidenum">
              <a:rPr lang="en-US" altLang="ko-KR"/>
              <a:pPr eaLnBrk="1" hangingPunct="1"/>
              <a:t>4</a:t>
            </a:fld>
            <a:endParaRPr lang="en-US" altLang="ko-KR"/>
          </a:p>
        </p:txBody>
      </p:sp>
      <p:sp>
        <p:nvSpPr>
          <p:cNvPr id="23555" name="Title 1"/>
          <p:cNvSpPr>
            <a:spLocks noGrp="1"/>
          </p:cNvSpPr>
          <p:nvPr>
            <p:ph type="title"/>
          </p:nvPr>
        </p:nvSpPr>
        <p:spPr/>
        <p:txBody>
          <a:bodyPr/>
          <a:lstStyle/>
          <a:p>
            <a:r>
              <a:rPr lang="en-US" dirty="0" smtClean="0">
                <a:latin typeface="Arial" pitchFamily="34" charset="0"/>
                <a:ea typeface="Geneva"/>
                <a:cs typeface="Geneva"/>
              </a:rPr>
              <a:t>CAR Needing Improvement - Sample 2</a:t>
            </a:r>
          </a:p>
        </p:txBody>
      </p:sp>
      <p:sp>
        <p:nvSpPr>
          <p:cNvPr id="23556" name="TextBox 2"/>
          <p:cNvSpPr txBox="1">
            <a:spLocks noChangeArrowheads="1"/>
          </p:cNvSpPr>
          <p:nvPr/>
        </p:nvSpPr>
        <p:spPr bwMode="auto">
          <a:xfrm>
            <a:off x="457200" y="933450"/>
            <a:ext cx="34150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dirty="0">
                <a:cs typeface="Arial" pitchFamily="34" charset="0"/>
              </a:rPr>
              <a:t>CAR </a:t>
            </a:r>
            <a:r>
              <a:rPr lang="en-US" dirty="0" smtClean="0">
                <a:cs typeface="Arial" pitchFamily="34" charset="0"/>
              </a:rPr>
              <a:t>Number: </a:t>
            </a:r>
            <a:r>
              <a:rPr lang="en-US" dirty="0"/>
              <a:t>123910107</a:t>
            </a:r>
            <a:endParaRPr lang="en-US" dirty="0">
              <a:cs typeface="Arial" pitchFamily="34" charset="0"/>
            </a:endParaRPr>
          </a:p>
        </p:txBody>
      </p:sp>
      <p:sp>
        <p:nvSpPr>
          <p:cNvPr id="4" name="TextBox 3"/>
          <p:cNvSpPr txBox="1"/>
          <p:nvPr/>
        </p:nvSpPr>
        <p:spPr>
          <a:xfrm>
            <a:off x="627063" y="1690688"/>
            <a:ext cx="7451725" cy="5016758"/>
          </a:xfrm>
          <a:prstGeom prst="rect">
            <a:avLst/>
          </a:prstGeom>
          <a:noFill/>
        </p:spPr>
        <p:txBody>
          <a:bodyPr>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dirty="0">
                <a:cs typeface="Arial" pitchFamily="34" charset="0"/>
              </a:rPr>
              <a:t>Concerns</a:t>
            </a:r>
            <a:r>
              <a:rPr lang="en-US" dirty="0" smtClean="0">
                <a:cs typeface="Arial" pitchFamily="34" charset="0"/>
              </a:rPr>
              <a:t>:</a:t>
            </a:r>
          </a:p>
          <a:p>
            <a:pPr lvl="0"/>
            <a:r>
              <a:rPr lang="en-US" dirty="0" smtClean="0"/>
              <a:t>1.  The </a:t>
            </a:r>
            <a:r>
              <a:rPr lang="en-US" dirty="0"/>
              <a:t>Analysis for Items (1) and (2) doesn’t go deep enough to get to the true root cause.  They didn’t ask: “Why did the technicians have original techniques for these tests?”;  “Why was there not a uniform lab test method among the technicians?”;  “Why didn’t they share techniques among them?”; “Are there other areas where there is not a uniform lab test method among the technicians?”.  They developed procedures to fix the issues identified, but didn’t address if there are other areas where different techniques are being used and not shared.</a:t>
            </a:r>
          </a:p>
          <a:p>
            <a:r>
              <a:rPr lang="en-US" dirty="0"/>
              <a:t> </a:t>
            </a:r>
          </a:p>
          <a:p>
            <a:r>
              <a:rPr lang="en-US" dirty="0"/>
              <a:t>      The Analysis for Item (3) also doesn’t go deep enough and ask more “Whys”.  The analysis appears to be a series of disjointed statements.</a:t>
            </a:r>
          </a:p>
          <a:p>
            <a:r>
              <a:rPr lang="en-US" dirty="0"/>
              <a:t> </a:t>
            </a:r>
          </a:p>
          <a:p>
            <a:pPr lvl="0"/>
            <a:r>
              <a:rPr lang="en-US" dirty="0" smtClean="0"/>
              <a:t>2. The </a:t>
            </a:r>
            <a:r>
              <a:rPr lang="en-US" dirty="0"/>
              <a:t>Root Cause for Item (3) comes from the starting point of the Analysis and ignores the rest of it.</a:t>
            </a:r>
          </a:p>
          <a:p>
            <a:r>
              <a:rPr lang="en-US" dirty="0"/>
              <a:t> </a:t>
            </a:r>
            <a:endParaRPr lang="en-US" dirty="0">
              <a:cs typeface="Arial" pitchFamily="34" charset="0"/>
            </a:endParaRPr>
          </a:p>
          <a:p>
            <a:pPr eaLnBrk="1" hangingPunct="1"/>
            <a:endParaRPr lang="en-US" sz="1400" dirty="0">
              <a:cs typeface="Arial" pitchFamily="34" charset="0"/>
            </a:endParaRPr>
          </a:p>
        </p:txBody>
      </p:sp>
    </p:spTree>
    <p:extLst>
      <p:ext uri="{BB962C8B-B14F-4D97-AF65-F5344CB8AC3E}">
        <p14:creationId xmlns:p14="http://schemas.microsoft.com/office/powerpoint/2010/main" val="11644628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8638"/>
            <a:ext cx="8229600" cy="761682"/>
          </a:xfrm>
        </p:spPr>
        <p:txBody>
          <a:bodyPr/>
          <a:lstStyle/>
          <a:p>
            <a:r>
              <a:rPr lang="en-US" dirty="0">
                <a:latin typeface="Arial" pitchFamily="34" charset="0"/>
                <a:ea typeface="Geneva"/>
                <a:cs typeface="Geneva"/>
              </a:rPr>
              <a:t>CAR Needing Improvement - Sample 2</a:t>
            </a:r>
            <a:endParaRPr lang="en-US" dirty="0"/>
          </a:p>
        </p:txBody>
      </p:sp>
      <p:sp>
        <p:nvSpPr>
          <p:cNvPr id="3" name="Content Placeholder 2"/>
          <p:cNvSpPr>
            <a:spLocks noGrp="1"/>
          </p:cNvSpPr>
          <p:nvPr>
            <p:ph idx="1"/>
          </p:nvPr>
        </p:nvSpPr>
        <p:spPr>
          <a:xfrm>
            <a:off x="457200" y="1117600"/>
            <a:ext cx="8229600" cy="5008563"/>
          </a:xfrm>
        </p:spPr>
        <p:txBody>
          <a:bodyPr/>
          <a:lstStyle/>
          <a:p>
            <a:r>
              <a:rPr lang="en-US" dirty="0">
                <a:cs typeface="Arial" pitchFamily="34" charset="0"/>
              </a:rPr>
              <a:t>CAR Number: </a:t>
            </a:r>
            <a:r>
              <a:rPr lang="en-US" dirty="0" smtClean="0"/>
              <a:t>123910107</a:t>
            </a:r>
          </a:p>
          <a:p>
            <a:endParaRPr lang="en-US" dirty="0">
              <a:cs typeface="Arial" pitchFamily="34" charset="0"/>
            </a:endParaRPr>
          </a:p>
          <a:p>
            <a:r>
              <a:rPr lang="en-US" sz="1800" dirty="0" smtClean="0"/>
              <a:t>Concerns:</a:t>
            </a:r>
            <a:endParaRPr lang="en-US" sz="1800" dirty="0"/>
          </a:p>
          <a:p>
            <a:pPr lvl="0"/>
            <a:r>
              <a:rPr lang="en-US" sz="1800" dirty="0"/>
              <a:t>3. The Corrective Action Plan for Item (3) includes training, but the need for training doesn’t flow from the Root Cause.</a:t>
            </a:r>
          </a:p>
          <a:p>
            <a:pPr eaLnBrk="1" hangingPunct="1"/>
            <a:endParaRPr lang="en-US" sz="1800" dirty="0" smtClean="0">
              <a:cs typeface="Arial" pitchFamily="34" charset="0"/>
            </a:endParaRPr>
          </a:p>
          <a:p>
            <a:pPr eaLnBrk="1" hangingPunct="1"/>
            <a:r>
              <a:rPr lang="en-US" sz="1800" dirty="0" smtClean="0">
                <a:cs typeface="Arial" pitchFamily="34" charset="0"/>
              </a:rPr>
              <a:t>4</a:t>
            </a:r>
            <a:r>
              <a:rPr lang="en-US" sz="1800" dirty="0">
                <a:cs typeface="Arial" pitchFamily="34" charset="0"/>
              </a:rPr>
              <a:t>.  Objective evidence for milestone 2 has 3 SOPs on how to conduct the test, but they do not show any evidence of document control. </a:t>
            </a:r>
          </a:p>
          <a:p>
            <a:pPr eaLnBrk="1" hangingPunct="1"/>
            <a:endParaRPr lang="en-US" sz="1800" dirty="0">
              <a:cs typeface="Arial" pitchFamily="34" charset="0"/>
            </a:endParaRPr>
          </a:p>
          <a:p>
            <a:pPr marL="0" indent="0" eaLnBrk="1" hangingPunct="1"/>
            <a:r>
              <a:rPr lang="en-US" sz="1800" dirty="0" smtClean="0">
                <a:cs typeface="Arial" pitchFamily="34" charset="0"/>
              </a:rPr>
              <a:t>5. Objective </a:t>
            </a:r>
            <a:r>
              <a:rPr lang="en-US" sz="1800" dirty="0">
                <a:cs typeface="Arial" pitchFamily="34" charset="0"/>
              </a:rPr>
              <a:t>evidence for Verification was pictures of the test being </a:t>
            </a:r>
            <a:r>
              <a:rPr lang="en-US" sz="1800" dirty="0" smtClean="0">
                <a:cs typeface="Arial" pitchFamily="34" charset="0"/>
              </a:rPr>
              <a:t>conducted </a:t>
            </a:r>
            <a:r>
              <a:rPr lang="en-US" sz="1800" dirty="0">
                <a:cs typeface="Arial" pitchFamily="34" charset="0"/>
              </a:rPr>
              <a:t>correctly and a datasheet. However, the tests were all conducted by the same technician. Since the analysis said that different techs had different methods, we would have expected to see more than just one name performing the tests.</a:t>
            </a:r>
            <a:endParaRPr lang="en-US" sz="1800" dirty="0"/>
          </a:p>
        </p:txBody>
      </p:sp>
      <p:sp>
        <p:nvSpPr>
          <p:cNvPr id="4" name="Slide Number Placeholder 3"/>
          <p:cNvSpPr>
            <a:spLocks noGrp="1"/>
          </p:cNvSpPr>
          <p:nvPr>
            <p:ph type="sldNum" sz="quarter" idx="10"/>
          </p:nvPr>
        </p:nvSpPr>
        <p:spPr/>
        <p:txBody>
          <a:bodyPr/>
          <a:lstStyle/>
          <a:p>
            <a:pPr>
              <a:defRPr/>
            </a:pPr>
            <a:fld id="{C754A591-F838-422B-8FD6-8829045D66D7}" type="slidenum">
              <a:rPr lang="en-US" smtClean="0"/>
              <a:pPr>
                <a:defRPr/>
              </a:pPr>
              <a:t>5</a:t>
            </a:fld>
            <a:endParaRPr lang="en-US" dirty="0"/>
          </a:p>
        </p:txBody>
      </p:sp>
    </p:spTree>
    <p:extLst>
      <p:ext uri="{BB962C8B-B14F-4D97-AF65-F5344CB8AC3E}">
        <p14:creationId xmlns:p14="http://schemas.microsoft.com/office/powerpoint/2010/main" val="1246341345"/>
      </p:ext>
    </p:extLst>
  </p:cSld>
  <p:clrMapOvr>
    <a:masterClrMapping/>
  </p:clrMapOvr>
</p:sld>
</file>

<file path=ppt/theme/theme1.xml><?xml version="1.0" encoding="utf-8"?>
<a:theme xmlns:a="http://schemas.openxmlformats.org/drawingml/2006/main" name="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1199</TotalTime>
  <Words>200</Words>
  <Application>Microsoft Office PowerPoint</Application>
  <PresentationFormat>On-screen Show (4:3)</PresentationFormat>
  <Paragraphs>31</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ULTemplate</vt:lpstr>
      <vt:lpstr>Case Study</vt:lpstr>
      <vt:lpstr>CAR Needing Improvement - Sample 2</vt:lpstr>
      <vt:lpstr>CAR Needing Improvement - Sample 2</vt:lpstr>
      <vt:lpstr>CAR Needing Improvement - Sample 2</vt:lpstr>
      <vt:lpstr>CAR Needing Improvement - Sample 2</vt:lpstr>
    </vt:vector>
  </TitlesOfParts>
  <Company>Rasputin School of Magic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Helvetica bold 30 pts two lines</dc:title>
  <dc:creator>T. Player</dc:creator>
  <cp:lastModifiedBy>Cheryl Allison</cp:lastModifiedBy>
  <cp:revision>130</cp:revision>
  <cp:lastPrinted>2012-04-30T11:43:12Z</cp:lastPrinted>
  <dcterms:created xsi:type="dcterms:W3CDTF">2010-12-21T03:48:07Z</dcterms:created>
  <dcterms:modified xsi:type="dcterms:W3CDTF">2012-05-04T14:25:40Z</dcterms:modified>
</cp:coreProperties>
</file>