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83" d="100"/>
          <a:sy n="83" d="100"/>
        </p:scale>
        <p:origin x="-557"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C3B12DD-429E-4D02-9FC7-B7D57B6083AD}" type="datetimeFigureOut">
              <a:rPr lang="en-US" smtClean="0"/>
              <a:t>9/28/2012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8D3EA8-B73C-4329-AD57-2E02E8368E8A}" type="slidenum">
              <a:rPr lang="en-US" smtClean="0"/>
              <a:t>‹#›</a:t>
            </a:fld>
            <a:endParaRPr lang="en-US"/>
          </a:p>
        </p:txBody>
      </p:sp>
    </p:spTree>
    <p:extLst>
      <p:ext uri="{BB962C8B-B14F-4D97-AF65-F5344CB8AC3E}">
        <p14:creationId xmlns:p14="http://schemas.microsoft.com/office/powerpoint/2010/main" val="3352025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3B12DD-429E-4D02-9FC7-B7D57B6083AD}" type="datetimeFigureOut">
              <a:rPr lang="en-US" smtClean="0"/>
              <a:t>9/28/2012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8D3EA8-B73C-4329-AD57-2E02E8368E8A}" type="slidenum">
              <a:rPr lang="en-US" smtClean="0"/>
              <a:t>‹#›</a:t>
            </a:fld>
            <a:endParaRPr lang="en-US"/>
          </a:p>
        </p:txBody>
      </p:sp>
    </p:spTree>
    <p:extLst>
      <p:ext uri="{BB962C8B-B14F-4D97-AF65-F5344CB8AC3E}">
        <p14:creationId xmlns:p14="http://schemas.microsoft.com/office/powerpoint/2010/main" val="1674360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3B12DD-429E-4D02-9FC7-B7D57B6083AD}" type="datetimeFigureOut">
              <a:rPr lang="en-US" smtClean="0"/>
              <a:t>9/28/2012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8D3EA8-B73C-4329-AD57-2E02E8368E8A}" type="slidenum">
              <a:rPr lang="en-US" smtClean="0"/>
              <a:t>‹#›</a:t>
            </a:fld>
            <a:endParaRPr lang="en-US"/>
          </a:p>
        </p:txBody>
      </p:sp>
    </p:spTree>
    <p:extLst>
      <p:ext uri="{BB962C8B-B14F-4D97-AF65-F5344CB8AC3E}">
        <p14:creationId xmlns:p14="http://schemas.microsoft.com/office/powerpoint/2010/main" val="2510793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3B12DD-429E-4D02-9FC7-B7D57B6083AD}" type="datetimeFigureOut">
              <a:rPr lang="en-US" smtClean="0"/>
              <a:t>9/28/2012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8D3EA8-B73C-4329-AD57-2E02E8368E8A}" type="slidenum">
              <a:rPr lang="en-US" smtClean="0"/>
              <a:t>‹#›</a:t>
            </a:fld>
            <a:endParaRPr lang="en-US"/>
          </a:p>
        </p:txBody>
      </p:sp>
    </p:spTree>
    <p:extLst>
      <p:ext uri="{BB962C8B-B14F-4D97-AF65-F5344CB8AC3E}">
        <p14:creationId xmlns:p14="http://schemas.microsoft.com/office/powerpoint/2010/main" val="553985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3B12DD-429E-4D02-9FC7-B7D57B6083AD}" type="datetimeFigureOut">
              <a:rPr lang="en-US" smtClean="0"/>
              <a:t>9/28/2012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8D3EA8-B73C-4329-AD57-2E02E8368E8A}" type="slidenum">
              <a:rPr lang="en-US" smtClean="0"/>
              <a:t>‹#›</a:t>
            </a:fld>
            <a:endParaRPr lang="en-US"/>
          </a:p>
        </p:txBody>
      </p:sp>
    </p:spTree>
    <p:extLst>
      <p:ext uri="{BB962C8B-B14F-4D97-AF65-F5344CB8AC3E}">
        <p14:creationId xmlns:p14="http://schemas.microsoft.com/office/powerpoint/2010/main" val="1675786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3B12DD-429E-4D02-9FC7-B7D57B6083AD}" type="datetimeFigureOut">
              <a:rPr lang="en-US" smtClean="0"/>
              <a:t>9/28/2012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8D3EA8-B73C-4329-AD57-2E02E8368E8A}" type="slidenum">
              <a:rPr lang="en-US" smtClean="0"/>
              <a:t>‹#›</a:t>
            </a:fld>
            <a:endParaRPr lang="en-US"/>
          </a:p>
        </p:txBody>
      </p:sp>
    </p:spTree>
    <p:extLst>
      <p:ext uri="{BB962C8B-B14F-4D97-AF65-F5344CB8AC3E}">
        <p14:creationId xmlns:p14="http://schemas.microsoft.com/office/powerpoint/2010/main" val="2394488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C3B12DD-429E-4D02-9FC7-B7D57B6083AD}" type="datetimeFigureOut">
              <a:rPr lang="en-US" smtClean="0"/>
              <a:t>9/28/2012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8D3EA8-B73C-4329-AD57-2E02E8368E8A}" type="slidenum">
              <a:rPr lang="en-US" smtClean="0"/>
              <a:t>‹#›</a:t>
            </a:fld>
            <a:endParaRPr lang="en-US"/>
          </a:p>
        </p:txBody>
      </p:sp>
    </p:spTree>
    <p:extLst>
      <p:ext uri="{BB962C8B-B14F-4D97-AF65-F5344CB8AC3E}">
        <p14:creationId xmlns:p14="http://schemas.microsoft.com/office/powerpoint/2010/main" val="814150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3B12DD-429E-4D02-9FC7-B7D57B6083AD}" type="datetimeFigureOut">
              <a:rPr lang="en-US" smtClean="0"/>
              <a:t>9/28/2012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8D3EA8-B73C-4329-AD57-2E02E8368E8A}" type="slidenum">
              <a:rPr lang="en-US" smtClean="0"/>
              <a:t>‹#›</a:t>
            </a:fld>
            <a:endParaRPr lang="en-US"/>
          </a:p>
        </p:txBody>
      </p:sp>
    </p:spTree>
    <p:extLst>
      <p:ext uri="{BB962C8B-B14F-4D97-AF65-F5344CB8AC3E}">
        <p14:creationId xmlns:p14="http://schemas.microsoft.com/office/powerpoint/2010/main" val="1852739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3B12DD-429E-4D02-9FC7-B7D57B6083AD}" type="datetimeFigureOut">
              <a:rPr lang="en-US" smtClean="0"/>
              <a:t>9/28/2012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8D3EA8-B73C-4329-AD57-2E02E8368E8A}" type="slidenum">
              <a:rPr lang="en-US" smtClean="0"/>
              <a:t>‹#›</a:t>
            </a:fld>
            <a:endParaRPr lang="en-US"/>
          </a:p>
        </p:txBody>
      </p:sp>
    </p:spTree>
    <p:extLst>
      <p:ext uri="{BB962C8B-B14F-4D97-AF65-F5344CB8AC3E}">
        <p14:creationId xmlns:p14="http://schemas.microsoft.com/office/powerpoint/2010/main" val="1258321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3B12DD-429E-4D02-9FC7-B7D57B6083AD}" type="datetimeFigureOut">
              <a:rPr lang="en-US" smtClean="0"/>
              <a:t>9/28/2012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8D3EA8-B73C-4329-AD57-2E02E8368E8A}" type="slidenum">
              <a:rPr lang="en-US" smtClean="0"/>
              <a:t>‹#›</a:t>
            </a:fld>
            <a:endParaRPr lang="en-US"/>
          </a:p>
        </p:txBody>
      </p:sp>
    </p:spTree>
    <p:extLst>
      <p:ext uri="{BB962C8B-B14F-4D97-AF65-F5344CB8AC3E}">
        <p14:creationId xmlns:p14="http://schemas.microsoft.com/office/powerpoint/2010/main" val="4024623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3B12DD-429E-4D02-9FC7-B7D57B6083AD}" type="datetimeFigureOut">
              <a:rPr lang="en-US" smtClean="0"/>
              <a:t>9/28/2012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8D3EA8-B73C-4329-AD57-2E02E8368E8A}" type="slidenum">
              <a:rPr lang="en-US" smtClean="0"/>
              <a:t>‹#›</a:t>
            </a:fld>
            <a:endParaRPr lang="en-US"/>
          </a:p>
        </p:txBody>
      </p:sp>
    </p:spTree>
    <p:extLst>
      <p:ext uri="{BB962C8B-B14F-4D97-AF65-F5344CB8AC3E}">
        <p14:creationId xmlns:p14="http://schemas.microsoft.com/office/powerpoint/2010/main" val="386192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3B12DD-429E-4D02-9FC7-B7D57B6083AD}" type="datetimeFigureOut">
              <a:rPr lang="en-US" smtClean="0"/>
              <a:t>9/28/2012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8D3EA8-B73C-4329-AD57-2E02E8368E8A}" type="slidenum">
              <a:rPr lang="en-US" smtClean="0"/>
              <a:t>‹#›</a:t>
            </a:fld>
            <a:endParaRPr lang="en-US"/>
          </a:p>
        </p:txBody>
      </p:sp>
    </p:spTree>
    <p:extLst>
      <p:ext uri="{BB962C8B-B14F-4D97-AF65-F5344CB8AC3E}">
        <p14:creationId xmlns:p14="http://schemas.microsoft.com/office/powerpoint/2010/main" val="426313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latin typeface="Gisha" pitchFamily="34" charset="-79"/>
                <a:cs typeface="Gisha" pitchFamily="34" charset="-79"/>
              </a:rPr>
              <a:t>Opportunities for Improvement – CAR # 4</a:t>
            </a:r>
            <a:endParaRPr lang="en-US" dirty="0">
              <a:latin typeface="Gisha" pitchFamily="34" charset="-79"/>
              <a:cs typeface="Gisha" pitchFamily="34" charset="-79"/>
            </a:endParaRPr>
          </a:p>
        </p:txBody>
      </p:sp>
      <p:sp>
        <p:nvSpPr>
          <p:cNvPr id="5" name="Slide Number Placeholder 4"/>
          <p:cNvSpPr>
            <a:spLocks noGrp="1"/>
          </p:cNvSpPr>
          <p:nvPr>
            <p:ph type="sldNum" sz="quarter" idx="10"/>
          </p:nvPr>
        </p:nvSpPr>
        <p:spPr/>
        <p:txBody>
          <a:bodyPr/>
          <a:lstStyle/>
          <a:p>
            <a:pPr>
              <a:defRPr/>
            </a:pPr>
            <a:fld id="{2D2C664E-0B02-4B12-B931-2FCAD1933B73}" type="slidenum">
              <a:rPr lang="en-US" smtClean="0"/>
              <a:pPr>
                <a:defRPr/>
              </a:pPr>
              <a:t>1</a:t>
            </a:fld>
            <a:endParaRPr lang="en-US" dirty="0"/>
          </a:p>
        </p:txBody>
      </p:sp>
      <p:sp>
        <p:nvSpPr>
          <p:cNvPr id="8" name="TextBox 7"/>
          <p:cNvSpPr txBox="1"/>
          <p:nvPr/>
        </p:nvSpPr>
        <p:spPr>
          <a:xfrm rot="16200000">
            <a:off x="-1610831" y="3168510"/>
            <a:ext cx="4922875" cy="584775"/>
          </a:xfrm>
          <a:prstGeom prst="rect">
            <a:avLst/>
          </a:prstGeom>
          <a:noFill/>
          <a:ln>
            <a:solidFill>
              <a:schemeClr val="accent1"/>
            </a:solidFill>
          </a:ln>
        </p:spPr>
        <p:txBody>
          <a:bodyPr wrap="square" rtlCol="0">
            <a:spAutoFit/>
          </a:bodyPr>
          <a:lstStyle/>
          <a:p>
            <a:r>
              <a:rPr lang="en-US" sz="3200" dirty="0" smtClean="0">
                <a:solidFill>
                  <a:srgbClr val="FF0000"/>
                </a:solidFill>
                <a:latin typeface="Arial" pitchFamily="34" charset="0"/>
                <a:cs typeface="Arial" pitchFamily="34" charset="0"/>
              </a:rPr>
              <a:t>Nonconformance</a:t>
            </a:r>
            <a:r>
              <a:rPr lang="en-US" dirty="0" smtClean="0">
                <a:latin typeface="Arial" pitchFamily="34" charset="0"/>
                <a:cs typeface="Arial" pitchFamily="34" charset="0"/>
              </a:rPr>
              <a:t> </a:t>
            </a:r>
            <a:r>
              <a:rPr lang="en-US" sz="3200" dirty="0" smtClean="0">
                <a:solidFill>
                  <a:srgbClr val="FF0000"/>
                </a:solidFill>
                <a:latin typeface="Arial" pitchFamily="34" charset="0"/>
                <a:cs typeface="Arial" pitchFamily="34" charset="0"/>
              </a:rPr>
              <a:t>Details</a:t>
            </a:r>
          </a:p>
        </p:txBody>
      </p:sp>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5879" y="1022672"/>
            <a:ext cx="7604352" cy="4837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ounded Rectangle 14"/>
          <p:cNvSpPr/>
          <p:nvPr/>
        </p:nvSpPr>
        <p:spPr>
          <a:xfrm>
            <a:off x="3450264" y="2817627"/>
            <a:ext cx="1137683" cy="255182"/>
          </a:xfrm>
          <a:prstGeom prst="round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16" name="Rounded Rectangle 15"/>
          <p:cNvSpPr/>
          <p:nvPr/>
        </p:nvSpPr>
        <p:spPr>
          <a:xfrm>
            <a:off x="6794204" y="2828260"/>
            <a:ext cx="1208715" cy="255182"/>
          </a:xfrm>
          <a:prstGeom prst="round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17" name="Rounded Rectangle 16"/>
          <p:cNvSpPr/>
          <p:nvPr/>
        </p:nvSpPr>
        <p:spPr>
          <a:xfrm>
            <a:off x="3381153" y="3657600"/>
            <a:ext cx="563526" cy="318977"/>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18" name="Rounded Rectangle 17"/>
          <p:cNvSpPr/>
          <p:nvPr/>
        </p:nvSpPr>
        <p:spPr>
          <a:xfrm>
            <a:off x="6751674" y="3742660"/>
            <a:ext cx="1293776" cy="233917"/>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19" name="TextBox 18"/>
          <p:cNvSpPr txBox="1"/>
          <p:nvPr/>
        </p:nvSpPr>
        <p:spPr>
          <a:xfrm>
            <a:off x="3450263" y="5377794"/>
            <a:ext cx="1727791" cy="769441"/>
          </a:xfrm>
          <a:prstGeom prst="rect">
            <a:avLst/>
          </a:prstGeom>
          <a:ln w="9525"/>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dirty="0" smtClean="0">
                <a:latin typeface="Gisha" pitchFamily="34" charset="-79"/>
                <a:cs typeface="Gisha" pitchFamily="34" charset="-79"/>
              </a:rPr>
              <a:t>OBS:  Could be added here if wanted, but not needed since it is include above.</a:t>
            </a:r>
          </a:p>
        </p:txBody>
      </p:sp>
      <p:sp>
        <p:nvSpPr>
          <p:cNvPr id="25" name="TextBox 24"/>
          <p:cNvSpPr txBox="1"/>
          <p:nvPr/>
        </p:nvSpPr>
        <p:spPr>
          <a:xfrm rot="16200000">
            <a:off x="-1610832" y="3168510"/>
            <a:ext cx="4922875" cy="584775"/>
          </a:xfrm>
          <a:prstGeom prst="rect">
            <a:avLst/>
          </a:prstGeom>
          <a:noFill/>
          <a:ln>
            <a:solidFill>
              <a:schemeClr val="accent1"/>
            </a:solidFill>
          </a:ln>
        </p:spPr>
        <p:txBody>
          <a:bodyPr wrap="square" rtlCol="0">
            <a:spAutoFit/>
          </a:bodyPr>
          <a:lstStyle/>
          <a:p>
            <a:r>
              <a:rPr lang="en-US" sz="3200" dirty="0" smtClean="0">
                <a:solidFill>
                  <a:srgbClr val="FF0000"/>
                </a:solidFill>
                <a:latin typeface="Arial" pitchFamily="34" charset="0"/>
                <a:cs typeface="Arial" pitchFamily="34" charset="0"/>
              </a:rPr>
              <a:t>Nonconformance</a:t>
            </a:r>
            <a:r>
              <a:rPr lang="en-US" dirty="0" smtClean="0">
                <a:latin typeface="Arial" pitchFamily="34" charset="0"/>
                <a:cs typeface="Arial" pitchFamily="34" charset="0"/>
              </a:rPr>
              <a:t> </a:t>
            </a:r>
            <a:r>
              <a:rPr lang="en-US" sz="3200" dirty="0" smtClean="0">
                <a:solidFill>
                  <a:srgbClr val="FF0000"/>
                </a:solidFill>
                <a:latin typeface="Arial" pitchFamily="34" charset="0"/>
                <a:cs typeface="Arial" pitchFamily="34" charset="0"/>
              </a:rPr>
              <a:t>Details</a:t>
            </a:r>
          </a:p>
        </p:txBody>
      </p:sp>
    </p:spTree>
    <p:extLst>
      <p:ext uri="{BB962C8B-B14F-4D97-AF65-F5344CB8AC3E}">
        <p14:creationId xmlns:p14="http://schemas.microsoft.com/office/powerpoint/2010/main" val="13429518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Gisha" pitchFamily="34" charset="-79"/>
                <a:cs typeface="Gisha" pitchFamily="34" charset="-79"/>
              </a:rPr>
              <a:t>Opportunities for Improvement – CAR # 4</a:t>
            </a:r>
            <a:endParaRPr lang="en-US" dirty="0"/>
          </a:p>
        </p:txBody>
      </p:sp>
      <p:sp>
        <p:nvSpPr>
          <p:cNvPr id="3" name="Slide Number Placeholder 2"/>
          <p:cNvSpPr>
            <a:spLocks noGrp="1"/>
          </p:cNvSpPr>
          <p:nvPr>
            <p:ph type="sldNum" sz="quarter" idx="10"/>
          </p:nvPr>
        </p:nvSpPr>
        <p:spPr/>
        <p:txBody>
          <a:bodyPr/>
          <a:lstStyle/>
          <a:p>
            <a:pPr>
              <a:defRPr/>
            </a:pPr>
            <a:fld id="{E91D88F3-8394-4B83-AFB4-0299D11024E6}" type="slidenum">
              <a:rPr lang="en-US" smtClean="0"/>
              <a:pPr>
                <a:defRPr/>
              </a:pPr>
              <a:t>10</a:t>
            </a:fld>
            <a:endParaRPr lang="en-US" dirty="0"/>
          </a:p>
        </p:txBody>
      </p:sp>
      <p:sp>
        <p:nvSpPr>
          <p:cNvPr id="4" name="Flowchart: Alternate Process 3"/>
          <p:cNvSpPr/>
          <p:nvPr/>
        </p:nvSpPr>
        <p:spPr>
          <a:xfrm>
            <a:off x="1349829" y="979908"/>
            <a:ext cx="6996729" cy="5297067"/>
          </a:xfrm>
          <a:prstGeom prst="flowChartAlternateProcess">
            <a:avLst/>
          </a:prstGeom>
          <a:solidFill>
            <a:schemeClr val="accent4">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457200" indent="-457200">
              <a:buFont typeface="+mj-lt"/>
              <a:buAutoNum type="arabicPeriod"/>
            </a:pPr>
            <a:endParaRPr lang="en-US" sz="2800" dirty="0" smtClean="0">
              <a:solidFill>
                <a:schemeClr val="tx1"/>
              </a:solidFill>
              <a:latin typeface="Gisha" pitchFamily="34" charset="-79"/>
              <a:cs typeface="Gisha" pitchFamily="34" charset="-79"/>
            </a:endParaRPr>
          </a:p>
          <a:p>
            <a:pPr marL="342900" indent="-342900">
              <a:buAutoNum type="arabicPeriod"/>
            </a:pPr>
            <a:r>
              <a:rPr lang="en-US" sz="2800" dirty="0" smtClean="0">
                <a:solidFill>
                  <a:schemeClr val="tx1"/>
                </a:solidFill>
                <a:latin typeface="Gisha" pitchFamily="34" charset="-79"/>
                <a:cs typeface="Gisha" pitchFamily="34" charset="-79"/>
              </a:rPr>
              <a:t>It is not clear how the population was limited to those hired after Q1-2010.</a:t>
            </a:r>
          </a:p>
          <a:p>
            <a:pPr marL="342900" indent="-342900">
              <a:buAutoNum type="arabicPeriod"/>
            </a:pPr>
            <a:endParaRPr lang="en-US" sz="2800" dirty="0" smtClean="0">
              <a:solidFill>
                <a:schemeClr val="tx1"/>
              </a:solidFill>
              <a:latin typeface="Gisha" pitchFamily="34" charset="-79"/>
              <a:cs typeface="Gisha" pitchFamily="34" charset="-79"/>
            </a:endParaRPr>
          </a:p>
          <a:p>
            <a:pPr marL="342900" indent="-342900">
              <a:buAutoNum type="arabicPeriod"/>
            </a:pPr>
            <a:r>
              <a:rPr lang="en-US" sz="2800" dirty="0" smtClean="0">
                <a:solidFill>
                  <a:schemeClr val="tx1"/>
                </a:solidFill>
                <a:latin typeface="Gisha" pitchFamily="34" charset="-79"/>
                <a:cs typeface="Gisha" pitchFamily="34" charset="-79"/>
              </a:rPr>
              <a:t>Unclear how it was determined that training was the problem.</a:t>
            </a:r>
          </a:p>
          <a:p>
            <a:pPr marL="342900" indent="-342900" algn="ctr">
              <a:buAutoNum type="arabicPeriod"/>
            </a:pPr>
            <a:endParaRPr lang="en-US" sz="2800" dirty="0">
              <a:solidFill>
                <a:schemeClr val="tx1"/>
              </a:solidFill>
              <a:latin typeface="Gisha" pitchFamily="34" charset="-79"/>
              <a:cs typeface="Gisha" pitchFamily="34" charset="-79"/>
            </a:endParaRPr>
          </a:p>
          <a:p>
            <a:pPr marL="342900" indent="-342900">
              <a:buFont typeface="+mj-lt"/>
              <a:buAutoNum type="arabicPeriod"/>
            </a:pPr>
            <a:r>
              <a:rPr lang="en-US" sz="2800" dirty="0" smtClean="0">
                <a:solidFill>
                  <a:schemeClr val="tx1"/>
                </a:solidFill>
                <a:latin typeface="Gisha" pitchFamily="34" charset="-79"/>
                <a:cs typeface="Gisha" pitchFamily="34" charset="-79"/>
              </a:rPr>
              <a:t>Training </a:t>
            </a:r>
            <a:r>
              <a:rPr lang="en-US" sz="2800" dirty="0">
                <a:solidFill>
                  <a:schemeClr val="tx1"/>
                </a:solidFill>
                <a:latin typeface="Gisha" pitchFamily="34" charset="-79"/>
                <a:cs typeface="Gisha" pitchFamily="34" charset="-79"/>
              </a:rPr>
              <a:t>was done but nothing addressed why the lab techs were ignoring the “check before use” stickers.</a:t>
            </a:r>
          </a:p>
          <a:p>
            <a:pPr marL="342900" indent="-342900" algn="ctr">
              <a:buAutoNum type="arabicPeriod"/>
            </a:pPr>
            <a:endParaRPr lang="en-US" dirty="0">
              <a:solidFill>
                <a:schemeClr val="tx1"/>
              </a:solidFill>
              <a:latin typeface="Gisha" pitchFamily="34" charset="-79"/>
              <a:cs typeface="Gisha" pitchFamily="34" charset="-79"/>
            </a:endParaRPr>
          </a:p>
        </p:txBody>
      </p:sp>
      <p:sp>
        <p:nvSpPr>
          <p:cNvPr id="5" name="TextBox 4"/>
          <p:cNvSpPr txBox="1"/>
          <p:nvPr/>
        </p:nvSpPr>
        <p:spPr>
          <a:xfrm>
            <a:off x="457200" y="979908"/>
            <a:ext cx="553998" cy="5080650"/>
          </a:xfrm>
          <a:prstGeom prst="rect">
            <a:avLst/>
          </a:prstGeom>
          <a:noFill/>
          <a:ln w="9525">
            <a:solidFill>
              <a:srgbClr val="FF0000"/>
            </a:solidFill>
          </a:ln>
        </p:spPr>
        <p:txBody>
          <a:bodyPr vert="vert270" wrap="square" rtlCol="0">
            <a:spAutoFit/>
          </a:bodyPr>
          <a:lstStyle/>
          <a:p>
            <a:pPr algn="ctr"/>
            <a:r>
              <a:rPr lang="en-US" sz="2400" dirty="0" smtClean="0">
                <a:solidFill>
                  <a:srgbClr val="FF0000"/>
                </a:solidFill>
                <a:latin typeface="Arial" pitchFamily="34" charset="0"/>
                <a:cs typeface="Arial" pitchFamily="34" charset="0"/>
              </a:rPr>
              <a:t>Summary</a:t>
            </a:r>
          </a:p>
        </p:txBody>
      </p:sp>
    </p:spTree>
    <p:extLst>
      <p:ext uri="{BB962C8B-B14F-4D97-AF65-F5344CB8AC3E}">
        <p14:creationId xmlns:p14="http://schemas.microsoft.com/office/powerpoint/2010/main" val="16836396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Gisha" pitchFamily="34" charset="-79"/>
                <a:cs typeface="Gisha" pitchFamily="34" charset="-79"/>
              </a:rPr>
              <a:t>Opportunities for Improvement – CAR # 4</a:t>
            </a:r>
          </a:p>
        </p:txBody>
      </p:sp>
      <p:sp>
        <p:nvSpPr>
          <p:cNvPr id="3" name="Slide Number Placeholder 2"/>
          <p:cNvSpPr>
            <a:spLocks noGrp="1"/>
          </p:cNvSpPr>
          <p:nvPr>
            <p:ph type="sldNum" sz="quarter" idx="10"/>
          </p:nvPr>
        </p:nvSpPr>
        <p:spPr/>
        <p:txBody>
          <a:bodyPr/>
          <a:lstStyle/>
          <a:p>
            <a:pPr>
              <a:defRPr/>
            </a:pPr>
            <a:fld id="{E91D88F3-8394-4B83-AFB4-0299D11024E6}" type="slidenum">
              <a:rPr lang="en-US" smtClean="0"/>
              <a:pPr>
                <a:defRPr/>
              </a:pPr>
              <a:t>2</a:t>
            </a:fld>
            <a:endParaRPr lang="en-US" dirty="0"/>
          </a:p>
        </p:txBody>
      </p:sp>
      <p:sp>
        <p:nvSpPr>
          <p:cNvPr id="10" name="TextBox 9"/>
          <p:cNvSpPr txBox="1"/>
          <p:nvPr/>
        </p:nvSpPr>
        <p:spPr>
          <a:xfrm rot="16200000">
            <a:off x="-1610831" y="3168510"/>
            <a:ext cx="4922875" cy="584775"/>
          </a:xfrm>
          <a:prstGeom prst="rect">
            <a:avLst/>
          </a:prstGeom>
          <a:noFill/>
          <a:ln>
            <a:solidFill>
              <a:schemeClr val="accent1"/>
            </a:solidFill>
          </a:ln>
        </p:spPr>
        <p:txBody>
          <a:bodyPr wrap="square" rtlCol="0">
            <a:spAutoFit/>
          </a:bodyPr>
          <a:lstStyle/>
          <a:p>
            <a:r>
              <a:rPr lang="en-US" sz="3200" dirty="0" smtClean="0">
                <a:solidFill>
                  <a:srgbClr val="FF0000"/>
                </a:solidFill>
                <a:latin typeface="Arial" pitchFamily="34" charset="0"/>
                <a:cs typeface="Arial" pitchFamily="34" charset="0"/>
              </a:rPr>
              <a:t>Nonconformance</a:t>
            </a:r>
            <a:r>
              <a:rPr lang="en-US" dirty="0" smtClean="0">
                <a:latin typeface="Arial" pitchFamily="34" charset="0"/>
                <a:cs typeface="Arial" pitchFamily="34" charset="0"/>
              </a:rPr>
              <a:t> </a:t>
            </a:r>
            <a:r>
              <a:rPr lang="en-US" sz="3200" dirty="0" smtClean="0">
                <a:solidFill>
                  <a:srgbClr val="FF0000"/>
                </a:solidFill>
                <a:latin typeface="Arial" pitchFamily="34" charset="0"/>
                <a:cs typeface="Arial" pitchFamily="34" charset="0"/>
              </a:rPr>
              <a:t>Details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3756" y="999460"/>
            <a:ext cx="5169304" cy="5420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ounded Rectangle 10"/>
          <p:cNvSpPr/>
          <p:nvPr/>
        </p:nvSpPr>
        <p:spPr>
          <a:xfrm>
            <a:off x="6921795" y="3819364"/>
            <a:ext cx="1765005" cy="770861"/>
          </a:xfrm>
          <a:prstGeom prst="roundRect">
            <a:avLst/>
          </a:prstGeom>
          <a:no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tx1"/>
                </a:solidFill>
                <a:latin typeface="Gisha" pitchFamily="34" charset="-79"/>
                <a:cs typeface="Gisha" pitchFamily="34" charset="-79"/>
              </a:rPr>
              <a:t>Translation is  a good practice, this way all know the requirement</a:t>
            </a:r>
          </a:p>
        </p:txBody>
      </p:sp>
      <p:cxnSp>
        <p:nvCxnSpPr>
          <p:cNvPr id="13" name="Straight Arrow Connector 12"/>
          <p:cNvCxnSpPr>
            <a:stCxn id="11" idx="1"/>
          </p:cNvCxnSpPr>
          <p:nvPr/>
        </p:nvCxnSpPr>
        <p:spPr>
          <a:xfrm flipH="1" flipV="1">
            <a:off x="5649686" y="4093029"/>
            <a:ext cx="1272109" cy="1117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7219507" y="999459"/>
            <a:ext cx="1467293" cy="1052625"/>
          </a:xfrm>
          <a:prstGeom prst="roundRect">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smtClean="0">
                <a:latin typeface="Gisha" pitchFamily="34" charset="-79"/>
                <a:cs typeface="Gisha" pitchFamily="34" charset="-79"/>
              </a:rPr>
              <a:t>Requirement Repeated from 17025 and then from local documentation</a:t>
            </a:r>
          </a:p>
        </p:txBody>
      </p:sp>
      <p:cxnSp>
        <p:nvCxnSpPr>
          <p:cNvPr id="17" name="Straight Arrow Connector 16"/>
          <p:cNvCxnSpPr/>
          <p:nvPr/>
        </p:nvCxnSpPr>
        <p:spPr>
          <a:xfrm flipH="1" flipV="1">
            <a:off x="6390167" y="1265275"/>
            <a:ext cx="829340" cy="2604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5" idx="1"/>
          </p:cNvCxnSpPr>
          <p:nvPr/>
        </p:nvCxnSpPr>
        <p:spPr>
          <a:xfrm flipH="1">
            <a:off x="5061098" y="1525772"/>
            <a:ext cx="2158409" cy="13131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341161" y="2775384"/>
            <a:ext cx="2463135" cy="738664"/>
          </a:xfrm>
          <a:prstGeom prst="rect">
            <a:avLst/>
          </a:prstGeom>
          <a:noFill/>
          <a:ln w="9525">
            <a:solidFill>
              <a:schemeClr val="tx1"/>
            </a:solidFill>
          </a:ln>
        </p:spPr>
        <p:txBody>
          <a:bodyPr wrap="square" rtlCol="0">
            <a:spAutoFit/>
          </a:bodyPr>
          <a:lstStyle/>
          <a:p>
            <a:r>
              <a:rPr lang="en-US" sz="1400" b="1" dirty="0" smtClean="0">
                <a:latin typeface="Gisha" pitchFamily="34" charset="-79"/>
                <a:cs typeface="Gisha" pitchFamily="34" charset="-79"/>
              </a:rPr>
              <a:t>Issue is the lab techs did not know the check before use procedures.</a:t>
            </a:r>
          </a:p>
        </p:txBody>
      </p:sp>
      <p:sp>
        <p:nvSpPr>
          <p:cNvPr id="26" name="TextBox 25"/>
          <p:cNvSpPr txBox="1"/>
          <p:nvPr/>
        </p:nvSpPr>
        <p:spPr>
          <a:xfrm rot="16200000">
            <a:off x="-1610832" y="3168510"/>
            <a:ext cx="4922875" cy="584775"/>
          </a:xfrm>
          <a:prstGeom prst="rect">
            <a:avLst/>
          </a:prstGeom>
          <a:noFill/>
          <a:ln>
            <a:solidFill>
              <a:schemeClr val="accent1"/>
            </a:solidFill>
          </a:ln>
        </p:spPr>
        <p:txBody>
          <a:bodyPr wrap="square" rtlCol="0">
            <a:spAutoFit/>
          </a:bodyPr>
          <a:lstStyle/>
          <a:p>
            <a:r>
              <a:rPr lang="en-US" sz="3200" dirty="0" smtClean="0">
                <a:solidFill>
                  <a:srgbClr val="FF0000"/>
                </a:solidFill>
                <a:latin typeface="Arial" pitchFamily="34" charset="0"/>
                <a:cs typeface="Arial" pitchFamily="34" charset="0"/>
              </a:rPr>
              <a:t>Nonconformance</a:t>
            </a:r>
            <a:r>
              <a:rPr lang="en-US" dirty="0" smtClean="0">
                <a:latin typeface="Arial" pitchFamily="34" charset="0"/>
                <a:cs typeface="Arial" pitchFamily="34" charset="0"/>
              </a:rPr>
              <a:t> </a:t>
            </a:r>
            <a:r>
              <a:rPr lang="en-US" sz="3200" dirty="0" smtClean="0">
                <a:solidFill>
                  <a:srgbClr val="FF0000"/>
                </a:solidFill>
                <a:latin typeface="Arial" pitchFamily="34" charset="0"/>
                <a:cs typeface="Arial" pitchFamily="34" charset="0"/>
              </a:rPr>
              <a:t>Details</a:t>
            </a:r>
          </a:p>
        </p:txBody>
      </p:sp>
      <p:sp>
        <p:nvSpPr>
          <p:cNvPr id="24" name="Rounded Rectangle 23"/>
          <p:cNvSpPr/>
          <p:nvPr/>
        </p:nvSpPr>
        <p:spPr>
          <a:xfrm>
            <a:off x="1254642" y="2182332"/>
            <a:ext cx="1839432" cy="1278564"/>
          </a:xfrm>
          <a:prstGeom prst="roundRect">
            <a:avLst/>
          </a:prstGeom>
          <a:solidFill>
            <a:schemeClr val="bg1"/>
          </a:solidFill>
          <a:ln w="95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chemeClr val="tx1"/>
                </a:solidFill>
                <a:latin typeface="Gisha" pitchFamily="34" charset="-79"/>
                <a:cs typeface="Gisha" pitchFamily="34" charset="-79"/>
              </a:rPr>
              <a:t>The non-conformance does not include any specific applicable equipment.  Depending upon the outcome, this might be needed to check the impact on projects.</a:t>
            </a:r>
          </a:p>
        </p:txBody>
      </p:sp>
      <p:sp>
        <p:nvSpPr>
          <p:cNvPr id="6" name="TextBox 5"/>
          <p:cNvSpPr txBox="1"/>
          <p:nvPr/>
        </p:nvSpPr>
        <p:spPr>
          <a:xfrm>
            <a:off x="6943060" y="5453740"/>
            <a:ext cx="1878546" cy="553998"/>
          </a:xfrm>
          <a:prstGeom prst="rect">
            <a:avLst/>
          </a:prstGeom>
          <a:noFill/>
          <a:ln>
            <a:solidFill>
              <a:srgbClr val="FF0000"/>
            </a:solidFill>
          </a:ln>
        </p:spPr>
        <p:txBody>
          <a:bodyPr wrap="square" rtlCol="0">
            <a:spAutoFit/>
          </a:bodyPr>
          <a:lstStyle/>
          <a:p>
            <a:r>
              <a:rPr lang="en-US" sz="1000" dirty="0" smtClean="0">
                <a:latin typeface="Gisha" pitchFamily="34" charset="-79"/>
                <a:cs typeface="Gisha" pitchFamily="34" charset="-79"/>
              </a:rPr>
              <a:t>TIP:  Size of population could be useful.  X of X interviewed were not able . . .</a:t>
            </a:r>
          </a:p>
        </p:txBody>
      </p:sp>
      <p:cxnSp>
        <p:nvCxnSpPr>
          <p:cNvPr id="8" name="Straight Arrow Connector 7"/>
          <p:cNvCxnSpPr>
            <a:stCxn id="6" idx="1"/>
          </p:cNvCxnSpPr>
          <p:nvPr/>
        </p:nvCxnSpPr>
        <p:spPr>
          <a:xfrm flipH="1" flipV="1">
            <a:off x="5431971" y="5366657"/>
            <a:ext cx="1511089" cy="364082"/>
          </a:xfrm>
          <a:prstGeom prst="straightConnector1">
            <a:avLst/>
          </a:prstGeom>
          <a:ln w="9525">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78477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Gisha" pitchFamily="34" charset="-79"/>
                <a:cs typeface="Gisha" pitchFamily="34" charset="-79"/>
              </a:rPr>
              <a:t>Opportunities for Improvement – CAR # 4</a:t>
            </a:r>
            <a:endParaRPr lang="en-US" dirty="0">
              <a:latin typeface="Gisha" pitchFamily="34" charset="-79"/>
              <a:cs typeface="Gisha" pitchFamily="34" charset="-79"/>
            </a:endParaRPr>
          </a:p>
        </p:txBody>
      </p:sp>
      <p:sp>
        <p:nvSpPr>
          <p:cNvPr id="3" name="Slide Number Placeholder 2"/>
          <p:cNvSpPr>
            <a:spLocks noGrp="1"/>
          </p:cNvSpPr>
          <p:nvPr>
            <p:ph type="sldNum" sz="quarter" idx="10"/>
          </p:nvPr>
        </p:nvSpPr>
        <p:spPr/>
        <p:txBody>
          <a:bodyPr/>
          <a:lstStyle/>
          <a:p>
            <a:pPr>
              <a:defRPr/>
            </a:pPr>
            <a:fld id="{E91D88F3-8394-4B83-AFB4-0299D11024E6}" type="slidenum">
              <a:rPr lang="en-US" smtClean="0"/>
              <a:pPr>
                <a:defRPr/>
              </a:pPr>
              <a:t>3</a:t>
            </a:fld>
            <a:endParaRPr lang="en-US" dirty="0"/>
          </a:p>
        </p:txBody>
      </p:sp>
      <p:sp>
        <p:nvSpPr>
          <p:cNvPr id="5" name="TextBox 4"/>
          <p:cNvSpPr txBox="1"/>
          <p:nvPr/>
        </p:nvSpPr>
        <p:spPr>
          <a:xfrm>
            <a:off x="457200" y="1167869"/>
            <a:ext cx="677108" cy="4524315"/>
          </a:xfrm>
          <a:prstGeom prst="rect">
            <a:avLst/>
          </a:prstGeom>
          <a:noFill/>
          <a:ln w="9525">
            <a:solidFill>
              <a:srgbClr val="FF0000"/>
            </a:solidFill>
          </a:ln>
        </p:spPr>
        <p:txBody>
          <a:bodyPr vert="vert270" wrap="square" rtlCol="0">
            <a:spAutoFit/>
          </a:bodyPr>
          <a:lstStyle/>
          <a:p>
            <a:pPr algn="ctr"/>
            <a:r>
              <a:rPr lang="en-US" sz="3200" dirty="0" smtClean="0">
                <a:solidFill>
                  <a:srgbClr val="FF0000"/>
                </a:solidFill>
                <a:latin typeface="Arial" pitchFamily="34" charset="0"/>
                <a:cs typeface="Arial" pitchFamily="34" charset="0"/>
              </a:rPr>
              <a:t>Corrective Actions</a:t>
            </a:r>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1755" y="1040712"/>
            <a:ext cx="7225045" cy="57628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948410" y="1283474"/>
            <a:ext cx="1913860" cy="707886"/>
          </a:xfrm>
          <a:prstGeom prst="rect">
            <a:avLst/>
          </a:prstGeom>
          <a:noFill/>
          <a:ln w="9525">
            <a:solidFill>
              <a:srgbClr val="FF0000"/>
            </a:solidFill>
          </a:ln>
        </p:spPr>
        <p:txBody>
          <a:bodyPr wrap="square" rtlCol="0">
            <a:spAutoFit/>
          </a:bodyPr>
          <a:lstStyle/>
          <a:p>
            <a:r>
              <a:rPr lang="en-US" sz="1000" dirty="0" smtClean="0">
                <a:latin typeface="Gisha" pitchFamily="34" charset="-79"/>
                <a:cs typeface="Gisha" pitchFamily="34" charset="-79"/>
              </a:rPr>
              <a:t>OBS:  Wonder why the auditor could not find anyone who knew the “Check Before Use Procedure” during the audit.</a:t>
            </a:r>
          </a:p>
        </p:txBody>
      </p:sp>
      <p:cxnSp>
        <p:nvCxnSpPr>
          <p:cNvPr id="12" name="Straight Arrow Connector 11"/>
          <p:cNvCxnSpPr>
            <a:stCxn id="6" idx="1"/>
          </p:cNvCxnSpPr>
          <p:nvPr/>
        </p:nvCxnSpPr>
        <p:spPr>
          <a:xfrm flipH="1">
            <a:off x="4114801" y="1637417"/>
            <a:ext cx="1833609" cy="5343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448741" y="4961115"/>
            <a:ext cx="1823929" cy="553998"/>
          </a:xfrm>
          <a:prstGeom prst="rect">
            <a:avLst/>
          </a:prstGeom>
          <a:noFill/>
          <a:ln>
            <a:solidFill>
              <a:srgbClr val="FF0000"/>
            </a:solidFill>
          </a:ln>
        </p:spPr>
        <p:txBody>
          <a:bodyPr wrap="square" rtlCol="0">
            <a:spAutoFit/>
          </a:bodyPr>
          <a:lstStyle/>
          <a:p>
            <a:r>
              <a:rPr lang="en-US" sz="1000" dirty="0" smtClean="0">
                <a:latin typeface="Gisha" pitchFamily="34" charset="-79"/>
                <a:cs typeface="Gisha" pitchFamily="34" charset="-79"/>
              </a:rPr>
              <a:t>ROOT CAUSE:  Training cited as the root cause without sufficient analysis.</a:t>
            </a:r>
          </a:p>
        </p:txBody>
      </p:sp>
      <p:sp>
        <p:nvSpPr>
          <p:cNvPr id="15" name="TextBox 14"/>
          <p:cNvSpPr txBox="1"/>
          <p:nvPr/>
        </p:nvSpPr>
        <p:spPr>
          <a:xfrm>
            <a:off x="6698510" y="3589340"/>
            <a:ext cx="1658679" cy="923330"/>
          </a:xfrm>
          <a:prstGeom prst="rect">
            <a:avLst/>
          </a:prstGeom>
          <a:noFill/>
          <a:ln w="6350">
            <a:solidFill>
              <a:srgbClr val="FF0000"/>
            </a:solidFill>
          </a:ln>
        </p:spPr>
        <p:txBody>
          <a:bodyPr wrap="square" rtlCol="0">
            <a:spAutoFit/>
          </a:bodyPr>
          <a:lstStyle/>
          <a:p>
            <a:r>
              <a:rPr lang="en-US" sz="900" dirty="0" smtClean="0">
                <a:latin typeface="Gisha" pitchFamily="34" charset="-79"/>
                <a:cs typeface="Gisha" pitchFamily="34" charset="-79"/>
              </a:rPr>
              <a:t>SCOPE:  Since it has not been determined that it is only the new hires who could not explain checking before use, this scope is perhaps a bit limiting.</a:t>
            </a:r>
          </a:p>
        </p:txBody>
      </p:sp>
      <p:sp>
        <p:nvSpPr>
          <p:cNvPr id="17" name="TextBox 16"/>
          <p:cNvSpPr txBox="1"/>
          <p:nvPr/>
        </p:nvSpPr>
        <p:spPr>
          <a:xfrm>
            <a:off x="1671747" y="2466754"/>
            <a:ext cx="1326634" cy="784830"/>
          </a:xfrm>
          <a:prstGeom prst="rect">
            <a:avLst/>
          </a:prstGeom>
          <a:noFill/>
          <a:ln w="9525">
            <a:solidFill>
              <a:srgbClr val="FF0000"/>
            </a:solidFill>
          </a:ln>
        </p:spPr>
        <p:txBody>
          <a:bodyPr wrap="square" rtlCol="0">
            <a:spAutoFit/>
          </a:bodyPr>
          <a:lstStyle/>
          <a:p>
            <a:r>
              <a:rPr lang="en-US" sz="900" dirty="0" smtClean="0">
                <a:latin typeface="Gisha" pitchFamily="34" charset="-79"/>
                <a:cs typeface="Gisha" pitchFamily="34" charset="-79"/>
              </a:rPr>
              <a:t>ANALYSIS:  Not sure who was consulted and </a:t>
            </a:r>
            <a:r>
              <a:rPr lang="en-US" sz="900" b="1" dirty="0" smtClean="0">
                <a:latin typeface="Gisha" pitchFamily="34" charset="-79"/>
                <a:cs typeface="Gisha" pitchFamily="34" charset="-79"/>
              </a:rPr>
              <a:t>why the new hires became the focus of the issue.</a:t>
            </a:r>
          </a:p>
        </p:txBody>
      </p:sp>
      <p:cxnSp>
        <p:nvCxnSpPr>
          <p:cNvPr id="21" name="Straight Arrow Connector 20"/>
          <p:cNvCxnSpPr/>
          <p:nvPr/>
        </p:nvCxnSpPr>
        <p:spPr>
          <a:xfrm flipH="1" flipV="1">
            <a:off x="2211572" y="3670271"/>
            <a:ext cx="3237169" cy="15133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5" idx="1"/>
          </p:cNvCxnSpPr>
          <p:nvPr/>
        </p:nvCxnSpPr>
        <p:spPr>
          <a:xfrm flipH="1">
            <a:off x="5448741" y="4051005"/>
            <a:ext cx="1249769" cy="1"/>
          </a:xfrm>
          <a:prstGeom prst="straightConnector1">
            <a:avLst/>
          </a:prstGeom>
          <a:ln w="9525">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V="1">
            <a:off x="2335064" y="2296633"/>
            <a:ext cx="0" cy="1701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426450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Gisha" pitchFamily="34" charset="-79"/>
                <a:cs typeface="Gisha" pitchFamily="34" charset="-79"/>
              </a:rPr>
              <a:t>Opportunities for Improvement – CAR # 4</a:t>
            </a:r>
            <a:endParaRPr lang="en-US" dirty="0"/>
          </a:p>
        </p:txBody>
      </p:sp>
      <p:sp>
        <p:nvSpPr>
          <p:cNvPr id="3" name="Slide Number Placeholder 2"/>
          <p:cNvSpPr>
            <a:spLocks noGrp="1"/>
          </p:cNvSpPr>
          <p:nvPr>
            <p:ph type="sldNum" sz="quarter" idx="10"/>
          </p:nvPr>
        </p:nvSpPr>
        <p:spPr/>
        <p:txBody>
          <a:bodyPr/>
          <a:lstStyle/>
          <a:p>
            <a:pPr>
              <a:defRPr/>
            </a:pPr>
            <a:fld id="{E91D88F3-8394-4B83-AFB4-0299D11024E6}" type="slidenum">
              <a:rPr lang="en-US" smtClean="0"/>
              <a:pPr>
                <a:defRPr/>
              </a:pPr>
              <a:t>4</a:t>
            </a:fld>
            <a:endParaRPr lang="en-US" dirty="0"/>
          </a:p>
        </p:txBody>
      </p:sp>
      <p:sp>
        <p:nvSpPr>
          <p:cNvPr id="4" name="TextBox 3"/>
          <p:cNvSpPr txBox="1"/>
          <p:nvPr/>
        </p:nvSpPr>
        <p:spPr>
          <a:xfrm>
            <a:off x="457200" y="1167869"/>
            <a:ext cx="677108" cy="4524315"/>
          </a:xfrm>
          <a:prstGeom prst="rect">
            <a:avLst/>
          </a:prstGeom>
          <a:noFill/>
          <a:ln w="9525">
            <a:solidFill>
              <a:srgbClr val="FF0000"/>
            </a:solidFill>
          </a:ln>
        </p:spPr>
        <p:txBody>
          <a:bodyPr vert="vert270" wrap="square" rtlCol="0">
            <a:spAutoFit/>
          </a:bodyPr>
          <a:lstStyle/>
          <a:p>
            <a:pPr algn="ctr"/>
            <a:r>
              <a:rPr lang="en-US" sz="3200" dirty="0" smtClean="0">
                <a:solidFill>
                  <a:srgbClr val="FF0000"/>
                </a:solidFill>
                <a:latin typeface="Arial" pitchFamily="34" charset="0"/>
                <a:cs typeface="Arial" pitchFamily="34" charset="0"/>
              </a:rPr>
              <a:t>Corrective Actions</a:t>
            </a: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9458" y="1940755"/>
            <a:ext cx="6657975"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9624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Gisha" pitchFamily="34" charset="-79"/>
                <a:cs typeface="Gisha" pitchFamily="34" charset="-79"/>
              </a:rPr>
              <a:t>Opportunities for Improvement – CAR # 4</a:t>
            </a:r>
            <a:endParaRPr lang="en-US" dirty="0"/>
          </a:p>
        </p:txBody>
      </p:sp>
      <p:sp>
        <p:nvSpPr>
          <p:cNvPr id="3" name="Slide Number Placeholder 2"/>
          <p:cNvSpPr>
            <a:spLocks noGrp="1"/>
          </p:cNvSpPr>
          <p:nvPr>
            <p:ph type="sldNum" sz="quarter" idx="10"/>
          </p:nvPr>
        </p:nvSpPr>
        <p:spPr>
          <a:xfrm>
            <a:off x="8045450" y="6243540"/>
            <a:ext cx="641350" cy="365125"/>
          </a:xfrm>
        </p:spPr>
        <p:txBody>
          <a:bodyPr/>
          <a:lstStyle/>
          <a:p>
            <a:pPr>
              <a:defRPr/>
            </a:pPr>
            <a:fld id="{E91D88F3-8394-4B83-AFB4-0299D11024E6}" type="slidenum">
              <a:rPr lang="en-US" smtClean="0"/>
              <a:pPr>
                <a:defRPr/>
              </a:pPr>
              <a:t>5</a:t>
            </a:fld>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5471" y="1112175"/>
            <a:ext cx="6772275" cy="4935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57200" y="1167869"/>
            <a:ext cx="615553" cy="4524315"/>
          </a:xfrm>
          <a:prstGeom prst="rect">
            <a:avLst/>
          </a:prstGeom>
          <a:noFill/>
          <a:ln w="9525">
            <a:solidFill>
              <a:srgbClr val="FF0000"/>
            </a:solidFill>
          </a:ln>
        </p:spPr>
        <p:txBody>
          <a:bodyPr vert="vert270" wrap="square" rtlCol="0">
            <a:spAutoFit/>
          </a:bodyPr>
          <a:lstStyle/>
          <a:p>
            <a:pPr algn="ctr"/>
            <a:r>
              <a:rPr lang="en-US" sz="2800" dirty="0" smtClean="0">
                <a:solidFill>
                  <a:srgbClr val="FF0000"/>
                </a:solidFill>
                <a:latin typeface="Arial" pitchFamily="34" charset="0"/>
                <a:cs typeface="Arial" pitchFamily="34" charset="0"/>
              </a:rPr>
              <a:t>Milestone 1 - Containment </a:t>
            </a:r>
          </a:p>
        </p:txBody>
      </p:sp>
      <p:sp>
        <p:nvSpPr>
          <p:cNvPr id="4" name="TextBox 3"/>
          <p:cNvSpPr txBox="1"/>
          <p:nvPr/>
        </p:nvSpPr>
        <p:spPr>
          <a:xfrm>
            <a:off x="5167423" y="4263656"/>
            <a:ext cx="2987749" cy="600164"/>
          </a:xfrm>
          <a:prstGeom prst="rect">
            <a:avLst/>
          </a:prstGeom>
          <a:noFill/>
          <a:ln cap="rnd">
            <a:solidFill>
              <a:srgbClr val="FF0000"/>
            </a:solidFill>
          </a:ln>
        </p:spPr>
        <p:txBody>
          <a:bodyPr wrap="square" rtlCol="0">
            <a:spAutoFit/>
          </a:bodyPr>
          <a:lstStyle/>
          <a:p>
            <a:r>
              <a:rPr lang="en-US" sz="1100" dirty="0" smtClean="0">
                <a:latin typeface="Gisha" pitchFamily="34" charset="-79"/>
                <a:cs typeface="Gisha" pitchFamily="34" charset="-79"/>
              </a:rPr>
              <a:t>Attached document is local language – not clear how this addressed the issue.  A note of explanation in General Notes could help.</a:t>
            </a:r>
          </a:p>
        </p:txBody>
      </p:sp>
      <p:cxnSp>
        <p:nvCxnSpPr>
          <p:cNvPr id="9" name="Straight Arrow Connector 8"/>
          <p:cNvCxnSpPr>
            <a:stCxn id="4" idx="1"/>
          </p:cNvCxnSpPr>
          <p:nvPr/>
        </p:nvCxnSpPr>
        <p:spPr>
          <a:xfrm flipH="1">
            <a:off x="4540103" y="4563738"/>
            <a:ext cx="627320" cy="1252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5624623" y="1417638"/>
            <a:ext cx="2420827" cy="553998"/>
          </a:xfrm>
          <a:prstGeom prst="rect">
            <a:avLst/>
          </a:prstGeom>
          <a:noFill/>
          <a:ln>
            <a:solidFill>
              <a:srgbClr val="FF0000"/>
            </a:solidFill>
          </a:ln>
        </p:spPr>
        <p:txBody>
          <a:bodyPr wrap="square" rtlCol="0">
            <a:spAutoFit/>
          </a:bodyPr>
          <a:lstStyle/>
          <a:p>
            <a:r>
              <a:rPr lang="en-US" sz="1000" dirty="0" smtClean="0">
                <a:latin typeface="Gisha" pitchFamily="34" charset="-79"/>
                <a:cs typeface="Gisha" pitchFamily="34" charset="-79"/>
              </a:rPr>
              <a:t>Four different training sessions, sign-in records attached, a total of 40 people received training.</a:t>
            </a:r>
          </a:p>
        </p:txBody>
      </p:sp>
      <p:cxnSp>
        <p:nvCxnSpPr>
          <p:cNvPr id="16" name="Straight Arrow Connector 15"/>
          <p:cNvCxnSpPr/>
          <p:nvPr/>
        </p:nvCxnSpPr>
        <p:spPr>
          <a:xfrm flipH="1">
            <a:off x="2764465" y="1694637"/>
            <a:ext cx="2860158" cy="29943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2955850" y="5962334"/>
            <a:ext cx="3413051" cy="646331"/>
          </a:xfrm>
          <a:prstGeom prst="rect">
            <a:avLst/>
          </a:prstGeom>
          <a:noFill/>
          <a:ln w="9525">
            <a:solidFill>
              <a:srgbClr val="FF0000"/>
            </a:solidFill>
          </a:ln>
        </p:spPr>
        <p:txBody>
          <a:bodyPr wrap="square" rtlCol="0">
            <a:spAutoFit/>
          </a:bodyPr>
          <a:lstStyle/>
          <a:p>
            <a:r>
              <a:rPr lang="en-US" sz="1200" dirty="0" smtClean="0">
                <a:latin typeface="Gisha" pitchFamily="34" charset="-79"/>
                <a:cs typeface="Gisha" pitchFamily="34" charset="-79"/>
              </a:rPr>
              <a:t>Evidence was included that training took place and the document to which the training occurred was included. </a:t>
            </a:r>
          </a:p>
        </p:txBody>
      </p:sp>
      <p:sp>
        <p:nvSpPr>
          <p:cNvPr id="19" name="Up Arrow 18"/>
          <p:cNvSpPr/>
          <p:nvPr/>
        </p:nvSpPr>
        <p:spPr>
          <a:xfrm>
            <a:off x="3147237" y="5507664"/>
            <a:ext cx="276447" cy="454669"/>
          </a:xfrm>
          <a:prstGeom prst="up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Tree>
    <p:extLst>
      <p:ext uri="{BB962C8B-B14F-4D97-AF65-F5344CB8AC3E}">
        <p14:creationId xmlns:p14="http://schemas.microsoft.com/office/powerpoint/2010/main" val="32821620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Gisha" pitchFamily="34" charset="-79"/>
                <a:cs typeface="Gisha" pitchFamily="34" charset="-79"/>
              </a:rPr>
              <a:t>Opportunities for Improvement – CAR # 4</a:t>
            </a:r>
            <a:endParaRPr lang="en-US" dirty="0"/>
          </a:p>
        </p:txBody>
      </p:sp>
      <p:sp>
        <p:nvSpPr>
          <p:cNvPr id="3" name="Slide Number Placeholder 2"/>
          <p:cNvSpPr>
            <a:spLocks noGrp="1"/>
          </p:cNvSpPr>
          <p:nvPr>
            <p:ph type="sldNum" sz="quarter" idx="10"/>
          </p:nvPr>
        </p:nvSpPr>
        <p:spPr/>
        <p:txBody>
          <a:bodyPr/>
          <a:lstStyle/>
          <a:p>
            <a:pPr>
              <a:defRPr/>
            </a:pPr>
            <a:fld id="{E91D88F3-8394-4B83-AFB4-0299D11024E6}" type="slidenum">
              <a:rPr lang="en-US" smtClean="0"/>
              <a:pPr>
                <a:defRPr/>
              </a:pPr>
              <a:t>6</a:t>
            </a:fld>
            <a:endParaRPr lang="en-US" dirty="0"/>
          </a:p>
        </p:txBody>
      </p:sp>
      <p:sp>
        <p:nvSpPr>
          <p:cNvPr id="4" name="TextBox 3"/>
          <p:cNvSpPr txBox="1"/>
          <p:nvPr/>
        </p:nvSpPr>
        <p:spPr>
          <a:xfrm>
            <a:off x="457200" y="1086234"/>
            <a:ext cx="615553" cy="5080650"/>
          </a:xfrm>
          <a:prstGeom prst="rect">
            <a:avLst/>
          </a:prstGeom>
          <a:noFill/>
          <a:ln w="9525">
            <a:solidFill>
              <a:srgbClr val="FF0000"/>
            </a:solidFill>
          </a:ln>
        </p:spPr>
        <p:txBody>
          <a:bodyPr vert="vert270" wrap="square" rtlCol="0">
            <a:spAutoFit/>
          </a:bodyPr>
          <a:lstStyle/>
          <a:p>
            <a:pPr algn="ctr"/>
            <a:r>
              <a:rPr lang="en-US" sz="2800" dirty="0" smtClean="0">
                <a:solidFill>
                  <a:srgbClr val="FF0000"/>
                </a:solidFill>
                <a:latin typeface="Arial" pitchFamily="34" charset="0"/>
                <a:cs typeface="Arial" pitchFamily="34" charset="0"/>
              </a:rPr>
              <a:t>Milestone 2 – Corrective Action</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7107" y="1086234"/>
            <a:ext cx="5534690" cy="5360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038753" y="988828"/>
            <a:ext cx="1924494" cy="3231654"/>
          </a:xfrm>
          <a:prstGeom prst="rect">
            <a:avLst/>
          </a:prstGeom>
          <a:noFill/>
          <a:ln>
            <a:solidFill>
              <a:srgbClr val="FF0000"/>
            </a:solidFill>
          </a:ln>
        </p:spPr>
        <p:txBody>
          <a:bodyPr wrap="square" rtlCol="0">
            <a:spAutoFit/>
          </a:bodyPr>
          <a:lstStyle/>
          <a:p>
            <a:r>
              <a:rPr lang="en-US" sz="1200" dirty="0" smtClean="0">
                <a:latin typeface="Gisha" pitchFamily="34" charset="-79"/>
                <a:cs typeface="Gisha" pitchFamily="34" charset="-79"/>
              </a:rPr>
              <a:t>A new hire checklist was added to for this milestone, however since it is in local language, it is not clear who will receive this training. It leads to questions:</a:t>
            </a:r>
          </a:p>
          <a:p>
            <a:endParaRPr lang="en-US" sz="1200" dirty="0">
              <a:latin typeface="Gisha" pitchFamily="34" charset="-79"/>
              <a:cs typeface="Gisha" pitchFamily="34" charset="-79"/>
            </a:endParaRPr>
          </a:p>
          <a:p>
            <a:pPr marL="228600" indent="-228600">
              <a:buAutoNum type="arabicPeriod"/>
            </a:pPr>
            <a:r>
              <a:rPr lang="en-US" sz="1200" dirty="0" smtClean="0">
                <a:latin typeface="Gisha" pitchFamily="34" charset="-79"/>
                <a:cs typeface="Gisha" pitchFamily="34" charset="-79"/>
              </a:rPr>
              <a:t>Will it be just lab techs?</a:t>
            </a:r>
          </a:p>
          <a:p>
            <a:pPr marL="228600" indent="-228600">
              <a:buAutoNum type="arabicPeriod"/>
            </a:pPr>
            <a:endParaRPr lang="en-US" sz="1200" dirty="0" smtClean="0">
              <a:latin typeface="Gisha" pitchFamily="34" charset="-79"/>
              <a:cs typeface="Gisha" pitchFamily="34" charset="-79"/>
            </a:endParaRPr>
          </a:p>
          <a:p>
            <a:pPr marL="228600" indent="-228600">
              <a:buAutoNum type="arabicPeriod"/>
            </a:pPr>
            <a:r>
              <a:rPr lang="en-US" sz="1200" dirty="0" smtClean="0">
                <a:latin typeface="Gisha" pitchFamily="34" charset="-79"/>
                <a:cs typeface="Gisha" pitchFamily="34" charset="-79"/>
              </a:rPr>
              <a:t>Will it include the Project Handlers and Reviewers since they are the ones the receive the data from the lab?</a:t>
            </a:r>
          </a:p>
        </p:txBody>
      </p:sp>
      <p:sp>
        <p:nvSpPr>
          <p:cNvPr id="6" name="TextBox 5"/>
          <p:cNvSpPr txBox="1"/>
          <p:nvPr/>
        </p:nvSpPr>
        <p:spPr>
          <a:xfrm>
            <a:off x="7038753" y="4720855"/>
            <a:ext cx="1924494" cy="646331"/>
          </a:xfrm>
          <a:prstGeom prst="rect">
            <a:avLst/>
          </a:prstGeom>
          <a:noFill/>
          <a:ln w="9525">
            <a:solidFill>
              <a:srgbClr val="FF0000"/>
            </a:solidFill>
          </a:ln>
        </p:spPr>
        <p:txBody>
          <a:bodyPr wrap="square" rtlCol="0">
            <a:spAutoFit/>
          </a:bodyPr>
          <a:lstStyle/>
          <a:p>
            <a:r>
              <a:rPr lang="en-US" sz="1200" dirty="0" smtClean="0">
                <a:latin typeface="Gisha" pitchFamily="34" charset="-79"/>
                <a:cs typeface="Gisha" pitchFamily="34" charset="-79"/>
              </a:rPr>
              <a:t>Evidence was included that a new hire checklist was created and stored.</a:t>
            </a:r>
          </a:p>
        </p:txBody>
      </p:sp>
      <p:cxnSp>
        <p:nvCxnSpPr>
          <p:cNvPr id="8" name="Straight Arrow Connector 7"/>
          <p:cNvCxnSpPr>
            <a:stCxn id="6" idx="1"/>
            <a:endCxn id="6" idx="1"/>
          </p:cNvCxnSpPr>
          <p:nvPr/>
        </p:nvCxnSpPr>
        <p:spPr>
          <a:xfrm>
            <a:off x="7038753" y="5044021"/>
            <a:ext cx="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2226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Gisha" pitchFamily="34" charset="-79"/>
                <a:cs typeface="Gisha" pitchFamily="34" charset="-79"/>
              </a:rPr>
              <a:t>Opportunities for Improvement – CAR # 4</a:t>
            </a:r>
            <a:endParaRPr lang="en-US" dirty="0"/>
          </a:p>
        </p:txBody>
      </p:sp>
      <p:sp>
        <p:nvSpPr>
          <p:cNvPr id="3" name="Slide Number Placeholder 2"/>
          <p:cNvSpPr>
            <a:spLocks noGrp="1"/>
          </p:cNvSpPr>
          <p:nvPr>
            <p:ph type="sldNum" sz="quarter" idx="10"/>
          </p:nvPr>
        </p:nvSpPr>
        <p:spPr/>
        <p:txBody>
          <a:bodyPr/>
          <a:lstStyle/>
          <a:p>
            <a:pPr>
              <a:defRPr/>
            </a:pPr>
            <a:fld id="{E91D88F3-8394-4B83-AFB4-0299D11024E6}" type="slidenum">
              <a:rPr lang="en-US" smtClean="0"/>
              <a:pPr>
                <a:defRPr/>
              </a:pPr>
              <a:t>7</a:t>
            </a:fld>
            <a:endParaRPr lang="en-US" dirty="0"/>
          </a:p>
        </p:txBody>
      </p:sp>
      <p:sp>
        <p:nvSpPr>
          <p:cNvPr id="4" name="TextBox 3"/>
          <p:cNvSpPr txBox="1"/>
          <p:nvPr/>
        </p:nvSpPr>
        <p:spPr>
          <a:xfrm>
            <a:off x="457200" y="979908"/>
            <a:ext cx="553998" cy="5080650"/>
          </a:xfrm>
          <a:prstGeom prst="rect">
            <a:avLst/>
          </a:prstGeom>
          <a:noFill/>
          <a:ln w="9525">
            <a:solidFill>
              <a:srgbClr val="FF0000"/>
            </a:solidFill>
          </a:ln>
        </p:spPr>
        <p:txBody>
          <a:bodyPr vert="vert270" wrap="square" rtlCol="0">
            <a:spAutoFit/>
          </a:bodyPr>
          <a:lstStyle/>
          <a:p>
            <a:pPr algn="ctr"/>
            <a:r>
              <a:rPr lang="en-US" sz="2400" dirty="0" smtClean="0">
                <a:solidFill>
                  <a:srgbClr val="FF0000"/>
                </a:solidFill>
                <a:latin typeface="Arial" pitchFamily="34" charset="0"/>
                <a:cs typeface="Arial" pitchFamily="34" charset="0"/>
              </a:rPr>
              <a:t>Milestone 3 – Owner Verification</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979908"/>
            <a:ext cx="6368143" cy="508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511142" y="1350408"/>
            <a:ext cx="1175657" cy="4339650"/>
          </a:xfrm>
          <a:prstGeom prst="rect">
            <a:avLst/>
          </a:prstGeom>
          <a:noFill/>
          <a:ln>
            <a:solidFill>
              <a:srgbClr val="FF0000"/>
            </a:solidFill>
          </a:ln>
          <a:effectLst>
            <a:glow rad="63500">
              <a:schemeClr val="accent1">
                <a:satMod val="175000"/>
                <a:alpha val="40000"/>
              </a:schemeClr>
            </a:glow>
          </a:effectLst>
        </p:spPr>
        <p:txBody>
          <a:bodyPr wrap="square" rtlCol="0">
            <a:spAutoFit/>
          </a:bodyPr>
          <a:lstStyle/>
          <a:p>
            <a:r>
              <a:rPr lang="en-US" sz="1200" dirty="0" smtClean="0">
                <a:latin typeface="Gisha" pitchFamily="34" charset="-79"/>
                <a:cs typeface="Gisha" pitchFamily="34" charset="-79"/>
              </a:rPr>
              <a:t>Verification done by interview and the reason why was provided.  The three questions listed below we assume to be the same three questions in the attachments.  All attachments are the same thing, but for different groups. Sample on next page.</a:t>
            </a:r>
          </a:p>
        </p:txBody>
      </p:sp>
    </p:spTree>
    <p:extLst>
      <p:ext uri="{BB962C8B-B14F-4D97-AF65-F5344CB8AC3E}">
        <p14:creationId xmlns:p14="http://schemas.microsoft.com/office/powerpoint/2010/main" val="9879632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Gisha" pitchFamily="34" charset="-79"/>
                <a:cs typeface="Gisha" pitchFamily="34" charset="-79"/>
              </a:rPr>
              <a:t>Opportunities for Improvement – CAR # 4</a:t>
            </a:r>
            <a:endParaRPr lang="en-US" dirty="0"/>
          </a:p>
        </p:txBody>
      </p:sp>
      <p:sp>
        <p:nvSpPr>
          <p:cNvPr id="3" name="Slide Number Placeholder 2"/>
          <p:cNvSpPr>
            <a:spLocks noGrp="1"/>
          </p:cNvSpPr>
          <p:nvPr>
            <p:ph type="sldNum" sz="quarter" idx="10"/>
          </p:nvPr>
        </p:nvSpPr>
        <p:spPr/>
        <p:txBody>
          <a:bodyPr/>
          <a:lstStyle/>
          <a:p>
            <a:pPr>
              <a:defRPr/>
            </a:pPr>
            <a:fld id="{E91D88F3-8394-4B83-AFB4-0299D11024E6}" type="slidenum">
              <a:rPr lang="en-US" smtClean="0"/>
              <a:pPr>
                <a:defRPr/>
              </a:pPr>
              <a:t>8</a:t>
            </a:fld>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6623" y="982765"/>
            <a:ext cx="4823673" cy="5101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57200" y="979908"/>
            <a:ext cx="553998" cy="5080650"/>
          </a:xfrm>
          <a:prstGeom prst="rect">
            <a:avLst/>
          </a:prstGeom>
          <a:noFill/>
          <a:ln w="9525">
            <a:solidFill>
              <a:srgbClr val="FF0000"/>
            </a:solidFill>
          </a:ln>
        </p:spPr>
        <p:txBody>
          <a:bodyPr vert="vert270" wrap="square" rtlCol="0">
            <a:spAutoFit/>
          </a:bodyPr>
          <a:lstStyle/>
          <a:p>
            <a:pPr algn="ctr"/>
            <a:r>
              <a:rPr lang="en-US" sz="2400" dirty="0" smtClean="0">
                <a:solidFill>
                  <a:srgbClr val="FF0000"/>
                </a:solidFill>
                <a:latin typeface="Arial" pitchFamily="34" charset="0"/>
                <a:cs typeface="Arial" pitchFamily="34" charset="0"/>
              </a:rPr>
              <a:t>Milestone 3 – Owner Verification</a:t>
            </a:r>
          </a:p>
        </p:txBody>
      </p:sp>
      <p:sp>
        <p:nvSpPr>
          <p:cNvPr id="5" name="Rounded Rectangle 4"/>
          <p:cNvSpPr/>
          <p:nvPr/>
        </p:nvSpPr>
        <p:spPr>
          <a:xfrm>
            <a:off x="3721395" y="2137144"/>
            <a:ext cx="978196" cy="191386"/>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7" name="Rounded Rectangle 6"/>
          <p:cNvSpPr/>
          <p:nvPr/>
        </p:nvSpPr>
        <p:spPr>
          <a:xfrm>
            <a:off x="2658140" y="5475767"/>
            <a:ext cx="637953" cy="159489"/>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8" name="Rounded Rectangle 7"/>
          <p:cNvSpPr/>
          <p:nvPr/>
        </p:nvSpPr>
        <p:spPr>
          <a:xfrm>
            <a:off x="2541181" y="5773479"/>
            <a:ext cx="935666" cy="287079"/>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Tree>
    <p:extLst>
      <p:ext uri="{BB962C8B-B14F-4D97-AF65-F5344CB8AC3E}">
        <p14:creationId xmlns:p14="http://schemas.microsoft.com/office/powerpoint/2010/main" val="16651185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098" y="274638"/>
            <a:ext cx="8229600" cy="1143000"/>
          </a:xfrm>
        </p:spPr>
        <p:txBody>
          <a:bodyPr>
            <a:normAutofit fontScale="90000"/>
          </a:bodyPr>
          <a:lstStyle/>
          <a:p>
            <a:r>
              <a:rPr lang="en-US" dirty="0">
                <a:latin typeface="Gisha" pitchFamily="34" charset="-79"/>
                <a:cs typeface="Gisha" pitchFamily="34" charset="-79"/>
              </a:rPr>
              <a:t>Opportunities for Improvement – CAR # 4</a:t>
            </a:r>
            <a:endParaRPr lang="en-US" dirty="0"/>
          </a:p>
        </p:txBody>
      </p:sp>
      <p:sp>
        <p:nvSpPr>
          <p:cNvPr id="3" name="Slide Number Placeholder 2"/>
          <p:cNvSpPr>
            <a:spLocks noGrp="1"/>
          </p:cNvSpPr>
          <p:nvPr>
            <p:ph type="sldNum" sz="quarter" idx="10"/>
          </p:nvPr>
        </p:nvSpPr>
        <p:spPr/>
        <p:txBody>
          <a:bodyPr/>
          <a:lstStyle/>
          <a:p>
            <a:pPr>
              <a:defRPr/>
            </a:pPr>
            <a:fld id="{E91D88F3-8394-4B83-AFB4-0299D11024E6}" type="slidenum">
              <a:rPr lang="en-US" smtClean="0"/>
              <a:pPr>
                <a:defRPr/>
              </a:pPr>
              <a:t>9</a:t>
            </a:fld>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4974" y="1417638"/>
            <a:ext cx="6271923" cy="3558695"/>
          </a:xfrm>
          <a:prstGeom prst="rect">
            <a:avLst/>
          </a:prstGeom>
          <a:ln>
            <a:noFill/>
          </a:ln>
          <a:extLst/>
        </p:spPr>
        <p:style>
          <a:lnRef idx="2">
            <a:schemeClr val="accent1"/>
          </a:lnRef>
          <a:fillRef idx="1">
            <a:schemeClr val="lt1"/>
          </a:fillRef>
          <a:effectRef idx="0">
            <a:schemeClr val="accent1"/>
          </a:effectRef>
          <a:fontRef idx="minor">
            <a:schemeClr val="dk1"/>
          </a:fontRef>
        </p:style>
      </p:pic>
      <p:sp>
        <p:nvSpPr>
          <p:cNvPr id="6" name="TextBox 5"/>
          <p:cNvSpPr txBox="1"/>
          <p:nvPr/>
        </p:nvSpPr>
        <p:spPr>
          <a:xfrm>
            <a:off x="457200" y="979908"/>
            <a:ext cx="553998" cy="5080650"/>
          </a:xfrm>
          <a:prstGeom prst="rect">
            <a:avLst/>
          </a:prstGeom>
          <a:noFill/>
          <a:ln w="9525">
            <a:solidFill>
              <a:srgbClr val="FF0000"/>
            </a:solidFill>
          </a:ln>
        </p:spPr>
        <p:txBody>
          <a:bodyPr vert="vert270" wrap="square" rtlCol="0">
            <a:spAutoFit/>
          </a:bodyPr>
          <a:lstStyle/>
          <a:p>
            <a:pPr algn="ctr"/>
            <a:r>
              <a:rPr lang="en-US" sz="2400" dirty="0" smtClean="0">
                <a:solidFill>
                  <a:srgbClr val="FF0000"/>
                </a:solidFill>
                <a:latin typeface="Arial" pitchFamily="34" charset="0"/>
                <a:cs typeface="Arial" pitchFamily="34" charset="0"/>
              </a:rPr>
              <a:t>Verification</a:t>
            </a:r>
          </a:p>
        </p:txBody>
      </p:sp>
      <p:sp>
        <p:nvSpPr>
          <p:cNvPr id="7" name="TextBox 6"/>
          <p:cNvSpPr txBox="1"/>
          <p:nvPr/>
        </p:nvSpPr>
        <p:spPr>
          <a:xfrm>
            <a:off x="1704974" y="5261312"/>
            <a:ext cx="2665007" cy="101566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smtClean="0">
                <a:latin typeface="Gisha" pitchFamily="34" charset="-79"/>
                <a:cs typeface="Gisha" pitchFamily="34" charset="-79"/>
              </a:rPr>
              <a:t>IQA Verification – watched and recorded equipment for which  “checking before use” and equipment verified was recorded in the verification evidence.</a:t>
            </a:r>
          </a:p>
        </p:txBody>
      </p:sp>
      <p:sp>
        <p:nvSpPr>
          <p:cNvPr id="8" name="TextBox 7"/>
          <p:cNvSpPr txBox="1"/>
          <p:nvPr/>
        </p:nvSpPr>
        <p:spPr>
          <a:xfrm>
            <a:off x="4603899" y="5263116"/>
            <a:ext cx="3778102" cy="116955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smtClean="0">
                <a:latin typeface="Gisha" pitchFamily="34" charset="-79"/>
                <a:cs typeface="Gisha" pitchFamily="34" charset="-79"/>
              </a:rPr>
              <a:t>It is unclear if any record of the Verification before use is required by the PV lab in Japan.  The Calibration procedure 13-LC-S0402 is written in Japanese and this could not be verified.</a:t>
            </a:r>
          </a:p>
        </p:txBody>
      </p:sp>
      <p:cxnSp>
        <p:nvCxnSpPr>
          <p:cNvPr id="11" name="Straight Arrow Connector 10"/>
          <p:cNvCxnSpPr>
            <a:stCxn id="7" idx="0"/>
          </p:cNvCxnSpPr>
          <p:nvPr/>
        </p:nvCxnSpPr>
        <p:spPr>
          <a:xfrm flipH="1" flipV="1">
            <a:off x="3037477" y="4061637"/>
            <a:ext cx="1" cy="11996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 name="Rounded Rectangle 3"/>
          <p:cNvSpPr/>
          <p:nvPr/>
        </p:nvSpPr>
        <p:spPr>
          <a:xfrm>
            <a:off x="6858000" y="3232093"/>
            <a:ext cx="1632857" cy="1056878"/>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5" name="Rounded Rectangle 4"/>
          <p:cNvSpPr/>
          <p:nvPr/>
        </p:nvSpPr>
        <p:spPr>
          <a:xfrm>
            <a:off x="6608134" y="3147237"/>
            <a:ext cx="1284007" cy="9144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100" dirty="0" smtClean="0">
                <a:latin typeface="Gisha" pitchFamily="34" charset="-79"/>
                <a:cs typeface="Gisha" pitchFamily="34" charset="-79"/>
              </a:rPr>
              <a:t>Initials and Date of the person doing the verification are suggested.</a:t>
            </a:r>
          </a:p>
        </p:txBody>
      </p:sp>
      <p:cxnSp>
        <p:nvCxnSpPr>
          <p:cNvPr id="10" name="Straight Arrow Connector 9"/>
          <p:cNvCxnSpPr/>
          <p:nvPr/>
        </p:nvCxnSpPr>
        <p:spPr>
          <a:xfrm flipH="1">
            <a:off x="6259286" y="3604437"/>
            <a:ext cx="34884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83142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593</Words>
  <Application>Microsoft Office PowerPoint</Application>
  <PresentationFormat>On-screen Show (4:3)</PresentationFormat>
  <Paragraphs>61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Opportunities for Improvement – CAR # 4</vt:lpstr>
      <vt:lpstr>Opportunities for Improvement – CAR # 4</vt:lpstr>
      <vt:lpstr>Opportunities for Improvement – CAR # 4</vt:lpstr>
      <vt:lpstr>Opportunities for Improvement – CAR # 4</vt:lpstr>
      <vt:lpstr>Opportunities for Improvement – CAR # 4</vt:lpstr>
      <vt:lpstr>Opportunities for Improvement – CAR # 4</vt:lpstr>
      <vt:lpstr>Opportunities for Improvement – CAR # 4</vt:lpstr>
      <vt:lpstr>Opportunities for Improvement – CAR # 4</vt:lpstr>
      <vt:lpstr>Opportunities for Improvement – CAR # 4</vt:lpstr>
      <vt:lpstr>Opportunities for Improvement – CAR # 4</vt:lpstr>
    </vt:vector>
  </TitlesOfParts>
  <Company>Underwriters Laboratories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Opportunities for Improvement – CAR # 4</dc:title>
  <dc:creator>Allison, Cheryl</dc:creator>
  <cp:lastModifiedBy>Allison, Cheryl</cp:lastModifiedBy>
  <cp:revision>1</cp:revision>
  <dcterms:created xsi:type="dcterms:W3CDTF">2012-09-28T16:24:07Z</dcterms:created>
  <dcterms:modified xsi:type="dcterms:W3CDTF">2012-09-28T16:25:12Z</dcterms:modified>
</cp:coreProperties>
</file>