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4" r:id="rId25"/>
    <p:sldId id="281" r:id="rId26"/>
    <p:sldId id="285" r:id="rId27"/>
    <p:sldId id="282" r:id="rId28"/>
    <p:sldId id="283" r:id="rId29"/>
    <p:sldId id="286" r:id="rId30"/>
    <p:sldId id="280" r:id="rId31"/>
    <p:sldId id="292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82E"/>
    <a:srgbClr val="FF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/>
    <p:restoredTop sz="94682"/>
  </p:normalViewPr>
  <p:slideViewPr>
    <p:cSldViewPr snapToGrid="0">
      <p:cViewPr>
        <p:scale>
          <a:sx n="125" d="100"/>
          <a:sy n="125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233A-9146-3744-51DF-B356383A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A24614-3BA3-81A6-F8A9-3F4383498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DA31F-BB7D-556E-3019-F43BCA8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3ADE9-1B3E-12D1-6316-7A53859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8F491-E123-6455-9FE9-FFE0299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06E6-1BE7-1BDD-2C3A-A69A89E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6519C-D3A0-915E-7193-F094563F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96F96-D085-F861-60FC-5BCDCBF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8300F-282C-D3BC-6D8D-5C26B3B7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DCD7E-71B1-C50B-FE8E-49C362A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7F6B3-1817-F48D-0724-C98F5057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35D5F1-FE41-0724-C7B6-B1B21F09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421B-BACB-B218-A1BE-701DCBD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93C50-C2C8-3ACA-83CD-0A2B2A15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DF488-EBFB-3C44-7EB7-6D176FD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5F6A0-C08A-620C-3354-3D1FB2A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5120-6971-79F5-310F-7482FE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DD1FE-DE7A-6CC4-16E6-3692E6A5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700F9-93D6-28B1-83F4-5B9B2581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0FFF1-20E5-3D9A-0ED6-A34CED9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E2F2D-F9D4-5F4F-8781-82DF5D4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4D2A6-CE32-9687-3B9E-B4C80BBD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7C6E9-B41C-E8B0-1978-7CDB8299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8135-60FC-4A0F-0FA1-511B1E1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9ADA3-EEA7-DC3E-1555-7985A1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F373-4C5D-78D7-EC01-0CD23106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0E834-75E6-7199-F904-811DAE0A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9CFD8-24A7-BB04-C6C2-E9E4A8A3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A830F-AABF-8B83-A12C-D8164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C2DDF-03F3-1FF3-A8A9-5225D6B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10203-34EC-52F3-9CDE-ACA7162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2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2A7C0-0271-B3A6-EC50-D6D8D35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4B4C5-9D6A-7435-C7A4-502A6C58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CE88F-3B59-E82A-AEF7-770E1878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8AAAD-0E80-C4C3-A1DC-BBA85C58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E0FAC-25FE-AE8A-2B91-CC79950B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A7A82B-01E8-DC95-E070-67690C6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CDFA7F-DFE7-9965-2CD0-FE5AC42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F04E41-800D-7A38-CC6B-934A27B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69048-EED1-F1E7-C5C5-55EE462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43264A-F292-AB22-FBF7-4EA8C56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1BDFD8-CAD5-659A-C613-9B16EAD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E486F-06B8-A73E-26F9-541FA10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E3C94-A30C-E95E-841D-7226C12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0FDFFA-4232-D025-6061-6808616F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845F-1A03-6370-8F9F-CA13CA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02A88-EBAE-4543-A070-DFFB401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C06AB-6CF2-C40E-4CED-C70AFBA7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86DA05-34FB-535F-5021-029DEBEF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72286-4CF0-0EAA-C3B2-72A5864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717AE-2A32-8398-F469-041CC05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881F1-AE92-458C-DCD4-0D397F8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AB72-0D7F-00A3-43A9-2A392C3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335BE6-1600-274C-9576-4D69C81E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54827-395D-51AB-D6FB-C24F14AD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C98863-1CED-0C0E-CF72-97D1A34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4ED06-95DF-B491-32D5-4A2896C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974F7-EE66-7C57-1C6A-D5E1924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5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47AF6-2C19-43E6-C3E1-4564160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77CF6-2FC0-4D58-C605-A390ABB1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2E3AC-B80D-D762-1522-E0E7013D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95F4E-537E-410E-9C3E-6EA06703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F5AAF-BA16-3693-0030-46E37A0D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0FF2-F7E4-A570-B7E2-373A6A61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ABS</a:t>
            </a:r>
            <a:r>
              <a:rPr kumimoji="1" lang="ja-JP" altLang="en-US" b="1">
                <a:solidFill>
                  <a:schemeClr val="bg1"/>
                </a:solidFill>
              </a:rPr>
              <a:t>を解く！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2AE97C-1A31-1C79-4BF3-EA8C9C15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triC</a:t>
            </a:r>
            <a:r>
              <a:rPr kumimoji="1" lang="en-US" altLang="ja-JP" dirty="0">
                <a:solidFill>
                  <a:schemeClr val="bg1"/>
                </a:solidFill>
              </a:rPr>
              <a:t> 2024/01/06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1591DB-1EF2-E922-A815-8B06DFFDF60A}"/>
              </a:ext>
            </a:extLst>
          </p:cNvPr>
          <p:cNvSpPr txBox="1"/>
          <p:nvPr/>
        </p:nvSpPr>
        <p:spPr>
          <a:xfrm>
            <a:off x="426720" y="15748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62E2DE-3232-2137-9302-A497F41A30B2}"/>
              </a:ext>
            </a:extLst>
          </p:cNvPr>
          <p:cNvSpPr txBox="1"/>
          <p:nvPr/>
        </p:nvSpPr>
        <p:spPr>
          <a:xfrm>
            <a:off x="1396314" y="24587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・全探索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3D063B-95B0-A11D-2E9D-C4127A9E1772}"/>
              </a:ext>
            </a:extLst>
          </p:cNvPr>
          <p:cNvSpPr txBox="1"/>
          <p:nvPr/>
        </p:nvSpPr>
        <p:spPr>
          <a:xfrm>
            <a:off x="1394746" y="334264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・文字列の扱い方</a:t>
            </a:r>
          </a:p>
        </p:txBody>
      </p:sp>
    </p:spTree>
    <p:extLst>
      <p:ext uri="{BB962C8B-B14F-4D97-AF65-F5344CB8AC3E}">
        <p14:creationId xmlns:p14="http://schemas.microsoft.com/office/powerpoint/2010/main" val="6859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全探索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976671-86AA-635B-FD7A-32C05BE1DB2C}"/>
              </a:ext>
            </a:extLst>
          </p:cNvPr>
          <p:cNvSpPr txBox="1"/>
          <p:nvPr/>
        </p:nvSpPr>
        <p:spPr>
          <a:xfrm>
            <a:off x="454317" y="1686560"/>
            <a:ext cx="10238700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全探索とは</a:t>
            </a:r>
            <a:r>
              <a:rPr kumimoji="1" lang="en-US" altLang="ja-JP" sz="2800"/>
              <a:t>…</a:t>
            </a:r>
          </a:p>
          <a:p>
            <a:endParaRPr kumimoji="1" lang="en-US" altLang="ja-JP" sz="1050"/>
          </a:p>
          <a:p>
            <a:r>
              <a:rPr lang="ja-JP" altLang="en-US" sz="2800" b="0" i="0">
                <a:solidFill>
                  <a:srgbClr val="040C28"/>
                </a:solidFill>
                <a:effectLst/>
                <a:latin typeface="Google Sans"/>
              </a:rPr>
              <a:t>あり得る全てのパターンをしらみつぶしに調べるアルゴリズム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05AA5F-8131-6242-8EA1-2A4D6886A129}"/>
              </a:ext>
            </a:extLst>
          </p:cNvPr>
          <p:cNvSpPr txBox="1"/>
          <p:nvPr/>
        </p:nvSpPr>
        <p:spPr>
          <a:xfrm>
            <a:off x="548640" y="3871085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kumimoji="1" lang="en-US" altLang="ja-JP"/>
              <a:t>)</a:t>
            </a:r>
            <a:r>
              <a:rPr kumimoji="1" lang="ja-JP" altLang="en-US"/>
              <a:t>４桁の暗証番号を</a:t>
            </a:r>
            <a:r>
              <a:rPr kumimoji="1" lang="en-US" altLang="ja-JP"/>
              <a:t>0000</a:t>
            </a:r>
            <a:r>
              <a:rPr kumimoji="1" lang="ja-JP" altLang="en-US"/>
              <a:t>から</a:t>
            </a:r>
            <a:r>
              <a:rPr kumimoji="1" lang="en-US" altLang="ja-JP"/>
              <a:t>9999</a:t>
            </a:r>
            <a:r>
              <a:rPr kumimoji="1" lang="ja-JP" altLang="en-US"/>
              <a:t>までひとつずつ調べる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F35FCE-B832-5732-71E5-EC9D9CBC0BEB}"/>
              </a:ext>
            </a:extLst>
          </p:cNvPr>
          <p:cNvSpPr/>
          <p:nvPr/>
        </p:nvSpPr>
        <p:spPr>
          <a:xfrm>
            <a:off x="1787128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004D2F-6F8E-8C92-E49B-6A270C33CE62}"/>
              </a:ext>
            </a:extLst>
          </p:cNvPr>
          <p:cNvSpPr/>
          <p:nvPr/>
        </p:nvSpPr>
        <p:spPr>
          <a:xfrm>
            <a:off x="2398831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A16300-E045-25F7-5FF1-12854B437170}"/>
              </a:ext>
            </a:extLst>
          </p:cNvPr>
          <p:cNvSpPr/>
          <p:nvPr/>
        </p:nvSpPr>
        <p:spPr>
          <a:xfrm>
            <a:off x="3049511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A14B2C8-0CB3-A9A0-587D-4F2F8B8CC715}"/>
              </a:ext>
            </a:extLst>
          </p:cNvPr>
          <p:cNvSpPr/>
          <p:nvPr/>
        </p:nvSpPr>
        <p:spPr>
          <a:xfrm>
            <a:off x="3685197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ADD5EF-4478-A539-9815-C57848DB7DF9}"/>
              </a:ext>
            </a:extLst>
          </p:cNvPr>
          <p:cNvSpPr txBox="1"/>
          <p:nvPr/>
        </p:nvSpPr>
        <p:spPr>
          <a:xfrm>
            <a:off x="5039360" y="507718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~</a:t>
            </a:r>
            <a:endParaRPr kumimoji="1" lang="ja-JP" altLang="en-US" sz="24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D7ECE1-07A9-B34D-EA56-123E0E5813C5}"/>
              </a:ext>
            </a:extLst>
          </p:cNvPr>
          <p:cNvSpPr/>
          <p:nvPr/>
        </p:nvSpPr>
        <p:spPr>
          <a:xfrm>
            <a:off x="6179976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E4C3C4-D6B3-7441-EE76-A37701CE1DC6}"/>
              </a:ext>
            </a:extLst>
          </p:cNvPr>
          <p:cNvSpPr/>
          <p:nvPr/>
        </p:nvSpPr>
        <p:spPr>
          <a:xfrm>
            <a:off x="6815662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7ED67-B074-A22D-8E1A-268BEF16DE44}"/>
              </a:ext>
            </a:extLst>
          </p:cNvPr>
          <p:cNvSpPr/>
          <p:nvPr/>
        </p:nvSpPr>
        <p:spPr>
          <a:xfrm>
            <a:off x="7442359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8A5244-6A57-C6F1-45E4-65CB70B2B414}"/>
              </a:ext>
            </a:extLst>
          </p:cNvPr>
          <p:cNvSpPr/>
          <p:nvPr/>
        </p:nvSpPr>
        <p:spPr>
          <a:xfrm>
            <a:off x="8078045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文字列</a:t>
            </a:r>
            <a:r>
              <a:rPr kumimoji="1" lang="en-US" altLang="ja-JP" sz="4000" b="1"/>
              <a:t>(string)</a:t>
            </a:r>
            <a:r>
              <a:rPr kumimoji="1" lang="ja-JP" altLang="en-US" sz="4000" b="1"/>
              <a:t>の扱い方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D8AFAF-BADD-19A2-C6E6-84F4EB472F00}"/>
              </a:ext>
            </a:extLst>
          </p:cNvPr>
          <p:cNvSpPr txBox="1"/>
          <p:nvPr/>
        </p:nvSpPr>
        <p:spPr>
          <a:xfrm>
            <a:off x="833120" y="2123440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</a:t>
            </a:r>
            <a:r>
              <a:rPr kumimoji="1" lang="en-US" altLang="ja-JP" sz="2400"/>
              <a:t>i</a:t>
            </a:r>
            <a:r>
              <a:rPr kumimoji="1" lang="ja-JP" altLang="en-US" sz="2400"/>
              <a:t>文字目</a:t>
            </a:r>
            <a:r>
              <a:rPr kumimoji="1" lang="en-US" altLang="ja-JP" sz="2400"/>
              <a:t> : s[i]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F1E4A1-ECAA-B62D-374F-30DED9E3FBE7}"/>
              </a:ext>
            </a:extLst>
          </p:cNvPr>
          <p:cNvSpPr txBox="1"/>
          <p:nvPr/>
        </p:nvSpPr>
        <p:spPr>
          <a:xfrm>
            <a:off x="833120" y="168418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文字列の変数</a:t>
            </a:r>
            <a:r>
              <a:rPr kumimoji="1" lang="en-US" altLang="ja-JP"/>
              <a:t>s,t</a:t>
            </a:r>
            <a:r>
              <a:rPr kumimoji="1" lang="ja-JP" altLang="en-US"/>
              <a:t>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5C93B7-9808-C682-CD77-0122A253BE78}"/>
              </a:ext>
            </a:extLst>
          </p:cNvPr>
          <p:cNvSpPr txBox="1"/>
          <p:nvPr/>
        </p:nvSpPr>
        <p:spPr>
          <a:xfrm>
            <a:off x="833120" y="2773680"/>
            <a:ext cx="3414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文字列の連結</a:t>
            </a:r>
            <a:r>
              <a:rPr kumimoji="1" lang="en-US" altLang="ja-JP" sz="2400"/>
              <a:t>: s + t</a:t>
            </a:r>
          </a:p>
          <a:p>
            <a:r>
              <a:rPr lang="en-US" altLang="ja-JP" sz="1600"/>
              <a:t>C++</a:t>
            </a:r>
            <a:r>
              <a:rPr lang="ja-JP" altLang="en-US" sz="1600"/>
              <a:t>では　</a:t>
            </a:r>
            <a:r>
              <a:rPr lang="en-US" altLang="ja-JP" sz="1600"/>
              <a:t>s = s + t : O(|s|+|t|)    </a:t>
            </a:r>
          </a:p>
          <a:p>
            <a:r>
              <a:rPr lang="en-US" altLang="ja-JP" sz="1600"/>
              <a:t>                   s += t     : O(|t|)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95E174-42F1-D876-A3B3-5F268AF324BA}"/>
              </a:ext>
            </a:extLst>
          </p:cNvPr>
          <p:cNvSpPr txBox="1"/>
          <p:nvPr/>
        </p:nvSpPr>
        <p:spPr>
          <a:xfrm>
            <a:off x="833120" y="4149484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文字列の長さの取得</a:t>
            </a:r>
            <a:r>
              <a:rPr kumimoji="1" lang="en-US" altLang="ja-JP" sz="2400"/>
              <a:t>:</a:t>
            </a:r>
            <a:endParaRPr kumimoji="1" lang="en-US" altLang="ja-JP" sz="800"/>
          </a:p>
          <a:p>
            <a:r>
              <a:rPr lang="en-US" altLang="ja-JP"/>
              <a:t>C++ : s.size() </a:t>
            </a:r>
            <a:r>
              <a:rPr lang="ja-JP" altLang="en-US"/>
              <a:t>または</a:t>
            </a:r>
            <a:r>
              <a:rPr lang="en-US" altLang="ja-JP"/>
              <a:t> s.length()</a:t>
            </a:r>
          </a:p>
          <a:p>
            <a:r>
              <a:rPr kumimoji="1" lang="en-US" altLang="ja-JP"/>
              <a:t>Python : len(s)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6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6EEAB2-6E1B-7835-F8AD-BA79215C26C3}"/>
              </a:ext>
            </a:extLst>
          </p:cNvPr>
          <p:cNvSpPr txBox="1"/>
          <p:nvPr/>
        </p:nvSpPr>
        <p:spPr>
          <a:xfrm>
            <a:off x="599440" y="16256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45255E-AAA2-D738-5D16-FA5AC68E73EB}"/>
              </a:ext>
            </a:extLst>
          </p:cNvPr>
          <p:cNvSpPr txBox="1"/>
          <p:nvPr/>
        </p:nvSpPr>
        <p:spPr>
          <a:xfrm>
            <a:off x="599440" y="2447664"/>
            <a:ext cx="541686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・操作を行えなくなるまで実際に行う</a:t>
            </a:r>
            <a:endParaRPr kumimoji="1" lang="en-US" altLang="ja-JP" sz="2400"/>
          </a:p>
          <a:p>
            <a:endParaRPr kumimoji="1" lang="en-US" altLang="ja-JP" sz="1050"/>
          </a:p>
          <a:p>
            <a:r>
              <a:rPr lang="ja-JP" altLang="en-US" sz="2400"/>
              <a:t>　↳</a:t>
            </a:r>
            <a:r>
              <a:rPr lang="en-US" altLang="ja-JP" sz="2400"/>
              <a:t>while</a:t>
            </a:r>
            <a:r>
              <a:rPr lang="ja-JP" altLang="en-US" sz="2400"/>
              <a:t>文をうまく使う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6F47CE-D427-3B87-0255-897DE5ED1D33}"/>
              </a:ext>
            </a:extLst>
          </p:cNvPr>
          <p:cNvSpPr txBox="1"/>
          <p:nvPr/>
        </p:nvSpPr>
        <p:spPr>
          <a:xfrm>
            <a:off x="7376161" y="2381298"/>
            <a:ext cx="2377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16       12     24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8286B-8B3F-1208-DA5C-29BD47779AF1}"/>
              </a:ext>
            </a:extLst>
          </p:cNvPr>
          <p:cNvSpPr txBox="1"/>
          <p:nvPr/>
        </p:nvSpPr>
        <p:spPr>
          <a:xfrm>
            <a:off x="7376160" y="3901440"/>
            <a:ext cx="2455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 8         6       12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1185C3-84F1-4514-5B45-29D4EB7E28DD}"/>
              </a:ext>
            </a:extLst>
          </p:cNvPr>
          <p:cNvSpPr txBox="1"/>
          <p:nvPr/>
        </p:nvSpPr>
        <p:spPr>
          <a:xfrm>
            <a:off x="7416795" y="5438044"/>
            <a:ext cx="24150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4         3         6</a:t>
            </a:r>
            <a:endParaRPr kumimoji="1" lang="ja-JP" altLang="en-US" sz="240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F3D58CC-C1C6-C544-7AEF-1CD06B7DB610}"/>
              </a:ext>
            </a:extLst>
          </p:cNvPr>
          <p:cNvCxnSpPr/>
          <p:nvPr/>
        </p:nvCxnSpPr>
        <p:spPr>
          <a:xfrm>
            <a:off x="8554720" y="294395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D2B578-8D6A-D336-29FB-29B335F628C8}"/>
              </a:ext>
            </a:extLst>
          </p:cNvPr>
          <p:cNvCxnSpPr/>
          <p:nvPr/>
        </p:nvCxnSpPr>
        <p:spPr>
          <a:xfrm>
            <a:off x="8564880" y="445779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D77C3B9-6897-F5BE-B9CC-BADF23460220}"/>
              </a:ext>
            </a:extLst>
          </p:cNvPr>
          <p:cNvCxnSpPr/>
          <p:nvPr/>
        </p:nvCxnSpPr>
        <p:spPr>
          <a:xfrm>
            <a:off x="8554720" y="6009724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64148ED6-B32B-F5A3-9844-FDEE68128804}"/>
              </a:ext>
            </a:extLst>
          </p:cNvPr>
          <p:cNvSpPr/>
          <p:nvPr/>
        </p:nvSpPr>
        <p:spPr>
          <a:xfrm>
            <a:off x="8229600" y="6256062"/>
            <a:ext cx="650240" cy="355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1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6A304C-85D0-CAA4-4E20-5466A413405B}"/>
              </a:ext>
            </a:extLst>
          </p:cNvPr>
          <p:cNvSpPr txBox="1"/>
          <p:nvPr/>
        </p:nvSpPr>
        <p:spPr>
          <a:xfrm>
            <a:off x="7376161" y="2381298"/>
            <a:ext cx="2377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16       12     24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252B4E-8416-5059-ABFF-08F9E765C9DC}"/>
              </a:ext>
            </a:extLst>
          </p:cNvPr>
          <p:cNvSpPr txBox="1"/>
          <p:nvPr/>
        </p:nvSpPr>
        <p:spPr>
          <a:xfrm>
            <a:off x="7376160" y="3901440"/>
            <a:ext cx="2455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 8         6       12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95A735-45B8-7979-82F9-AF760BA4F0C3}"/>
              </a:ext>
            </a:extLst>
          </p:cNvPr>
          <p:cNvSpPr txBox="1"/>
          <p:nvPr/>
        </p:nvSpPr>
        <p:spPr>
          <a:xfrm>
            <a:off x="7416795" y="5438044"/>
            <a:ext cx="24150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4         3         6</a:t>
            </a:r>
            <a:endParaRPr kumimoji="1" lang="ja-JP" altLang="en-US" sz="2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1DBE41-D5E3-66FE-84D1-432B20CFA88C}"/>
              </a:ext>
            </a:extLst>
          </p:cNvPr>
          <p:cNvCxnSpPr/>
          <p:nvPr/>
        </p:nvCxnSpPr>
        <p:spPr>
          <a:xfrm>
            <a:off x="8554720" y="294395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5A457DE-FB4B-63F0-0E96-EFE275BAC25E}"/>
              </a:ext>
            </a:extLst>
          </p:cNvPr>
          <p:cNvCxnSpPr/>
          <p:nvPr/>
        </p:nvCxnSpPr>
        <p:spPr>
          <a:xfrm>
            <a:off x="8564880" y="445779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乗算記号 9">
            <a:extLst>
              <a:ext uri="{FF2B5EF4-FFF2-40B4-BE49-F238E27FC236}">
                <a16:creationId xmlns:a16="http://schemas.microsoft.com/office/drawing/2014/main" id="{F60B17E7-47B3-5F3B-AD9B-ACDA94B1B3C2}"/>
              </a:ext>
            </a:extLst>
          </p:cNvPr>
          <p:cNvSpPr/>
          <p:nvPr/>
        </p:nvSpPr>
        <p:spPr>
          <a:xfrm>
            <a:off x="8229600" y="6256062"/>
            <a:ext cx="650240" cy="355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903C262-CB58-748E-DF96-064446F3BDED}"/>
              </a:ext>
            </a:extLst>
          </p:cNvPr>
          <p:cNvCxnSpPr/>
          <p:nvPr/>
        </p:nvCxnSpPr>
        <p:spPr>
          <a:xfrm>
            <a:off x="8554720" y="5938655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0C3541-5BB9-F9B1-8E73-8A6F297370AC}"/>
              </a:ext>
            </a:extLst>
          </p:cNvPr>
          <p:cNvSpPr txBox="1"/>
          <p:nvPr/>
        </p:nvSpPr>
        <p:spPr>
          <a:xfrm>
            <a:off x="397560" y="1645676"/>
            <a:ext cx="4718061" cy="5212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!=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463C9B-4403-6308-0EF2-29C59C866602}"/>
              </a:ext>
            </a:extLst>
          </p:cNvPr>
          <p:cNvSpPr txBox="1"/>
          <p:nvPr/>
        </p:nvSpPr>
        <p:spPr>
          <a:xfrm>
            <a:off x="2201830" y="134287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C91E9C-936D-9443-A977-8E1BD3808A32}"/>
              </a:ext>
            </a:extLst>
          </p:cNvPr>
          <p:cNvSpPr txBox="1"/>
          <p:nvPr/>
        </p:nvSpPr>
        <p:spPr>
          <a:xfrm>
            <a:off x="9940288" y="25196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0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A844C4-A316-654A-3F06-4B0F78B1A890}"/>
              </a:ext>
            </a:extLst>
          </p:cNvPr>
          <p:cNvSpPr txBox="1"/>
          <p:nvPr/>
        </p:nvSpPr>
        <p:spPr>
          <a:xfrm>
            <a:off x="6710946" y="315856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True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8F111-130A-533A-A5C2-75D950D9484A}"/>
              </a:ext>
            </a:extLst>
          </p:cNvPr>
          <p:cNvSpPr txBox="1"/>
          <p:nvPr/>
        </p:nvSpPr>
        <p:spPr>
          <a:xfrm>
            <a:off x="9940288" y="396901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1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DF809D-B443-F0EA-1971-833B93C4E01C}"/>
              </a:ext>
            </a:extLst>
          </p:cNvPr>
          <p:cNvSpPr txBox="1"/>
          <p:nvPr/>
        </p:nvSpPr>
        <p:spPr>
          <a:xfrm>
            <a:off x="6710946" y="469726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True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C03B12-2DB2-A09E-72CA-A2E8DA939736}"/>
              </a:ext>
            </a:extLst>
          </p:cNvPr>
          <p:cNvSpPr txBox="1"/>
          <p:nvPr/>
        </p:nvSpPr>
        <p:spPr>
          <a:xfrm>
            <a:off x="6548386" y="623143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False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E12112-A538-EED9-2257-0D9B06896F3A}"/>
              </a:ext>
            </a:extLst>
          </p:cNvPr>
          <p:cNvSpPr txBox="1"/>
          <p:nvPr/>
        </p:nvSpPr>
        <p:spPr>
          <a:xfrm>
            <a:off x="9940288" y="54842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448D12-01EF-B47E-BC0B-0AFFFCCFBC11}"/>
              </a:ext>
            </a:extLst>
          </p:cNvPr>
          <p:cNvSpPr txBox="1"/>
          <p:nvPr/>
        </p:nvSpPr>
        <p:spPr>
          <a:xfrm>
            <a:off x="8706519" y="31887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+=1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46462D-F531-969D-50D1-B61DEC906DDC}"/>
              </a:ext>
            </a:extLst>
          </p:cNvPr>
          <p:cNvSpPr txBox="1"/>
          <p:nvPr/>
        </p:nvSpPr>
        <p:spPr>
          <a:xfrm>
            <a:off x="8706519" y="471235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+=1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D5CCC4-B48F-4D15-365B-D4C34E7D8CCF}"/>
              </a:ext>
            </a:extLst>
          </p:cNvPr>
          <p:cNvSpPr txBox="1"/>
          <p:nvPr/>
        </p:nvSpPr>
        <p:spPr>
          <a:xfrm>
            <a:off x="8839568" y="62491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break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0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4.2</a:t>
            </a:r>
            <a:endParaRPr kumimoji="1" lang="ja-JP" altLang="en-US" sz="32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DE03A7-76F3-AFA3-20FD-938672A68A24}"/>
              </a:ext>
            </a:extLst>
          </p:cNvPr>
          <p:cNvSpPr txBox="1"/>
          <p:nvPr/>
        </p:nvSpPr>
        <p:spPr>
          <a:xfrm>
            <a:off x="365760" y="1544320"/>
            <a:ext cx="3950120" cy="293413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&lt;vector&gt;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vector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DE5A8-D208-44D3-71DB-4DBB6EBED893}"/>
              </a:ext>
            </a:extLst>
          </p:cNvPr>
          <p:cNvSpPr txBox="1"/>
          <p:nvPr/>
        </p:nvSpPr>
        <p:spPr>
          <a:xfrm>
            <a:off x="4468280" y="1544320"/>
            <a:ext cx="4229043" cy="470898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bool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!=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0C3359-9C6D-81A6-371F-5137BC28ACBD}"/>
              </a:ext>
            </a:extLst>
          </p:cNvPr>
          <p:cNvSpPr txBox="1"/>
          <p:nvPr/>
        </p:nvSpPr>
        <p:spPr>
          <a:xfrm>
            <a:off x="2003227" y="462490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4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5F848-3C30-2A8F-F8EC-18CE576D2629}"/>
              </a:ext>
            </a:extLst>
          </p:cNvPr>
          <p:cNvSpPr txBox="1"/>
          <p:nvPr/>
        </p:nvSpPr>
        <p:spPr>
          <a:xfrm>
            <a:off x="518160" y="165608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E1A4A9-D096-214C-B518-A93405A7A203}"/>
              </a:ext>
            </a:extLst>
          </p:cNvPr>
          <p:cNvSpPr txBox="1"/>
          <p:nvPr/>
        </p:nvSpPr>
        <p:spPr>
          <a:xfrm>
            <a:off x="698157" y="2659092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・</a:t>
            </a:r>
            <a:r>
              <a:rPr lang="en-US" altLang="ja-JP" sz="3200"/>
              <a:t>while</a:t>
            </a:r>
            <a:r>
              <a:rPr lang="ja-JP" altLang="en-US" sz="3200"/>
              <a:t>文と</a:t>
            </a:r>
            <a:r>
              <a:rPr lang="en-US" altLang="ja-JP" sz="3200"/>
              <a:t>for</a:t>
            </a:r>
            <a:r>
              <a:rPr lang="ja-JP" altLang="en-US" sz="3200"/>
              <a:t>文の使い分け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E85AB-741B-595D-CA2C-B30D5719DB22}"/>
              </a:ext>
            </a:extLst>
          </p:cNvPr>
          <p:cNvSpPr txBox="1"/>
          <p:nvPr/>
        </p:nvSpPr>
        <p:spPr>
          <a:xfrm>
            <a:off x="698157" y="3906520"/>
            <a:ext cx="2951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・</a:t>
            </a:r>
            <a:r>
              <a:rPr lang="en-US" altLang="ja-JP" sz="3200">
                <a:solidFill>
                  <a:srgbClr val="FF0000"/>
                </a:solidFill>
              </a:rPr>
              <a:t>vector</a:t>
            </a:r>
            <a:r>
              <a:rPr kumimoji="1" lang="en-US" altLang="ja-JP" sz="3200">
                <a:solidFill>
                  <a:srgbClr val="FF0000"/>
                </a:solidFill>
              </a:rPr>
              <a:t>(C++)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9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>
                <a:solidFill>
                  <a:schemeClr val="tx1"/>
                </a:solidFill>
              </a:rPr>
              <a:t>while</a:t>
            </a:r>
            <a:r>
              <a:rPr lang="ja-JP" altLang="en-US" sz="4000" b="1">
                <a:solidFill>
                  <a:schemeClr val="tx1"/>
                </a:solidFill>
              </a:rPr>
              <a:t>文と</a:t>
            </a:r>
            <a:r>
              <a:rPr lang="en-US" altLang="ja-JP" sz="4000" b="1">
                <a:solidFill>
                  <a:schemeClr val="tx1"/>
                </a:solidFill>
              </a:rPr>
              <a:t>for</a:t>
            </a:r>
            <a:r>
              <a:rPr lang="ja-JP" altLang="en-US" sz="4000" b="1">
                <a:solidFill>
                  <a:schemeClr val="tx1"/>
                </a:solidFill>
              </a:rPr>
              <a:t>文の使い分け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466B70-23E3-AABC-3175-0C0831D907C1}"/>
              </a:ext>
            </a:extLst>
          </p:cNvPr>
          <p:cNvSpPr txBox="1"/>
          <p:nvPr/>
        </p:nvSpPr>
        <p:spPr>
          <a:xfrm>
            <a:off x="393357" y="359664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ループの回数が決まっている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85ECF42-DD73-57A1-CE38-CB8BC50A8259}"/>
              </a:ext>
            </a:extLst>
          </p:cNvPr>
          <p:cNvCxnSpPr>
            <a:cxnSpLocks/>
          </p:cNvCxnSpPr>
          <p:nvPr/>
        </p:nvCxnSpPr>
        <p:spPr>
          <a:xfrm>
            <a:off x="5912817" y="3860333"/>
            <a:ext cx="180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FE2DD-E704-94DC-69AA-07FA3B0DA8DF}"/>
              </a:ext>
            </a:extLst>
          </p:cNvPr>
          <p:cNvSpPr txBox="1"/>
          <p:nvPr/>
        </p:nvSpPr>
        <p:spPr>
          <a:xfrm>
            <a:off x="8249920" y="3596640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kumimoji="1" lang="ja-JP" altLang="en-US" sz="2800"/>
              <a:t>文</a:t>
            </a:r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51F69E5C-591C-6179-4B37-82B25D433257}"/>
              </a:ext>
            </a:extLst>
          </p:cNvPr>
          <p:cNvCxnSpPr>
            <a:cxnSpLocks/>
          </p:cNvCxnSpPr>
          <p:nvPr/>
        </p:nvCxnSpPr>
        <p:spPr>
          <a:xfrm>
            <a:off x="5922821" y="3889027"/>
            <a:ext cx="1796625" cy="1150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637F6E-94DD-4CEC-3AA5-022DBC211916}"/>
              </a:ext>
            </a:extLst>
          </p:cNvPr>
          <p:cNvSpPr txBox="1"/>
          <p:nvPr/>
        </p:nvSpPr>
        <p:spPr>
          <a:xfrm>
            <a:off x="8249920" y="477775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7A0F80-6482-FC31-FEE9-2762432026E3}"/>
              </a:ext>
            </a:extLst>
          </p:cNvPr>
          <p:cNvSpPr txBox="1"/>
          <p:nvPr/>
        </p:nvSpPr>
        <p:spPr>
          <a:xfrm>
            <a:off x="6990080" y="3519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5767B7-131B-EE11-3A92-CCDABFD27019}"/>
              </a:ext>
            </a:extLst>
          </p:cNvPr>
          <p:cNvSpPr txBox="1"/>
          <p:nvPr/>
        </p:nvSpPr>
        <p:spPr>
          <a:xfrm>
            <a:off x="7037368" y="4670028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83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>
                <a:solidFill>
                  <a:srgbClr val="F8582E"/>
                </a:solidFill>
              </a:rPr>
              <a:t>C++</a:t>
            </a:r>
            <a:r>
              <a:rPr kumimoji="1" lang="ja-JP" altLang="en-US" sz="4000" b="1">
                <a:solidFill>
                  <a:srgbClr val="F8582E"/>
                </a:solidFill>
              </a:rPr>
              <a:t>の配列は</a:t>
            </a:r>
            <a:r>
              <a:rPr lang="en-US" altLang="ja-JP" sz="4000" b="1">
                <a:solidFill>
                  <a:srgbClr val="F8582E"/>
                </a:solidFill>
              </a:rPr>
              <a:t>vector</a:t>
            </a:r>
            <a:r>
              <a:rPr lang="ja-JP" altLang="en-US" sz="4000" b="1">
                <a:solidFill>
                  <a:srgbClr val="F8582E"/>
                </a:solidFill>
              </a:rPr>
              <a:t>を使う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0977E2-D6D6-580D-BB8B-3B77622B7B09}"/>
              </a:ext>
            </a:extLst>
          </p:cNvPr>
          <p:cNvSpPr txBox="1"/>
          <p:nvPr/>
        </p:nvSpPr>
        <p:spPr>
          <a:xfrm>
            <a:off x="698157" y="6488668"/>
            <a:ext cx="608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/>
              <a:t>https://cpprefjp.github.io/reference/vector/vector.html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A18BF-3B98-A924-17F7-C17255DC8208}"/>
              </a:ext>
            </a:extLst>
          </p:cNvPr>
          <p:cNvSpPr txBox="1"/>
          <p:nvPr/>
        </p:nvSpPr>
        <p:spPr>
          <a:xfrm>
            <a:off x="426720" y="6202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リファレンス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38A61B-3469-CC94-C440-36A37B59BAFC}"/>
              </a:ext>
            </a:extLst>
          </p:cNvPr>
          <p:cNvSpPr txBox="1"/>
          <p:nvPr/>
        </p:nvSpPr>
        <p:spPr>
          <a:xfrm>
            <a:off x="538480" y="535432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APG4b</a:t>
            </a:r>
            <a:r>
              <a:rPr kumimoji="1" lang="ja-JP" altLang="en-US"/>
              <a:t>で勉強がおすすめ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77DA07-81C5-F895-7F74-27E8BC9647B3}"/>
              </a:ext>
            </a:extLst>
          </p:cNvPr>
          <p:cNvSpPr txBox="1"/>
          <p:nvPr/>
        </p:nvSpPr>
        <p:spPr>
          <a:xfrm>
            <a:off x="698157" y="5686306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/>
              <a:t>https://atcoder.jp/contests/apg4b/tasks/APG4b_n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0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C04C82-CB75-3A80-0CFB-584B37551B76}"/>
              </a:ext>
            </a:extLst>
          </p:cNvPr>
          <p:cNvSpPr txBox="1"/>
          <p:nvPr/>
        </p:nvSpPr>
        <p:spPr>
          <a:xfrm>
            <a:off x="558800" y="16154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  <a:endParaRPr kumimoji="1" lang="en-US" altLang="ja-JP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2CD1DC-A273-E9FD-AEA5-B147EFFD8CDB}"/>
              </a:ext>
            </a:extLst>
          </p:cNvPr>
          <p:cNvSpPr txBox="1"/>
          <p:nvPr/>
        </p:nvSpPr>
        <p:spPr>
          <a:xfrm>
            <a:off x="873760" y="238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kumimoji="1" lang="ja-JP" altLang="en-US" sz="2800"/>
              <a:t>全探索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BB16DA-553A-BEBC-0901-9098708636B0}"/>
              </a:ext>
            </a:extLst>
          </p:cNvPr>
          <p:cNvSpPr txBox="1"/>
          <p:nvPr/>
        </p:nvSpPr>
        <p:spPr>
          <a:xfrm>
            <a:off x="1189742" y="3126448"/>
            <a:ext cx="1006878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500 </a:t>
            </a:r>
            <a:r>
              <a:rPr kumimoji="1" lang="ja-JP" altLang="en-US" sz="2800"/>
              <a:t>円玉が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A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A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</a:t>
            </a:r>
          </a:p>
          <a:p>
            <a:endParaRPr kumimoji="1" lang="en-US" altLang="ja-JP" sz="1600"/>
          </a:p>
          <a:p>
            <a:r>
              <a:rPr kumimoji="1" lang="en-US" altLang="ja-JP" sz="2800"/>
              <a:t>100 </a:t>
            </a:r>
            <a:r>
              <a:rPr kumimoji="1" lang="ja-JP" altLang="en-US" sz="2800"/>
              <a:t>円玉が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B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B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</a:t>
            </a:r>
          </a:p>
          <a:p>
            <a:endParaRPr kumimoji="1" lang="en-US" altLang="ja-JP"/>
          </a:p>
          <a:p>
            <a:r>
              <a:rPr kumimoji="1" lang="en-US" altLang="ja-JP" sz="2800"/>
              <a:t>50 </a:t>
            </a:r>
            <a:r>
              <a:rPr kumimoji="1" lang="ja-JP" altLang="en-US" sz="2800"/>
              <a:t>円玉</a:t>
            </a:r>
            <a:r>
              <a:rPr kumimoji="1" lang="en-US" altLang="ja-JP" sz="2800"/>
              <a:t>  </a:t>
            </a:r>
            <a:r>
              <a:rPr kumimoji="1" lang="ja-JP" altLang="en-US" sz="2800"/>
              <a:t>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C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C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 </a:t>
            </a:r>
            <a:r>
              <a:rPr kumimoji="1" lang="ja-JP" altLang="en-US" sz="2800"/>
              <a:t>をすべて調べる</a:t>
            </a:r>
            <a:endParaRPr kumimoji="1" lang="en-US" altLang="ja-JP" sz="2800"/>
          </a:p>
          <a:p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2E6CC0-42BF-AB1F-FFDE-AEBEDEFD2D37}"/>
              </a:ext>
            </a:extLst>
          </p:cNvPr>
          <p:cNvSpPr txBox="1"/>
          <p:nvPr/>
        </p:nvSpPr>
        <p:spPr>
          <a:xfrm>
            <a:off x="6794157" y="546555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※0</a:t>
            </a:r>
            <a:r>
              <a:rPr kumimoji="1" lang="ja-JP" altLang="en-US"/>
              <a:t>枚の場合もあるので注意</a:t>
            </a:r>
          </a:p>
        </p:txBody>
      </p:sp>
    </p:spTree>
    <p:extLst>
      <p:ext uri="{BB962C8B-B14F-4D97-AF65-F5344CB8AC3E}">
        <p14:creationId xmlns:p14="http://schemas.microsoft.com/office/powerpoint/2010/main" val="27484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bg1"/>
                </a:solidFill>
              </a:rPr>
              <a:t>テーマの色と内容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０</a:t>
            </a:r>
            <a:endParaRPr kumimoji="1" lang="ja-JP" altLang="en-US" sz="3200" b="1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F391980-B9F8-2C7C-6526-9A2955ABA876}"/>
              </a:ext>
            </a:extLst>
          </p:cNvPr>
          <p:cNvSpPr/>
          <p:nvPr/>
        </p:nvSpPr>
        <p:spPr>
          <a:xfrm>
            <a:off x="1940011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黒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B01053D-9810-5296-3F12-C2E97EE8BA05}"/>
              </a:ext>
            </a:extLst>
          </p:cNvPr>
          <p:cNvSpPr/>
          <p:nvPr/>
        </p:nvSpPr>
        <p:spPr>
          <a:xfrm>
            <a:off x="7552042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rgbClr val="FF0000"/>
                </a:solidFill>
              </a:rPr>
              <a:t>赤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AEB0A1-5D88-70BD-A5ED-8482858B81AE}"/>
              </a:ext>
            </a:extLst>
          </p:cNvPr>
          <p:cNvSpPr txBox="1"/>
          <p:nvPr/>
        </p:nvSpPr>
        <p:spPr>
          <a:xfrm>
            <a:off x="656967" y="4859959"/>
            <a:ext cx="54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一般的なプログラミング</a:t>
            </a:r>
            <a:endParaRPr kumimoji="1" lang="en-US" altLang="ja-JP" sz="3600" dirty="0"/>
          </a:p>
          <a:p>
            <a:pPr algn="ctr"/>
            <a:r>
              <a:rPr lang="ja-JP" altLang="en-US" sz="3600"/>
              <a:t>の内容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56301-7406-CA2C-583D-DA14640AB099}"/>
              </a:ext>
            </a:extLst>
          </p:cNvPr>
          <p:cNvSpPr txBox="1"/>
          <p:nvPr/>
        </p:nvSpPr>
        <p:spPr>
          <a:xfrm>
            <a:off x="6794157" y="48137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競プロ特化の内容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78274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CC8CED-491E-F32C-1233-E375CE5035A6}"/>
              </a:ext>
            </a:extLst>
          </p:cNvPr>
          <p:cNvSpPr txBox="1"/>
          <p:nvPr/>
        </p:nvSpPr>
        <p:spPr>
          <a:xfrm>
            <a:off x="332884" y="1892538"/>
            <a:ext cx="5623655" cy="496546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&lt;vector&gt;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} 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293D2D-4438-1DA2-489D-B40EF83F8A4C}"/>
              </a:ext>
            </a:extLst>
          </p:cNvPr>
          <p:cNvSpPr txBox="1"/>
          <p:nvPr/>
        </p:nvSpPr>
        <p:spPr>
          <a:xfrm>
            <a:off x="6374922" y="2641461"/>
            <a:ext cx="5484194" cy="42165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42B258-7379-B7ED-F4FB-3419BE52A81F}"/>
              </a:ext>
            </a:extLst>
          </p:cNvPr>
          <p:cNvSpPr txBox="1"/>
          <p:nvPr/>
        </p:nvSpPr>
        <p:spPr>
          <a:xfrm>
            <a:off x="2777562" y="1523206"/>
            <a:ext cx="8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C++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F48E59-600F-94DF-2251-49AB695BA9B4}"/>
              </a:ext>
            </a:extLst>
          </p:cNvPr>
          <p:cNvSpPr txBox="1"/>
          <p:nvPr/>
        </p:nvSpPr>
        <p:spPr>
          <a:xfrm>
            <a:off x="8651186" y="227212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22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DCEEB2-CFE2-9349-3C86-6CF1BF1D27AB}"/>
              </a:ext>
            </a:extLst>
          </p:cNvPr>
          <p:cNvSpPr txBox="1"/>
          <p:nvPr/>
        </p:nvSpPr>
        <p:spPr>
          <a:xfrm>
            <a:off x="497840" y="168656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0D5D3E-BB70-9312-A852-9D30A0EF0A14}"/>
              </a:ext>
            </a:extLst>
          </p:cNvPr>
          <p:cNvSpPr txBox="1"/>
          <p:nvPr/>
        </p:nvSpPr>
        <p:spPr>
          <a:xfrm>
            <a:off x="698157" y="274289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・多重ループ</a:t>
            </a:r>
          </a:p>
        </p:txBody>
      </p:sp>
    </p:spTree>
    <p:extLst>
      <p:ext uri="{BB962C8B-B14F-4D97-AF65-F5344CB8AC3E}">
        <p14:creationId xmlns:p14="http://schemas.microsoft.com/office/powerpoint/2010/main" val="94048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多重ループに慣れる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55A433-5E84-2E9D-457A-624441B7BA6A}"/>
              </a:ext>
            </a:extLst>
          </p:cNvPr>
          <p:cNvSpPr txBox="1"/>
          <p:nvPr/>
        </p:nvSpPr>
        <p:spPr>
          <a:xfrm>
            <a:off x="698157" y="196088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多重ループには慣れも必要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F931C0-82EC-14A0-6E45-9AA2A2D77667}"/>
              </a:ext>
            </a:extLst>
          </p:cNvPr>
          <p:cNvSpPr txBox="1"/>
          <p:nvPr/>
        </p:nvSpPr>
        <p:spPr>
          <a:xfrm>
            <a:off x="698157" y="33934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添字を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CE7703-1EB7-13B5-D9A6-70862038603B}"/>
              </a:ext>
            </a:extLst>
          </p:cNvPr>
          <p:cNvSpPr txBox="1"/>
          <p:nvPr/>
        </p:nvSpPr>
        <p:spPr>
          <a:xfrm>
            <a:off x="2494998" y="3406874"/>
            <a:ext cx="1381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/>
              <a:t>i,j,k...</a:t>
            </a:r>
            <a:endParaRPr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C628F-D437-284B-2C7F-DA4B7DC851BA}"/>
              </a:ext>
            </a:extLst>
          </p:cNvPr>
          <p:cNvSpPr txBox="1"/>
          <p:nvPr/>
        </p:nvSpPr>
        <p:spPr>
          <a:xfrm>
            <a:off x="5913109" y="34376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highlight>
                  <a:srgbClr val="FFFF00"/>
                </a:highlight>
              </a:rPr>
              <a:t>分かりやすい添字</a:t>
            </a:r>
            <a:endParaRPr kumimoji="1" lang="ja-JP" altLang="en-US" sz="2400">
              <a:highlight>
                <a:srgbClr val="FFFF00"/>
              </a:highligh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D5CD4D-3CE3-A742-F46C-330155B2A215}"/>
              </a:ext>
            </a:extLst>
          </p:cNvPr>
          <p:cNvSpPr txBox="1"/>
          <p:nvPr/>
        </p:nvSpPr>
        <p:spPr>
          <a:xfrm>
            <a:off x="4411715" y="34068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⇒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477479-3190-7402-333B-1D74D5427208}"/>
              </a:ext>
            </a:extLst>
          </p:cNvPr>
          <p:cNvSpPr txBox="1"/>
          <p:nvPr/>
        </p:nvSpPr>
        <p:spPr>
          <a:xfrm>
            <a:off x="9237345" y="37454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にする工夫もある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1660E0-B7FF-4DBA-6613-DD9AFF1B3CC7}"/>
              </a:ext>
            </a:extLst>
          </p:cNvPr>
          <p:cNvSpPr txBox="1"/>
          <p:nvPr/>
        </p:nvSpPr>
        <p:spPr>
          <a:xfrm>
            <a:off x="863600" y="47650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AF89F67-F813-8DD0-5AD2-5C654C64C471}"/>
              </a:ext>
            </a:extLst>
          </p:cNvPr>
          <p:cNvSpPr txBox="1"/>
          <p:nvPr/>
        </p:nvSpPr>
        <p:spPr>
          <a:xfrm>
            <a:off x="1809079" y="4994196"/>
            <a:ext cx="5205271" cy="1887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indent="165100"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//</a:t>
            </a:r>
            <a:r>
              <a:rPr lang="ja-JP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略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9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6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2C3F25-13B1-FA24-347D-2490F1F6338F}"/>
              </a:ext>
            </a:extLst>
          </p:cNvPr>
          <p:cNvSpPr txBox="1"/>
          <p:nvPr/>
        </p:nvSpPr>
        <p:spPr>
          <a:xfrm>
            <a:off x="765372" y="17576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93B324-C03A-9597-869B-B9525180FDEB}"/>
              </a:ext>
            </a:extLst>
          </p:cNvPr>
          <p:cNvSpPr txBox="1"/>
          <p:nvPr/>
        </p:nvSpPr>
        <p:spPr>
          <a:xfrm>
            <a:off x="765372" y="2681344"/>
            <a:ext cx="809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1~N</a:t>
            </a:r>
            <a:r>
              <a:rPr kumimoji="1" lang="ja-JP" altLang="en-US" sz="2800"/>
              <a:t>までの数それぞれについて各桁の和を調べる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04E24B-CABC-6016-B410-C3DD0F6753ED}"/>
              </a:ext>
            </a:extLst>
          </p:cNvPr>
          <p:cNvSpPr txBox="1"/>
          <p:nvPr/>
        </p:nvSpPr>
        <p:spPr>
          <a:xfrm>
            <a:off x="1243390" y="360500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①</a:t>
            </a:r>
            <a:r>
              <a:rPr kumimoji="1" lang="ja-JP" altLang="en-US" sz="2800"/>
              <a:t>余りを使って求めるやり方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950CD1-1CF5-DFD8-3D65-1DD6ED3E3700}"/>
              </a:ext>
            </a:extLst>
          </p:cNvPr>
          <p:cNvSpPr txBox="1"/>
          <p:nvPr/>
        </p:nvSpPr>
        <p:spPr>
          <a:xfrm>
            <a:off x="1243390" y="480568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②文字列にして求めるやり方</a:t>
            </a:r>
          </a:p>
        </p:txBody>
      </p:sp>
    </p:spTree>
    <p:extLst>
      <p:ext uri="{BB962C8B-B14F-4D97-AF65-F5344CB8AC3E}">
        <p14:creationId xmlns:p14="http://schemas.microsoft.com/office/powerpoint/2010/main" val="127346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6.1</a:t>
            </a:r>
            <a:endParaRPr kumimoji="1" lang="ja-JP" altLang="en-US" sz="32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04E24B-CABC-6016-B410-C3DD0F6753ED}"/>
              </a:ext>
            </a:extLst>
          </p:cNvPr>
          <p:cNvSpPr txBox="1"/>
          <p:nvPr/>
        </p:nvSpPr>
        <p:spPr>
          <a:xfrm>
            <a:off x="398183" y="18389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①</a:t>
            </a:r>
            <a:r>
              <a:rPr kumimoji="1" lang="ja-JP" altLang="en-US" sz="2800"/>
              <a:t>余りを使って求めるやり方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BE8D0A-1108-217A-1619-911366DB6B67}"/>
              </a:ext>
            </a:extLst>
          </p:cNvPr>
          <p:cNvSpPr txBox="1"/>
          <p:nvPr/>
        </p:nvSpPr>
        <p:spPr>
          <a:xfrm>
            <a:off x="3029229" y="6127436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例</a:t>
            </a:r>
            <a:r>
              <a:rPr kumimoji="1" lang="en-US" altLang="ja-JP" sz="2000"/>
              <a:t>) 834</a:t>
            </a:r>
            <a:r>
              <a:rPr kumimoji="1" lang="ja-JP" altLang="en-US" sz="2000"/>
              <a:t>の各桁の和を求めるとき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877F0E4E-1436-BB80-1A66-370D8BE0DC5E}"/>
              </a:ext>
            </a:extLst>
          </p:cNvPr>
          <p:cNvSpPr/>
          <p:nvPr/>
        </p:nvSpPr>
        <p:spPr>
          <a:xfrm>
            <a:off x="7327289" y="1526092"/>
            <a:ext cx="1725272" cy="6257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/>
              <a:t>834</a:t>
            </a:r>
            <a:endParaRPr kumimoji="1" lang="ja-JP" altLang="en-US" sz="28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E1769-46AC-F6BC-87B8-593219F4A948}"/>
              </a:ext>
            </a:extLst>
          </p:cNvPr>
          <p:cNvCxnSpPr>
            <a:cxnSpLocks/>
          </p:cNvCxnSpPr>
          <p:nvPr/>
        </p:nvCxnSpPr>
        <p:spPr>
          <a:xfrm>
            <a:off x="8151473" y="2142252"/>
            <a:ext cx="0" cy="891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DE86F6-6C27-D609-E11C-D312D6ED6FB2}"/>
              </a:ext>
            </a:extLst>
          </p:cNvPr>
          <p:cNvSpPr txBox="1"/>
          <p:nvPr/>
        </p:nvSpPr>
        <p:spPr>
          <a:xfrm>
            <a:off x="8189925" y="2403255"/>
            <a:ext cx="11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で割る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66AE9EF7-0056-9017-A950-B82B2E8AD0A0}"/>
              </a:ext>
            </a:extLst>
          </p:cNvPr>
          <p:cNvSpPr/>
          <p:nvPr/>
        </p:nvSpPr>
        <p:spPr>
          <a:xfrm>
            <a:off x="7327289" y="2993021"/>
            <a:ext cx="1725272" cy="6257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/>
              <a:t>83</a:t>
            </a:r>
            <a:endParaRPr kumimoji="1" lang="ja-JP" altLang="en-US" sz="2800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0E58DF10-6490-094C-D119-99B6F2579389}"/>
              </a:ext>
            </a:extLst>
          </p:cNvPr>
          <p:cNvSpPr/>
          <p:nvPr/>
        </p:nvSpPr>
        <p:spPr>
          <a:xfrm>
            <a:off x="7327289" y="4480178"/>
            <a:ext cx="1725272" cy="6257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/>
              <a:t>8</a:t>
            </a:r>
            <a:endParaRPr kumimoji="1" lang="ja-JP" altLang="en-US" sz="28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9760A4-8786-8C27-A34F-4F1AD8BDFBEB}"/>
              </a:ext>
            </a:extLst>
          </p:cNvPr>
          <p:cNvSpPr txBox="1"/>
          <p:nvPr/>
        </p:nvSpPr>
        <p:spPr>
          <a:xfrm>
            <a:off x="8189925" y="3876883"/>
            <a:ext cx="11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で割る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26E115-1CC5-4740-787E-12D0E97EE9AC}"/>
              </a:ext>
            </a:extLst>
          </p:cNvPr>
          <p:cNvSpPr txBox="1"/>
          <p:nvPr/>
        </p:nvSpPr>
        <p:spPr>
          <a:xfrm>
            <a:off x="9135701" y="1487092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</a:t>
            </a:r>
            <a:r>
              <a:rPr kumimoji="1" lang="ja-JP" altLang="en-US" sz="1200"/>
              <a:t>で割った余り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DE0B1C-D21B-E54D-3F17-654D25A8069F}"/>
              </a:ext>
            </a:extLst>
          </p:cNvPr>
          <p:cNvSpPr txBox="1"/>
          <p:nvPr/>
        </p:nvSpPr>
        <p:spPr>
          <a:xfrm>
            <a:off x="10413615" y="16255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４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3ED8CCD-91C1-B1BA-1439-CEEFEA1ECCA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225280" y="1856423"/>
            <a:ext cx="11883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92073A4-F418-B605-3D87-171700EC1658}"/>
              </a:ext>
            </a:extLst>
          </p:cNvPr>
          <p:cNvSpPr txBox="1"/>
          <p:nvPr/>
        </p:nvSpPr>
        <p:spPr>
          <a:xfrm>
            <a:off x="9135701" y="2960720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</a:t>
            </a:r>
            <a:r>
              <a:rPr kumimoji="1" lang="ja-JP" altLang="en-US" sz="1200"/>
              <a:t>で割った余り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EE7EEB-294B-E583-60FE-16A121D90EEB}"/>
              </a:ext>
            </a:extLst>
          </p:cNvPr>
          <p:cNvSpPr txBox="1"/>
          <p:nvPr/>
        </p:nvSpPr>
        <p:spPr>
          <a:xfrm>
            <a:off x="10413615" y="309921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３</a:t>
            </a:r>
            <a:endParaRPr kumimoji="1" lang="ja-JP" altLang="en-US" sz="24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84AAA91-6093-888C-20D0-C0961E4BFC3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225280" y="3330051"/>
            <a:ext cx="11883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028B022-6DCC-5580-50A8-38B3799C8A99}"/>
              </a:ext>
            </a:extLst>
          </p:cNvPr>
          <p:cNvSpPr txBox="1"/>
          <p:nvPr/>
        </p:nvSpPr>
        <p:spPr>
          <a:xfrm>
            <a:off x="9135701" y="4456374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</a:t>
            </a:r>
            <a:r>
              <a:rPr kumimoji="1" lang="ja-JP" altLang="en-US" sz="1200"/>
              <a:t>で割った余り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56453D-1C92-5A63-75C3-F9296F7F687C}"/>
              </a:ext>
            </a:extLst>
          </p:cNvPr>
          <p:cNvSpPr txBox="1"/>
          <p:nvPr/>
        </p:nvSpPr>
        <p:spPr>
          <a:xfrm>
            <a:off x="10413615" y="45948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８</a:t>
            </a:r>
            <a:endParaRPr kumimoji="1" lang="ja-JP" altLang="en-US" sz="24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049BF9F-5DDC-2AFA-4E95-F78E82F50BE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225280" y="4825705"/>
            <a:ext cx="11883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0DF117C-93C8-BFB4-DB92-805363940A74}"/>
              </a:ext>
            </a:extLst>
          </p:cNvPr>
          <p:cNvCxnSpPr>
            <a:cxnSpLocks/>
          </p:cNvCxnSpPr>
          <p:nvPr/>
        </p:nvCxnSpPr>
        <p:spPr>
          <a:xfrm>
            <a:off x="8154626" y="3618757"/>
            <a:ext cx="0" cy="891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B26310B-0C51-02E1-6245-C4BFD9975145}"/>
              </a:ext>
            </a:extLst>
          </p:cNvPr>
          <p:cNvCxnSpPr>
            <a:cxnSpLocks/>
          </p:cNvCxnSpPr>
          <p:nvPr/>
        </p:nvCxnSpPr>
        <p:spPr>
          <a:xfrm>
            <a:off x="8151473" y="5089508"/>
            <a:ext cx="0" cy="891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44821E0-922E-7C65-00AF-3689B7D4884A}"/>
              </a:ext>
            </a:extLst>
          </p:cNvPr>
          <p:cNvSpPr txBox="1"/>
          <p:nvPr/>
        </p:nvSpPr>
        <p:spPr>
          <a:xfrm>
            <a:off x="8189925" y="5350511"/>
            <a:ext cx="11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で割る</a:t>
            </a: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2EDAE24F-CD8F-1437-9C1F-567F5EE64FD6}"/>
              </a:ext>
            </a:extLst>
          </p:cNvPr>
          <p:cNvSpPr/>
          <p:nvPr/>
        </p:nvSpPr>
        <p:spPr>
          <a:xfrm>
            <a:off x="7288837" y="5972620"/>
            <a:ext cx="1725272" cy="6257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０</a:t>
            </a:r>
            <a:endParaRPr kumimoji="1" lang="ja-JP" altLang="en-US" sz="28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F424A99-E1A0-6B60-6660-D3CDBF9D3F87}"/>
              </a:ext>
            </a:extLst>
          </p:cNvPr>
          <p:cNvSpPr txBox="1"/>
          <p:nvPr/>
        </p:nvSpPr>
        <p:spPr>
          <a:xfrm>
            <a:off x="9038464" y="610082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break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5134E32-2D76-BCA4-9228-DC10E95952A2}"/>
              </a:ext>
            </a:extLst>
          </p:cNvPr>
          <p:cNvSpPr txBox="1"/>
          <p:nvPr/>
        </p:nvSpPr>
        <p:spPr>
          <a:xfrm>
            <a:off x="494882" y="2760665"/>
            <a:ext cx="6397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10</a:t>
            </a:r>
            <a:r>
              <a:rPr kumimoji="1" lang="ja-JP" altLang="en-US" sz="2000"/>
              <a:t>で割った余りを足す、元の数を</a:t>
            </a:r>
            <a:r>
              <a:rPr kumimoji="1" lang="en-US" altLang="ja-JP" sz="2000"/>
              <a:t>10</a:t>
            </a:r>
            <a:r>
              <a:rPr kumimoji="1" lang="ja-JP" altLang="en-US" sz="2000"/>
              <a:t>で割るを繰り返す</a:t>
            </a:r>
          </a:p>
        </p:txBody>
      </p:sp>
    </p:spTree>
    <p:extLst>
      <p:ext uri="{BB962C8B-B14F-4D97-AF65-F5344CB8AC3E}">
        <p14:creationId xmlns:p14="http://schemas.microsoft.com/office/powerpoint/2010/main" val="143630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6.2</a:t>
            </a:r>
            <a:endParaRPr kumimoji="1" lang="ja-JP" altLang="en-US" sz="32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C3A996-CD67-D24C-EF35-D58D942C94CF}"/>
              </a:ext>
            </a:extLst>
          </p:cNvPr>
          <p:cNvSpPr txBox="1"/>
          <p:nvPr/>
        </p:nvSpPr>
        <p:spPr>
          <a:xfrm>
            <a:off x="0" y="1397876"/>
            <a:ext cx="482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①</a:t>
            </a:r>
            <a:r>
              <a:rPr kumimoji="1" lang="ja-JP" altLang="en-US" sz="2800"/>
              <a:t>余りを使って求めるやり方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872632-4946-4373-4624-E77628543275}"/>
              </a:ext>
            </a:extLst>
          </p:cNvPr>
          <p:cNvSpPr txBox="1"/>
          <p:nvPr/>
        </p:nvSpPr>
        <p:spPr>
          <a:xfrm>
            <a:off x="0" y="1902156"/>
            <a:ext cx="5245347" cy="49558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&amp;&amp;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040D07-C025-C750-CA81-D15F0D3BC8DB}"/>
              </a:ext>
            </a:extLst>
          </p:cNvPr>
          <p:cNvSpPr txBox="1"/>
          <p:nvPr/>
        </p:nvSpPr>
        <p:spPr>
          <a:xfrm>
            <a:off x="5534317" y="3427445"/>
            <a:ext cx="5245347" cy="34305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//=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1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B7D6C9-2E29-99E8-D6EB-92AA49FCC1F9}"/>
              </a:ext>
            </a:extLst>
          </p:cNvPr>
          <p:cNvSpPr txBox="1"/>
          <p:nvPr/>
        </p:nvSpPr>
        <p:spPr>
          <a:xfrm>
            <a:off x="4488407" y="204332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2"/>
                </a:solidFill>
              </a:rPr>
              <a:t>C++</a:t>
            </a:r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E25A4-AAB8-BD2B-724C-1E2E5DD33B19}"/>
              </a:ext>
            </a:extLst>
          </p:cNvPr>
          <p:cNvSpPr txBox="1"/>
          <p:nvPr/>
        </p:nvSpPr>
        <p:spPr>
          <a:xfrm>
            <a:off x="7792720" y="305811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5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6.3</a:t>
            </a:r>
            <a:endParaRPr kumimoji="1" lang="ja-JP" altLang="en-US" sz="32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C3A996-CD67-D24C-EF35-D58D942C94CF}"/>
              </a:ext>
            </a:extLst>
          </p:cNvPr>
          <p:cNvSpPr txBox="1"/>
          <p:nvPr/>
        </p:nvSpPr>
        <p:spPr>
          <a:xfrm>
            <a:off x="0" y="1397876"/>
            <a:ext cx="482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/>
              <a:t>②</a:t>
            </a:r>
            <a:r>
              <a:rPr kumimoji="1" lang="ja-JP" altLang="en-US" sz="2800"/>
              <a:t>文字列にして求めるやり方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872632-4946-4373-4624-E77628543275}"/>
              </a:ext>
            </a:extLst>
          </p:cNvPr>
          <p:cNvSpPr txBox="1"/>
          <p:nvPr/>
        </p:nvSpPr>
        <p:spPr>
          <a:xfrm>
            <a:off x="-23028" y="2290428"/>
            <a:ext cx="5371983" cy="46993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to_string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//i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を文字列にする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size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'0'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&amp;&amp;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040D07-C025-C750-CA81-D15F0D3BC8DB}"/>
              </a:ext>
            </a:extLst>
          </p:cNvPr>
          <p:cNvSpPr txBox="1"/>
          <p:nvPr/>
        </p:nvSpPr>
        <p:spPr>
          <a:xfrm>
            <a:off x="5534317" y="3457133"/>
            <a:ext cx="5245347" cy="34008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を文字列にする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 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数字にする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digit_sum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endParaRPr lang="ja-JP" alt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B7D6C9-2E29-99E8-D6EB-92AA49FCC1F9}"/>
              </a:ext>
            </a:extLst>
          </p:cNvPr>
          <p:cNvSpPr txBox="1"/>
          <p:nvPr/>
        </p:nvSpPr>
        <p:spPr>
          <a:xfrm>
            <a:off x="1987778" y="19324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C++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6E25A4-AAB8-BD2B-724C-1E2E5DD33B19}"/>
              </a:ext>
            </a:extLst>
          </p:cNvPr>
          <p:cNvSpPr txBox="1"/>
          <p:nvPr/>
        </p:nvSpPr>
        <p:spPr>
          <a:xfrm>
            <a:off x="7792720" y="305811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01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ABC083B - Some Sums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6.4</a:t>
            </a:r>
            <a:endParaRPr kumimoji="1" lang="ja-JP" altLang="en-US" sz="32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A82933-156D-8343-DE0C-7B6B32AEB409}"/>
              </a:ext>
            </a:extLst>
          </p:cNvPr>
          <p:cNvSpPr txBox="1"/>
          <p:nvPr/>
        </p:nvSpPr>
        <p:spPr>
          <a:xfrm>
            <a:off x="447040" y="16256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CDEABE-3F58-67B5-C0B3-0296DFA7751B}"/>
              </a:ext>
            </a:extLst>
          </p:cNvPr>
          <p:cNvSpPr txBox="1"/>
          <p:nvPr/>
        </p:nvSpPr>
        <p:spPr>
          <a:xfrm>
            <a:off x="698157" y="313661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・整数の剰余</a:t>
            </a:r>
          </a:p>
        </p:txBody>
      </p:sp>
    </p:spTree>
    <p:extLst>
      <p:ext uri="{BB962C8B-B14F-4D97-AF65-F5344CB8AC3E}">
        <p14:creationId xmlns:p14="http://schemas.microsoft.com/office/powerpoint/2010/main" val="131424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整数の剰余で気をつける点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6.5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33637-DC9F-3FB5-01CD-B69F02180813}"/>
              </a:ext>
            </a:extLst>
          </p:cNvPr>
          <p:cNvSpPr txBox="1"/>
          <p:nvPr/>
        </p:nvSpPr>
        <p:spPr>
          <a:xfrm>
            <a:off x="651751" y="1748497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Python</a:t>
            </a:r>
            <a:r>
              <a:rPr lang="ja-JP" altLang="en-US" sz="2400"/>
              <a:t>の注意点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A42A22-A1F2-BC8B-7537-26CD99A33414}"/>
              </a:ext>
            </a:extLst>
          </p:cNvPr>
          <p:cNvSpPr txBox="1"/>
          <p:nvPr/>
        </p:nvSpPr>
        <p:spPr>
          <a:xfrm>
            <a:off x="1216138" y="2329950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ighlight>
                  <a:srgbClr val="FFFF00"/>
                </a:highlight>
              </a:rPr>
              <a:t>/</a:t>
            </a:r>
            <a:r>
              <a:rPr lang="ja-JP" altLang="en-US" sz="2400"/>
              <a:t>　は割り算</a:t>
            </a:r>
            <a:r>
              <a:rPr lang="en-US" altLang="ja-JP" sz="2400"/>
              <a:t>(</a:t>
            </a:r>
            <a:r>
              <a:rPr lang="ja-JP" altLang="en-US" sz="2400"/>
              <a:t>小数部分も計算する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91C41F-238B-FD52-A2D9-62CC3BCE406A}"/>
              </a:ext>
            </a:extLst>
          </p:cNvPr>
          <p:cNvSpPr txBox="1"/>
          <p:nvPr/>
        </p:nvSpPr>
        <p:spPr>
          <a:xfrm>
            <a:off x="1216138" y="2980653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ighlight>
                  <a:srgbClr val="FFFF00"/>
                </a:highlight>
              </a:rPr>
              <a:t>// </a:t>
            </a:r>
            <a:r>
              <a:rPr kumimoji="1" lang="ja-JP" altLang="en-US" sz="2400"/>
              <a:t>は整数除算</a:t>
            </a:r>
            <a:r>
              <a:rPr kumimoji="1" lang="en-US" altLang="ja-JP" sz="2400"/>
              <a:t>(</a:t>
            </a:r>
            <a:r>
              <a:rPr kumimoji="1" lang="ja-JP" altLang="en-US" sz="2400"/>
              <a:t>割り算の商が帰ってくる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F164ED-DC73-E9C8-16AE-50351E31AFB6}"/>
              </a:ext>
            </a:extLst>
          </p:cNvPr>
          <p:cNvSpPr txBox="1"/>
          <p:nvPr/>
        </p:nvSpPr>
        <p:spPr>
          <a:xfrm>
            <a:off x="6278254" y="4394821"/>
            <a:ext cx="2047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>
                <a:solidFill>
                  <a:srgbClr val="0086B3"/>
                </a:solidFill>
                <a:effectLst/>
              </a:rPr>
              <a:t>print</a:t>
            </a:r>
            <a:r>
              <a:rPr lang="en" altLang="ja-JP"/>
              <a:t>(</a:t>
            </a:r>
            <a:r>
              <a:rPr lang="en" altLang="ja-JP">
                <a:solidFill>
                  <a:srgbClr val="009999"/>
                </a:solidFill>
                <a:effectLst/>
              </a:rPr>
              <a:t>10</a:t>
            </a:r>
            <a:r>
              <a:rPr lang="en" altLang="ja-JP"/>
              <a:t> </a:t>
            </a:r>
            <a:r>
              <a:rPr lang="en" altLang="ja-JP" b="1">
                <a:solidFill>
                  <a:srgbClr val="000000"/>
                </a:solidFill>
                <a:effectLst/>
              </a:rPr>
              <a:t>//</a:t>
            </a:r>
            <a:r>
              <a:rPr lang="en" altLang="ja-JP"/>
              <a:t> </a:t>
            </a:r>
            <a:r>
              <a:rPr lang="en" altLang="ja-JP">
                <a:solidFill>
                  <a:srgbClr val="009999"/>
                </a:solidFill>
                <a:effectLst/>
              </a:rPr>
              <a:t>3</a:t>
            </a:r>
            <a:r>
              <a:rPr lang="en" altLang="ja-JP"/>
              <a:t>) </a:t>
            </a:r>
          </a:p>
          <a:p>
            <a:r>
              <a:rPr lang="en" altLang="ja-JP">
                <a:solidFill>
                  <a:srgbClr val="6A737D"/>
                </a:solidFill>
                <a:effectLst/>
              </a:rPr>
              <a:t># 3</a:t>
            </a:r>
            <a:r>
              <a:rPr lang="en" altLang="ja-JP"/>
              <a:t> </a:t>
            </a:r>
          </a:p>
          <a:p>
            <a:endParaRPr lang="en" altLang="ja-JP"/>
          </a:p>
          <a:p>
            <a:r>
              <a:rPr lang="en" altLang="ja-JP">
                <a:solidFill>
                  <a:srgbClr val="0086B3"/>
                </a:solidFill>
                <a:effectLst/>
              </a:rPr>
              <a:t>print</a:t>
            </a:r>
            <a:r>
              <a:rPr lang="en" altLang="ja-JP"/>
              <a:t>(</a:t>
            </a:r>
            <a:r>
              <a:rPr lang="en" altLang="ja-JP">
                <a:solidFill>
                  <a:srgbClr val="009999"/>
                </a:solidFill>
                <a:effectLst/>
              </a:rPr>
              <a:t>0.1</a:t>
            </a:r>
            <a:r>
              <a:rPr lang="en" altLang="ja-JP"/>
              <a:t> </a:t>
            </a:r>
            <a:r>
              <a:rPr lang="en" altLang="ja-JP" b="1">
                <a:solidFill>
                  <a:srgbClr val="000000"/>
                </a:solidFill>
                <a:effectLst/>
              </a:rPr>
              <a:t>//</a:t>
            </a:r>
            <a:r>
              <a:rPr lang="en" altLang="ja-JP"/>
              <a:t> </a:t>
            </a:r>
            <a:r>
              <a:rPr lang="en" altLang="ja-JP">
                <a:solidFill>
                  <a:srgbClr val="009999"/>
                </a:solidFill>
                <a:effectLst/>
              </a:rPr>
              <a:t>0.03</a:t>
            </a:r>
            <a:r>
              <a:rPr lang="en" altLang="ja-JP"/>
              <a:t>) </a:t>
            </a:r>
          </a:p>
          <a:p>
            <a:r>
              <a:rPr lang="en" altLang="ja-JP">
                <a:solidFill>
                  <a:srgbClr val="6A737D"/>
                </a:solidFill>
                <a:effectLst/>
              </a:rPr>
              <a:t># 3.0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59945F-B25C-405E-792C-87F0584D5A2A}"/>
              </a:ext>
            </a:extLst>
          </p:cNvPr>
          <p:cNvSpPr txBox="1"/>
          <p:nvPr/>
        </p:nvSpPr>
        <p:spPr>
          <a:xfrm>
            <a:off x="1458032" y="4374392"/>
            <a:ext cx="2624436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" altLang="ja-JP">
                <a:solidFill>
                  <a:srgbClr val="0086B3"/>
                </a:solidFill>
                <a:effectLst/>
              </a:rPr>
              <a:t>print</a:t>
            </a:r>
            <a:r>
              <a:rPr lang="en" altLang="ja-JP"/>
              <a:t>(</a:t>
            </a:r>
            <a:r>
              <a:rPr lang="en" altLang="ja-JP">
                <a:solidFill>
                  <a:srgbClr val="009999"/>
                </a:solidFill>
                <a:effectLst/>
              </a:rPr>
              <a:t>10</a:t>
            </a:r>
            <a:r>
              <a:rPr lang="en" altLang="ja-JP"/>
              <a:t> </a:t>
            </a:r>
            <a:r>
              <a:rPr lang="en" altLang="ja-JP" b="1">
                <a:solidFill>
                  <a:srgbClr val="000000"/>
                </a:solidFill>
                <a:effectLst/>
              </a:rPr>
              <a:t>/</a:t>
            </a:r>
            <a:r>
              <a:rPr lang="en" altLang="ja-JP"/>
              <a:t> </a:t>
            </a:r>
            <a:r>
              <a:rPr lang="en" altLang="ja-JP">
                <a:solidFill>
                  <a:srgbClr val="009999"/>
                </a:solidFill>
                <a:effectLst/>
              </a:rPr>
              <a:t>3</a:t>
            </a:r>
            <a:r>
              <a:rPr lang="en" altLang="ja-JP"/>
              <a:t>) </a:t>
            </a:r>
          </a:p>
          <a:p>
            <a:r>
              <a:rPr lang="en" altLang="ja-JP">
                <a:solidFill>
                  <a:srgbClr val="6A737D"/>
                </a:solidFill>
                <a:effectLst/>
              </a:rPr>
              <a:t># 3.3333333333333335</a:t>
            </a:r>
          </a:p>
          <a:p>
            <a:r>
              <a:rPr lang="en" altLang="ja-JP"/>
              <a:t> </a:t>
            </a:r>
          </a:p>
          <a:p>
            <a:r>
              <a:rPr lang="en" altLang="ja-JP">
                <a:solidFill>
                  <a:srgbClr val="0086B3"/>
                </a:solidFill>
                <a:effectLst/>
              </a:rPr>
              <a:t>print</a:t>
            </a:r>
            <a:r>
              <a:rPr lang="en" altLang="ja-JP"/>
              <a:t>(</a:t>
            </a:r>
            <a:r>
              <a:rPr lang="en" altLang="ja-JP">
                <a:solidFill>
                  <a:srgbClr val="009999"/>
                </a:solidFill>
                <a:effectLst/>
              </a:rPr>
              <a:t>0.1</a:t>
            </a:r>
            <a:r>
              <a:rPr lang="en" altLang="ja-JP"/>
              <a:t> </a:t>
            </a:r>
            <a:r>
              <a:rPr lang="en" altLang="ja-JP" b="1">
                <a:solidFill>
                  <a:srgbClr val="000000"/>
                </a:solidFill>
                <a:effectLst/>
              </a:rPr>
              <a:t>/</a:t>
            </a:r>
            <a:r>
              <a:rPr lang="en" altLang="ja-JP"/>
              <a:t> </a:t>
            </a:r>
            <a:r>
              <a:rPr lang="en" altLang="ja-JP">
                <a:solidFill>
                  <a:srgbClr val="009999"/>
                </a:solidFill>
                <a:effectLst/>
              </a:rPr>
              <a:t>0.03</a:t>
            </a:r>
            <a:r>
              <a:rPr lang="en" altLang="ja-JP"/>
              <a:t>) </a:t>
            </a:r>
          </a:p>
          <a:p>
            <a:r>
              <a:rPr lang="en" altLang="ja-JP">
                <a:solidFill>
                  <a:srgbClr val="6A737D"/>
                </a:solidFill>
                <a:effectLst/>
              </a:rPr>
              <a:t># 3.3333333333333335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893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整数の剰余で気をつける点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6.6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33637-DC9F-3FB5-01CD-B69F02180813}"/>
              </a:ext>
            </a:extLst>
          </p:cNvPr>
          <p:cNvSpPr txBox="1"/>
          <p:nvPr/>
        </p:nvSpPr>
        <p:spPr>
          <a:xfrm>
            <a:off x="651751" y="1748497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C++</a:t>
            </a:r>
            <a:r>
              <a:rPr lang="ja-JP" altLang="en-US" sz="2400"/>
              <a:t>の注意点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07FEC4-8BA2-EB9C-B507-C6709B53AE51}"/>
              </a:ext>
            </a:extLst>
          </p:cNvPr>
          <p:cNvSpPr txBox="1"/>
          <p:nvPr/>
        </p:nvSpPr>
        <p:spPr>
          <a:xfrm>
            <a:off x="1757680" y="2560783"/>
            <a:ext cx="7388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整数除算は</a:t>
            </a:r>
            <a:r>
              <a:rPr kumimoji="1" lang="en-US" altLang="ja-JP" sz="3200"/>
              <a:t>0</a:t>
            </a:r>
            <a:r>
              <a:rPr kumimoji="1" lang="ja-JP" altLang="en-US" sz="3200"/>
              <a:t>に近い方に丸め込まれる！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97B516-7455-6D66-7A51-3F1F2F69C8FC}"/>
              </a:ext>
            </a:extLst>
          </p:cNvPr>
          <p:cNvSpPr txBox="1"/>
          <p:nvPr/>
        </p:nvSpPr>
        <p:spPr>
          <a:xfrm>
            <a:off x="3179205" y="3815344"/>
            <a:ext cx="2871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cout &lt;&lt; 10/3 &lt;&lt; endl;</a:t>
            </a:r>
          </a:p>
          <a:p>
            <a:r>
              <a:rPr kumimoji="1" lang="en-US" altLang="ja-JP" sz="2000"/>
              <a:t>// 3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4CEFBF-BF9B-85E6-C51D-A29B25B45F4F}"/>
              </a:ext>
            </a:extLst>
          </p:cNvPr>
          <p:cNvSpPr txBox="1"/>
          <p:nvPr/>
        </p:nvSpPr>
        <p:spPr>
          <a:xfrm>
            <a:off x="3066995" y="5193016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cout &lt;&lt; -10/3 &lt;&lt; endl;</a:t>
            </a:r>
          </a:p>
          <a:p>
            <a:r>
              <a:rPr lang="en-US" altLang="ja-JP" sz="2000"/>
              <a:t>//-3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072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 err="1"/>
              <a:t>PracticeA</a:t>
            </a:r>
            <a:r>
              <a:rPr lang="en-US" altLang="ja-JP" sz="4000" b="1" dirty="0"/>
              <a:t> – Welcome to </a:t>
            </a:r>
            <a:r>
              <a:rPr lang="en-US" altLang="ja-JP" sz="4000" b="1" dirty="0" err="1"/>
              <a:t>AtCoder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DCAC70-DBFD-617E-DB5F-5DD5BC92B39A}"/>
              </a:ext>
            </a:extLst>
          </p:cNvPr>
          <p:cNvSpPr txBox="1"/>
          <p:nvPr/>
        </p:nvSpPr>
        <p:spPr>
          <a:xfrm flipH="1">
            <a:off x="698157" y="1787131"/>
            <a:ext cx="697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AE5CBE-6B47-30D8-35D0-75ACA3327D73}"/>
              </a:ext>
            </a:extLst>
          </p:cNvPr>
          <p:cNvSpPr txBox="1"/>
          <p:nvPr/>
        </p:nvSpPr>
        <p:spPr>
          <a:xfrm>
            <a:off x="965200" y="2761161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・入出力ができるようになる</a:t>
            </a:r>
            <a:r>
              <a:rPr lang="en-US" altLang="ja-JP" sz="3200"/>
              <a:t>(</a:t>
            </a:r>
            <a:r>
              <a:rPr lang="ja-JP" altLang="en-US" sz="3200"/>
              <a:t>標準入出力</a:t>
            </a:r>
            <a:r>
              <a:rPr lang="en-US" altLang="ja-JP" sz="3200"/>
              <a:t>)</a:t>
            </a:r>
            <a:endParaRPr kumimoji="1" lang="ja-JP" altLang="en-US" sz="3200">
              <a:solidFill>
                <a:srgbClr val="F85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0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ABC088B - Card Game for Two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7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240D40-60C1-684C-AC52-EA5685B8E1E7}"/>
              </a:ext>
            </a:extLst>
          </p:cNvPr>
          <p:cNvSpPr txBox="1"/>
          <p:nvPr/>
        </p:nvSpPr>
        <p:spPr>
          <a:xfrm>
            <a:off x="762000" y="1676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19DEC5-EB4C-1485-DC1A-EC591992DF30}"/>
              </a:ext>
            </a:extLst>
          </p:cNvPr>
          <p:cNvSpPr txBox="1"/>
          <p:nvPr/>
        </p:nvSpPr>
        <p:spPr>
          <a:xfrm>
            <a:off x="965200" y="262128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最適な戦略とは</a:t>
            </a:r>
            <a:r>
              <a:rPr kumimoji="1" lang="en-US" altLang="ja-JP"/>
              <a:t>...?</a:t>
            </a:r>
            <a:endParaRPr kumimoji="1" lang="ja-JP" altLang="en-US"/>
          </a:p>
        </p:txBody>
      </p:sp>
      <p:sp>
        <p:nvSpPr>
          <p:cNvPr id="7" name="1 つの角を丸めた四角形 6">
            <a:extLst>
              <a:ext uri="{FF2B5EF4-FFF2-40B4-BE49-F238E27FC236}">
                <a16:creationId xmlns:a16="http://schemas.microsoft.com/office/drawing/2014/main" id="{98D525C1-2255-64B0-04A9-63AD1148CC4E}"/>
              </a:ext>
            </a:extLst>
          </p:cNvPr>
          <p:cNvSpPr/>
          <p:nvPr/>
        </p:nvSpPr>
        <p:spPr>
          <a:xfrm>
            <a:off x="2025582" y="3946359"/>
            <a:ext cx="991402" cy="1530416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/>
          </a:p>
        </p:txBody>
      </p:sp>
      <p:sp>
        <p:nvSpPr>
          <p:cNvPr id="8" name="1 つの角を丸めた四角形 7">
            <a:extLst>
              <a:ext uri="{FF2B5EF4-FFF2-40B4-BE49-F238E27FC236}">
                <a16:creationId xmlns:a16="http://schemas.microsoft.com/office/drawing/2014/main" id="{B3F2FD97-BDC2-D0E8-DA1F-5685B9A180CB}"/>
              </a:ext>
            </a:extLst>
          </p:cNvPr>
          <p:cNvSpPr/>
          <p:nvPr/>
        </p:nvSpPr>
        <p:spPr>
          <a:xfrm>
            <a:off x="9026358" y="3946359"/>
            <a:ext cx="991402" cy="1530416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/>
          </a:p>
        </p:txBody>
      </p:sp>
      <p:sp>
        <p:nvSpPr>
          <p:cNvPr id="9" name="1 つの角を丸めた四角形 8">
            <a:extLst>
              <a:ext uri="{FF2B5EF4-FFF2-40B4-BE49-F238E27FC236}">
                <a16:creationId xmlns:a16="http://schemas.microsoft.com/office/drawing/2014/main" id="{73CCB7F2-DB5A-B58D-698E-895FFC628C67}"/>
              </a:ext>
            </a:extLst>
          </p:cNvPr>
          <p:cNvSpPr/>
          <p:nvPr/>
        </p:nvSpPr>
        <p:spPr>
          <a:xfrm>
            <a:off x="3775776" y="3946359"/>
            <a:ext cx="991402" cy="1530416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10" name="1 つの角を丸めた四角形 9">
            <a:extLst>
              <a:ext uri="{FF2B5EF4-FFF2-40B4-BE49-F238E27FC236}">
                <a16:creationId xmlns:a16="http://schemas.microsoft.com/office/drawing/2014/main" id="{543F5062-F327-7C04-F471-0F09C5B31533}"/>
              </a:ext>
            </a:extLst>
          </p:cNvPr>
          <p:cNvSpPr/>
          <p:nvPr/>
        </p:nvSpPr>
        <p:spPr>
          <a:xfrm>
            <a:off x="5525970" y="3946359"/>
            <a:ext cx="991402" cy="1530416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/>
          </a:p>
        </p:txBody>
      </p:sp>
      <p:sp>
        <p:nvSpPr>
          <p:cNvPr id="11" name="1 つの角を丸めた四角形 10">
            <a:extLst>
              <a:ext uri="{FF2B5EF4-FFF2-40B4-BE49-F238E27FC236}">
                <a16:creationId xmlns:a16="http://schemas.microsoft.com/office/drawing/2014/main" id="{BE876897-6D43-5E0E-2A9A-C4077AAFC15A}"/>
              </a:ext>
            </a:extLst>
          </p:cNvPr>
          <p:cNvSpPr/>
          <p:nvPr/>
        </p:nvSpPr>
        <p:spPr>
          <a:xfrm>
            <a:off x="7276164" y="3946359"/>
            <a:ext cx="991402" cy="1530416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6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35150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ABC088B - Card Game for Two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7.1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240D40-60C1-684C-AC52-EA5685B8E1E7}"/>
              </a:ext>
            </a:extLst>
          </p:cNvPr>
          <p:cNvSpPr txBox="1"/>
          <p:nvPr/>
        </p:nvSpPr>
        <p:spPr>
          <a:xfrm>
            <a:off x="762000" y="1676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解き方</a:t>
            </a:r>
          </a:p>
        </p:txBody>
      </p:sp>
      <p:sp>
        <p:nvSpPr>
          <p:cNvPr id="6" name="1 つの角を丸めた四角形 5">
            <a:extLst>
              <a:ext uri="{FF2B5EF4-FFF2-40B4-BE49-F238E27FC236}">
                <a16:creationId xmlns:a16="http://schemas.microsoft.com/office/drawing/2014/main" id="{1122570F-B36D-709A-1E9E-F36F60DC0D68}"/>
              </a:ext>
            </a:extLst>
          </p:cNvPr>
          <p:cNvSpPr/>
          <p:nvPr/>
        </p:nvSpPr>
        <p:spPr>
          <a:xfrm>
            <a:off x="1626245" y="2763071"/>
            <a:ext cx="866478" cy="1331858"/>
          </a:xfrm>
          <a:prstGeom prst="round1Rect">
            <a:avLst/>
          </a:prstGeom>
          <a:solidFill>
            <a:srgbClr val="FFB19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/>
          </a:p>
        </p:txBody>
      </p:sp>
      <p:sp>
        <p:nvSpPr>
          <p:cNvPr id="12" name="1 つの角を丸めた四角形 11">
            <a:extLst>
              <a:ext uri="{FF2B5EF4-FFF2-40B4-BE49-F238E27FC236}">
                <a16:creationId xmlns:a16="http://schemas.microsoft.com/office/drawing/2014/main" id="{04A507D2-2416-A3C3-8613-92D10B791319}"/>
              </a:ext>
            </a:extLst>
          </p:cNvPr>
          <p:cNvSpPr/>
          <p:nvPr/>
        </p:nvSpPr>
        <p:spPr>
          <a:xfrm>
            <a:off x="1593154" y="4759313"/>
            <a:ext cx="866478" cy="1331858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/>
          </a:p>
        </p:txBody>
      </p:sp>
      <p:sp>
        <p:nvSpPr>
          <p:cNvPr id="13" name="1 つの角を丸めた四角形 12">
            <a:extLst>
              <a:ext uri="{FF2B5EF4-FFF2-40B4-BE49-F238E27FC236}">
                <a16:creationId xmlns:a16="http://schemas.microsoft.com/office/drawing/2014/main" id="{BCC6188B-B270-4929-3371-9CD2D2C6005E}"/>
              </a:ext>
            </a:extLst>
          </p:cNvPr>
          <p:cNvSpPr/>
          <p:nvPr/>
        </p:nvSpPr>
        <p:spPr>
          <a:xfrm>
            <a:off x="2894575" y="2763071"/>
            <a:ext cx="866478" cy="1331858"/>
          </a:xfrm>
          <a:prstGeom prst="round1Rect">
            <a:avLst/>
          </a:prstGeom>
          <a:solidFill>
            <a:srgbClr val="FFB19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/>
          </a:p>
        </p:txBody>
      </p:sp>
      <p:sp>
        <p:nvSpPr>
          <p:cNvPr id="14" name="1 つの角を丸めた四角形 13">
            <a:extLst>
              <a:ext uri="{FF2B5EF4-FFF2-40B4-BE49-F238E27FC236}">
                <a16:creationId xmlns:a16="http://schemas.microsoft.com/office/drawing/2014/main" id="{A9C5D305-84F2-D50E-B1AC-9F204AD22F74}"/>
              </a:ext>
            </a:extLst>
          </p:cNvPr>
          <p:cNvSpPr/>
          <p:nvPr/>
        </p:nvSpPr>
        <p:spPr>
          <a:xfrm>
            <a:off x="4206120" y="2748634"/>
            <a:ext cx="866478" cy="1331858"/>
          </a:xfrm>
          <a:prstGeom prst="round1Rect">
            <a:avLst/>
          </a:prstGeom>
          <a:solidFill>
            <a:srgbClr val="FFB19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15" name="1 つの角を丸めた四角形 14">
            <a:extLst>
              <a:ext uri="{FF2B5EF4-FFF2-40B4-BE49-F238E27FC236}">
                <a16:creationId xmlns:a16="http://schemas.microsoft.com/office/drawing/2014/main" id="{D3A4D893-3A88-3317-D4BD-ACFE86511425}"/>
              </a:ext>
            </a:extLst>
          </p:cNvPr>
          <p:cNvSpPr/>
          <p:nvPr/>
        </p:nvSpPr>
        <p:spPr>
          <a:xfrm>
            <a:off x="2894575" y="4759313"/>
            <a:ext cx="866478" cy="1331858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847AA6-0D99-39D1-079E-A8A88F24B1BB}"/>
              </a:ext>
            </a:extLst>
          </p:cNvPr>
          <p:cNvSpPr txBox="1"/>
          <p:nvPr/>
        </p:nvSpPr>
        <p:spPr>
          <a:xfrm>
            <a:off x="5290971" y="3229897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=   12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D4B6A1E-7FB3-8B9A-3965-92FD18963DB2}"/>
              </a:ext>
            </a:extLst>
          </p:cNvPr>
          <p:cNvSpPr txBox="1"/>
          <p:nvPr/>
        </p:nvSpPr>
        <p:spPr>
          <a:xfrm>
            <a:off x="2517960" y="32443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179EFA-1946-F134-6A3A-341D59EAE372}"/>
              </a:ext>
            </a:extLst>
          </p:cNvPr>
          <p:cNvSpPr txBox="1"/>
          <p:nvPr/>
        </p:nvSpPr>
        <p:spPr>
          <a:xfrm>
            <a:off x="2514414" y="5292015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+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496ACE-C13B-B0DA-636A-93A85EC75300}"/>
              </a:ext>
            </a:extLst>
          </p:cNvPr>
          <p:cNvSpPr txBox="1"/>
          <p:nvPr/>
        </p:nvSpPr>
        <p:spPr>
          <a:xfrm>
            <a:off x="3761053" y="32443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3A09D8-3813-C4D8-3CC6-98FBBDDB09F5}"/>
              </a:ext>
            </a:extLst>
          </p:cNvPr>
          <p:cNvSpPr txBox="1"/>
          <p:nvPr/>
        </p:nvSpPr>
        <p:spPr>
          <a:xfrm>
            <a:off x="5290971" y="529201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= 9</a:t>
            </a:r>
            <a:endParaRPr kumimoji="1" lang="ja-JP" altLang="en-US" sz="2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2F0B33-5C60-F39C-CBFB-A16108D7FCF7}"/>
              </a:ext>
            </a:extLst>
          </p:cNvPr>
          <p:cNvSpPr txBox="1"/>
          <p:nvPr/>
        </p:nvSpPr>
        <p:spPr>
          <a:xfrm>
            <a:off x="416340" y="3281231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D49887-C7B4-2319-D546-15D485EEF807}"/>
              </a:ext>
            </a:extLst>
          </p:cNvPr>
          <p:cNvSpPr txBox="1"/>
          <p:nvPr/>
        </p:nvSpPr>
        <p:spPr>
          <a:xfrm>
            <a:off x="449592" y="5164586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Bob</a:t>
            </a:r>
            <a:endParaRPr kumimoji="1" lang="ja-JP" altLang="en-US" sz="2400"/>
          </a:p>
        </p:txBody>
      </p:sp>
      <p:sp>
        <p:nvSpPr>
          <p:cNvPr id="24" name="1 つの角を丸めた四角形 23">
            <a:extLst>
              <a:ext uri="{FF2B5EF4-FFF2-40B4-BE49-F238E27FC236}">
                <a16:creationId xmlns:a16="http://schemas.microsoft.com/office/drawing/2014/main" id="{910D4D54-AFD6-E0F2-73DA-3211B55B58F3}"/>
              </a:ext>
            </a:extLst>
          </p:cNvPr>
          <p:cNvSpPr/>
          <p:nvPr/>
        </p:nvSpPr>
        <p:spPr>
          <a:xfrm>
            <a:off x="2062103" y="1560181"/>
            <a:ext cx="494098" cy="736622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/>
          </a:p>
        </p:txBody>
      </p:sp>
      <p:sp>
        <p:nvSpPr>
          <p:cNvPr id="25" name="1 つの角を丸めた四角形 24">
            <a:extLst>
              <a:ext uri="{FF2B5EF4-FFF2-40B4-BE49-F238E27FC236}">
                <a16:creationId xmlns:a16="http://schemas.microsoft.com/office/drawing/2014/main" id="{4A3F5E80-4F34-DD51-80F6-BF7D747FD1BD}"/>
              </a:ext>
            </a:extLst>
          </p:cNvPr>
          <p:cNvSpPr/>
          <p:nvPr/>
        </p:nvSpPr>
        <p:spPr>
          <a:xfrm>
            <a:off x="5317741" y="1571570"/>
            <a:ext cx="494098" cy="736622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/>
          </a:p>
        </p:txBody>
      </p:sp>
      <p:sp>
        <p:nvSpPr>
          <p:cNvPr id="26" name="1 つの角を丸めた四角形 25">
            <a:extLst>
              <a:ext uri="{FF2B5EF4-FFF2-40B4-BE49-F238E27FC236}">
                <a16:creationId xmlns:a16="http://schemas.microsoft.com/office/drawing/2014/main" id="{C9C5756E-DE22-B40D-52AB-508CE08682C0}"/>
              </a:ext>
            </a:extLst>
          </p:cNvPr>
          <p:cNvSpPr/>
          <p:nvPr/>
        </p:nvSpPr>
        <p:spPr>
          <a:xfrm>
            <a:off x="2937200" y="1560181"/>
            <a:ext cx="494098" cy="736622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27" name="1 つの角を丸めた四角形 26">
            <a:extLst>
              <a:ext uri="{FF2B5EF4-FFF2-40B4-BE49-F238E27FC236}">
                <a16:creationId xmlns:a16="http://schemas.microsoft.com/office/drawing/2014/main" id="{FA0B2BB7-ABD7-AD20-0ADD-BB355E925A18}"/>
              </a:ext>
            </a:extLst>
          </p:cNvPr>
          <p:cNvSpPr/>
          <p:nvPr/>
        </p:nvSpPr>
        <p:spPr>
          <a:xfrm>
            <a:off x="3761053" y="1571570"/>
            <a:ext cx="494098" cy="736622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/>
          </a:p>
        </p:txBody>
      </p:sp>
      <p:sp>
        <p:nvSpPr>
          <p:cNvPr id="28" name="1 つの角を丸めた四角形 27">
            <a:extLst>
              <a:ext uri="{FF2B5EF4-FFF2-40B4-BE49-F238E27FC236}">
                <a16:creationId xmlns:a16="http://schemas.microsoft.com/office/drawing/2014/main" id="{6C77101B-CE57-07F7-44A5-F8A7FD956726}"/>
              </a:ext>
            </a:extLst>
          </p:cNvPr>
          <p:cNvSpPr/>
          <p:nvPr/>
        </p:nvSpPr>
        <p:spPr>
          <a:xfrm>
            <a:off x="4539397" y="1571570"/>
            <a:ext cx="494098" cy="736622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6</a:t>
            </a:r>
            <a:endParaRPr kumimoji="1" lang="ja-JP" altLang="en-US" sz="28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D4D4B8-3CCC-F226-C0CE-AC324A1975B8}"/>
              </a:ext>
            </a:extLst>
          </p:cNvPr>
          <p:cNvSpPr txBox="1"/>
          <p:nvPr/>
        </p:nvSpPr>
        <p:spPr>
          <a:xfrm>
            <a:off x="6644952" y="3979341"/>
            <a:ext cx="5399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highlight>
                  <a:srgbClr val="FFFF00"/>
                </a:highlight>
              </a:rPr>
              <a:t>最適な戦略</a:t>
            </a:r>
            <a:r>
              <a:rPr kumimoji="1" lang="en-US" altLang="ja-JP" sz="2000" dirty="0"/>
              <a:t> = </a:t>
            </a:r>
          </a:p>
          <a:p>
            <a:r>
              <a:rPr lang="ja-JP" altLang="en-US" sz="2000"/>
              <a:t>　　　　　</a:t>
            </a:r>
            <a:r>
              <a:rPr kumimoji="1" lang="ja-JP" altLang="en-US" sz="2000">
                <a:highlight>
                  <a:srgbClr val="FFFF00"/>
                </a:highlight>
              </a:rPr>
              <a:t>取れる中で一番大きいものを取る</a:t>
            </a:r>
            <a:r>
              <a:rPr kumimoji="1" lang="en-US" altLang="ja-JP" sz="2000" dirty="0">
                <a:highlight>
                  <a:srgbClr val="FFFF00"/>
                </a:highlight>
              </a:rPr>
              <a:t>!</a:t>
            </a:r>
            <a:endParaRPr kumimoji="1" lang="ja-JP" alt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69519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ABC088B - Card Game for Two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7</a:t>
            </a:r>
            <a:r>
              <a:rPr kumimoji="1" lang="en-US" altLang="ja-JP" sz="3200" b="1"/>
              <a:t>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34DDCA-4FD9-8FE1-F13B-0704AB4D5799}"/>
              </a:ext>
            </a:extLst>
          </p:cNvPr>
          <p:cNvSpPr txBox="1"/>
          <p:nvPr/>
        </p:nvSpPr>
        <p:spPr>
          <a:xfrm>
            <a:off x="508000" y="16662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F9A263-49D9-DD1B-F60C-142E79492505}"/>
              </a:ext>
            </a:extLst>
          </p:cNvPr>
          <p:cNvSpPr txBox="1"/>
          <p:nvPr/>
        </p:nvSpPr>
        <p:spPr>
          <a:xfrm>
            <a:off x="363340" y="2396269"/>
            <a:ext cx="573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最適な戦略</a:t>
            </a:r>
            <a:r>
              <a:rPr kumimoji="1" lang="en-US" altLang="ja-JP" sz="2000" dirty="0"/>
              <a:t> = </a:t>
            </a:r>
            <a:r>
              <a:rPr kumimoji="1" lang="ja-JP" altLang="en-US" sz="2000"/>
              <a:t>取れる中で一番大きいものを取る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6AFBF7-A493-5247-44E5-EB3D2C97FEDF}"/>
              </a:ext>
            </a:extLst>
          </p:cNvPr>
          <p:cNvSpPr txBox="1"/>
          <p:nvPr/>
        </p:nvSpPr>
        <p:spPr>
          <a:xfrm>
            <a:off x="363340" y="3002714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-&gt; </a:t>
            </a:r>
            <a:r>
              <a:rPr lang="ja-JP" altLang="en-US" sz="2400">
                <a:highlight>
                  <a:srgbClr val="FFFF00"/>
                </a:highlight>
              </a:rPr>
              <a:t>大きいものから並べて交互に取れば良い</a:t>
            </a:r>
            <a:endParaRPr kumimoji="1" lang="ja-JP" altLang="en-US" sz="2400">
              <a:highlight>
                <a:srgbClr val="FFFF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39475C-2FFB-2E63-2AC2-A19C2D10EBA8}"/>
              </a:ext>
            </a:extLst>
          </p:cNvPr>
          <p:cNvSpPr txBox="1"/>
          <p:nvPr/>
        </p:nvSpPr>
        <p:spPr>
          <a:xfrm>
            <a:off x="3246544" y="361010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/>
              <a:t>降順ソートして前から見る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6700FA-7FFC-89DF-89AD-CDA6F8482269}"/>
              </a:ext>
            </a:extLst>
          </p:cNvPr>
          <p:cNvSpPr txBox="1"/>
          <p:nvPr/>
        </p:nvSpPr>
        <p:spPr>
          <a:xfrm>
            <a:off x="6939535" y="2918460"/>
            <a:ext cx="5252465" cy="39395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()))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sort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reverse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</a:t>
            </a:r>
            <a:r>
              <a:rPr lang="ja-JP" altLang="ja-JP" sz="18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降順ソート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Alice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r>
              <a:rPr lang="en-US" altLang="ja-JP" sz="18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#Alice</a:t>
            </a:r>
            <a:r>
              <a:rPr lang="ja-JP" altLang="ja-JP" sz="18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のターン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Alice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         </a:t>
            </a:r>
            <a:r>
              <a:rPr lang="en-US" altLang="ja-JP" sz="18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#Bob</a:t>
            </a:r>
            <a:r>
              <a:rPr lang="ja-JP" altLang="ja-JP" sz="18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のターン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Alice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2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0940D8-A5E6-89E3-CE73-4B3422247F50}"/>
              </a:ext>
            </a:extLst>
          </p:cNvPr>
          <p:cNvSpPr txBox="1"/>
          <p:nvPr/>
        </p:nvSpPr>
        <p:spPr>
          <a:xfrm>
            <a:off x="9099934" y="261171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57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ABC088B - Card Game for Two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7</a:t>
            </a:r>
            <a:r>
              <a:rPr kumimoji="1" lang="en-US" altLang="ja-JP" sz="3200" b="1"/>
              <a:t>.</a:t>
            </a:r>
            <a:r>
              <a:rPr lang="en-US" altLang="ja-JP" sz="3200" b="1"/>
              <a:t>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6DA334-CB7D-3F5F-5F73-68CA8E75AF61}"/>
              </a:ext>
            </a:extLst>
          </p:cNvPr>
          <p:cNvSpPr txBox="1"/>
          <p:nvPr/>
        </p:nvSpPr>
        <p:spPr>
          <a:xfrm>
            <a:off x="193040" y="1463365"/>
            <a:ext cx="4990469" cy="39312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&lt;vector&gt;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&lt;algorithm&gt;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vector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;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sort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begin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());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//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昇順にソート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reverse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begin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(),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());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//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降順にする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F81B9C-2F6E-287D-FAD7-757D87044B8C}"/>
              </a:ext>
            </a:extLst>
          </p:cNvPr>
          <p:cNvSpPr txBox="1"/>
          <p:nvPr/>
        </p:nvSpPr>
        <p:spPr>
          <a:xfrm>
            <a:off x="5679092" y="1463365"/>
            <a:ext cx="4748416" cy="344709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Alice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// Alice 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のターン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Alice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{</a:t>
            </a:r>
            <a:r>
              <a:rPr lang="en-US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// Bob </a:t>
            </a:r>
            <a:r>
              <a:rPr lang="ja-JP" altLang="ja-JP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のターン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Alice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Bob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AF8E08-EAD6-6E53-4388-F403829EC98E}"/>
              </a:ext>
            </a:extLst>
          </p:cNvPr>
          <p:cNvSpPr txBox="1"/>
          <p:nvPr/>
        </p:nvSpPr>
        <p:spPr>
          <a:xfrm>
            <a:off x="1940560" y="546012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C++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E568A4-4BA3-8C7E-E79D-25ADC9464289}"/>
              </a:ext>
            </a:extLst>
          </p:cNvPr>
          <p:cNvSpPr txBox="1"/>
          <p:nvPr/>
        </p:nvSpPr>
        <p:spPr>
          <a:xfrm>
            <a:off x="825832" y="5994400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 sort</a:t>
            </a:r>
            <a:r>
              <a:rPr kumimoji="1" lang="ja-JP" altLang="en-US"/>
              <a:t>は</a:t>
            </a:r>
            <a:r>
              <a:rPr kumimoji="1" lang="en-US" altLang="ja-JP"/>
              <a:t> algorithm</a:t>
            </a:r>
            <a:r>
              <a:rPr kumimoji="1" lang="ja-JP" altLang="en-US"/>
              <a:t>に入っている</a:t>
            </a:r>
          </a:p>
        </p:txBody>
      </p:sp>
    </p:spTree>
    <p:extLst>
      <p:ext uri="{BB962C8B-B14F-4D97-AF65-F5344CB8AC3E}">
        <p14:creationId xmlns:p14="http://schemas.microsoft.com/office/powerpoint/2010/main" val="62397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ABC088B - Card Game for Two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7.4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445646-04D4-1FC0-15D7-1DE40765D1B5}"/>
              </a:ext>
            </a:extLst>
          </p:cNvPr>
          <p:cNvSpPr txBox="1"/>
          <p:nvPr/>
        </p:nvSpPr>
        <p:spPr>
          <a:xfrm>
            <a:off x="335280" y="1737360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C3E330-3FBF-2BE7-194C-EB08BEC58BAA}"/>
              </a:ext>
            </a:extLst>
          </p:cNvPr>
          <p:cNvSpPr txBox="1"/>
          <p:nvPr/>
        </p:nvSpPr>
        <p:spPr>
          <a:xfrm>
            <a:off x="698157" y="3037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・貪欲法</a:t>
            </a:r>
          </a:p>
        </p:txBody>
      </p:sp>
    </p:spTree>
    <p:extLst>
      <p:ext uri="{BB962C8B-B14F-4D97-AF65-F5344CB8AC3E}">
        <p14:creationId xmlns:p14="http://schemas.microsoft.com/office/powerpoint/2010/main" val="2840893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415017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貪欲法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7.5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83227E-16E8-86AC-3CA6-19C55CC2D2A2}"/>
              </a:ext>
            </a:extLst>
          </p:cNvPr>
          <p:cNvSpPr txBox="1"/>
          <p:nvPr/>
        </p:nvSpPr>
        <p:spPr>
          <a:xfrm>
            <a:off x="487680" y="21031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貪欲法とは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1BC033-D7A5-D804-F933-F5975E1C5488}"/>
              </a:ext>
            </a:extLst>
          </p:cNvPr>
          <p:cNvSpPr txBox="1"/>
          <p:nvPr/>
        </p:nvSpPr>
        <p:spPr>
          <a:xfrm>
            <a:off x="1117600" y="290578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後のことは考えずその場面での最善を選んでいく手法</a:t>
            </a:r>
          </a:p>
        </p:txBody>
      </p:sp>
    </p:spTree>
    <p:extLst>
      <p:ext uri="{BB962C8B-B14F-4D97-AF65-F5344CB8AC3E}">
        <p14:creationId xmlns:p14="http://schemas.microsoft.com/office/powerpoint/2010/main" val="3648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(C++)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1.1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80890" y="4196080"/>
            <a:ext cx="641134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#include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&lt;iostream&gt;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using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namespace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std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main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(){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string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cout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" "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endl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}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CE628-2FDE-7045-C763-71D465DB4A5C}"/>
              </a:ext>
            </a:extLst>
          </p:cNvPr>
          <p:cNvSpPr txBox="1"/>
          <p:nvPr/>
        </p:nvSpPr>
        <p:spPr>
          <a:xfrm>
            <a:off x="538480" y="2273758"/>
            <a:ext cx="80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</a:t>
            </a:r>
            <a:r>
              <a:rPr kumimoji="1" lang="ja-JP" altLang="en-US" sz="2800"/>
              <a:t>変数を定義して入力の数だけ</a:t>
            </a:r>
            <a:r>
              <a:rPr kumimoji="1" lang="en-US" altLang="ja-JP" sz="2800"/>
              <a:t>cin</a:t>
            </a:r>
            <a:r>
              <a:rPr kumimoji="1" lang="ja-JP" altLang="en-US" sz="2800"/>
              <a:t>で受け取る</a:t>
            </a:r>
            <a:endParaRPr kumimoji="1" lang="en-US" altLang="ja-JP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E85EA5-8517-4448-320A-B9FC1CCFA420}"/>
              </a:ext>
            </a:extLst>
          </p:cNvPr>
          <p:cNvSpPr txBox="1"/>
          <p:nvPr/>
        </p:nvSpPr>
        <p:spPr>
          <a:xfrm>
            <a:off x="538480" y="3167390"/>
            <a:ext cx="6857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:cout </a:t>
            </a:r>
            <a:r>
              <a:rPr lang="ja-JP" altLang="en-US" sz="2800"/>
              <a:t>、空白区切りは空白を出力する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177112-AC47-C842-5DBB-943B42F26E48}"/>
              </a:ext>
            </a:extLst>
          </p:cNvPr>
          <p:cNvSpPr txBox="1"/>
          <p:nvPr/>
        </p:nvSpPr>
        <p:spPr>
          <a:xfrm>
            <a:off x="2409401" y="3876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2332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(Python)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1.2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0" y="5482432"/>
            <a:ext cx="4978401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 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ED196-D68C-510E-76BD-38531AD45125}"/>
              </a:ext>
            </a:extLst>
          </p:cNvPr>
          <p:cNvSpPr txBox="1"/>
          <p:nvPr/>
        </p:nvSpPr>
        <p:spPr>
          <a:xfrm>
            <a:off x="352268" y="3882095"/>
            <a:ext cx="5093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https://qiita.com/scythercas/items/5e08dfffb49468dd1176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649045-E90D-2D77-4C55-D599B83D70A2}"/>
              </a:ext>
            </a:extLst>
          </p:cNvPr>
          <p:cNvSpPr txBox="1"/>
          <p:nvPr/>
        </p:nvSpPr>
        <p:spPr>
          <a:xfrm>
            <a:off x="499794" y="344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B0310A-2BA9-024E-FD08-839FC1B9D963}"/>
              </a:ext>
            </a:extLst>
          </p:cNvPr>
          <p:cNvSpPr txBox="1"/>
          <p:nvPr/>
        </p:nvSpPr>
        <p:spPr>
          <a:xfrm>
            <a:off x="499794" y="1807295"/>
            <a:ext cx="1049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input()</a:t>
            </a:r>
            <a:r>
              <a:rPr kumimoji="1" lang="ja-JP" altLang="en-US" sz="2800"/>
              <a:t>で一行ずつ受け取る</a:t>
            </a:r>
            <a:r>
              <a:rPr lang="ja-JP" altLang="en-US" sz="2800"/>
              <a:t>、入力は文字列で受け取られる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73FDA2-B327-DDFB-8CB6-D7238DD0A0D0}"/>
              </a:ext>
            </a:extLst>
          </p:cNvPr>
          <p:cNvSpPr txBox="1"/>
          <p:nvPr/>
        </p:nvSpPr>
        <p:spPr>
          <a:xfrm>
            <a:off x="499794" y="2690436"/>
            <a:ext cx="10870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</a:t>
            </a:r>
            <a:r>
              <a:rPr kumimoji="1" lang="ja-JP" altLang="en-US" sz="2800"/>
              <a:t>基本は</a:t>
            </a:r>
            <a:r>
              <a:rPr kumimoji="1" lang="en-US" altLang="ja-JP" sz="2800"/>
              <a:t>print(a)</a:t>
            </a:r>
            <a:r>
              <a:rPr kumimoji="1" lang="ja-JP" altLang="en-US" sz="2800"/>
              <a:t>とかでいい。複数を出力する際は文字列にする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A3A20F-22A8-A2F7-9A62-9D2C4F334623}"/>
              </a:ext>
            </a:extLst>
          </p:cNvPr>
          <p:cNvSpPr txBox="1"/>
          <p:nvPr/>
        </p:nvSpPr>
        <p:spPr>
          <a:xfrm>
            <a:off x="352268" y="4234329"/>
            <a:ext cx="1162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https://qiita.com/Koichiro-Kanaya/items/4f46fe2c98a415681210#Python%E3%81%A7%E3%81%AE%E5%85%A5%E5%87%BA%E5%8A%9B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8BD5A7-D4CC-D7FC-2843-AB170CC102D2}"/>
              </a:ext>
            </a:extLst>
          </p:cNvPr>
          <p:cNvSpPr txBox="1"/>
          <p:nvPr/>
        </p:nvSpPr>
        <p:spPr>
          <a:xfrm>
            <a:off x="196088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6A264C-C44D-2A63-7835-AB221325BCA0}"/>
              </a:ext>
            </a:extLst>
          </p:cNvPr>
          <p:cNvSpPr txBox="1"/>
          <p:nvPr/>
        </p:nvSpPr>
        <p:spPr>
          <a:xfrm>
            <a:off x="6614160" y="5483265"/>
            <a:ext cx="4978400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2426D1-079D-2DF8-7D1E-E88AE4802744}"/>
              </a:ext>
            </a:extLst>
          </p:cNvPr>
          <p:cNvSpPr txBox="1"/>
          <p:nvPr/>
        </p:nvSpPr>
        <p:spPr>
          <a:xfrm>
            <a:off x="849376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標準出力を使う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1.3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3B2A19-254F-AA7E-225F-5F8A8FE117A1}"/>
              </a:ext>
            </a:extLst>
          </p:cNvPr>
          <p:cNvSpPr txBox="1"/>
          <p:nvPr/>
        </p:nvSpPr>
        <p:spPr>
          <a:xfrm>
            <a:off x="698157" y="2052320"/>
            <a:ext cx="11288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標準出力とは</a:t>
            </a:r>
            <a:r>
              <a:rPr kumimoji="1" lang="en-US" altLang="ja-JP" sz="3200"/>
              <a:t>…</a:t>
            </a:r>
            <a:r>
              <a:rPr kumimoji="1" lang="ja-JP" altLang="en-US" sz="3200"/>
              <a:t>画面に出力すること</a:t>
            </a:r>
            <a:r>
              <a:rPr kumimoji="1" lang="en-US" altLang="ja-JP" sz="3200"/>
              <a:t>(</a:t>
            </a:r>
            <a:r>
              <a:rPr kumimoji="1" lang="ja-JP" altLang="en-US" sz="3200"/>
              <a:t>シェルに出力すること</a:t>
            </a:r>
            <a:r>
              <a:rPr kumimoji="1" lang="en-US" altLang="ja-JP" sz="3200"/>
              <a:t>) 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805852-CE01-E870-386A-0B64A8380C04}"/>
              </a:ext>
            </a:extLst>
          </p:cNvPr>
          <p:cNvSpPr txBox="1"/>
          <p:nvPr/>
        </p:nvSpPr>
        <p:spPr>
          <a:xfrm>
            <a:off x="698157" y="31366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デバッグの際に便利</a:t>
            </a:r>
          </a:p>
        </p:txBody>
      </p:sp>
    </p:spTree>
    <p:extLst>
      <p:ext uri="{BB962C8B-B14F-4D97-AF65-F5344CB8AC3E}">
        <p14:creationId xmlns:p14="http://schemas.microsoft.com/office/powerpoint/2010/main" val="32672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2B197-558D-6D36-11E0-B0BA72AC98FA}"/>
              </a:ext>
            </a:extLst>
          </p:cNvPr>
          <p:cNvSpPr txBox="1"/>
          <p:nvPr/>
        </p:nvSpPr>
        <p:spPr>
          <a:xfrm>
            <a:off x="611484" y="1696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解き方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5EC51D-CB96-82DF-9001-926781ADBB85}"/>
              </a:ext>
            </a:extLst>
          </p:cNvPr>
          <p:cNvSpPr txBox="1"/>
          <p:nvPr/>
        </p:nvSpPr>
        <p:spPr>
          <a:xfrm>
            <a:off x="611484" y="2349507"/>
            <a:ext cx="883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・偶数か奇数か２で割った余りで判定する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4E035C-3573-5C73-0B03-D4F8C6A08920}"/>
              </a:ext>
            </a:extLst>
          </p:cNvPr>
          <p:cNvSpPr txBox="1"/>
          <p:nvPr/>
        </p:nvSpPr>
        <p:spPr>
          <a:xfrm>
            <a:off x="611484" y="4180344"/>
            <a:ext cx="395012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"Odd"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"Even"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1CD09F-DA7C-8110-3C4F-74C87A44FC3F}"/>
              </a:ext>
            </a:extLst>
          </p:cNvPr>
          <p:cNvSpPr txBox="1"/>
          <p:nvPr/>
        </p:nvSpPr>
        <p:spPr>
          <a:xfrm>
            <a:off x="202184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70855C-9BE0-D13A-29AA-F0D79C5650C0}"/>
              </a:ext>
            </a:extLst>
          </p:cNvPr>
          <p:cNvSpPr txBox="1"/>
          <p:nvPr/>
        </p:nvSpPr>
        <p:spPr>
          <a:xfrm>
            <a:off x="6350000" y="5483265"/>
            <a:ext cx="4368504" cy="137473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'Odd'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'Even'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C03FAE-FA4B-638E-03D2-F1A5F6CB43A8}"/>
              </a:ext>
            </a:extLst>
          </p:cNvPr>
          <p:cNvSpPr txBox="1"/>
          <p:nvPr/>
        </p:nvSpPr>
        <p:spPr>
          <a:xfrm>
            <a:off x="7934960" y="511098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111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2.1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C4EA9F-620C-9C2C-9DCE-B30E6C1C6CED}"/>
              </a:ext>
            </a:extLst>
          </p:cNvPr>
          <p:cNvSpPr txBox="1"/>
          <p:nvPr/>
        </p:nvSpPr>
        <p:spPr>
          <a:xfrm>
            <a:off x="548640" y="1727200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C03C21-1CCE-0556-4371-BCD03A139BD0}"/>
              </a:ext>
            </a:extLst>
          </p:cNvPr>
          <p:cNvSpPr txBox="1"/>
          <p:nvPr/>
        </p:nvSpPr>
        <p:spPr>
          <a:xfrm>
            <a:off x="3505200" y="3048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546BB9-F05F-F469-0233-9ABC530DBB0F}"/>
              </a:ext>
            </a:extLst>
          </p:cNvPr>
          <p:cNvSpPr txBox="1"/>
          <p:nvPr/>
        </p:nvSpPr>
        <p:spPr>
          <a:xfrm>
            <a:off x="718477" y="17026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52527-ED7A-4290-56CF-BCD987241647}"/>
              </a:ext>
            </a:extLst>
          </p:cNvPr>
          <p:cNvSpPr txBox="1"/>
          <p:nvPr/>
        </p:nvSpPr>
        <p:spPr>
          <a:xfrm>
            <a:off x="737958" y="2552127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</a:t>
            </a:r>
            <a:r>
              <a:rPr kumimoji="1" lang="ja-JP" altLang="en-US" sz="2800"/>
              <a:t>の箇所を全探索する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C1DBF7-D244-E79A-4DE4-92B82A7BA974}"/>
              </a:ext>
            </a:extLst>
          </p:cNvPr>
          <p:cNvSpPr txBox="1"/>
          <p:nvPr/>
        </p:nvSpPr>
        <p:spPr>
          <a:xfrm>
            <a:off x="7638706" y="2107982"/>
            <a:ext cx="3252814" cy="47500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261D43-4F44-F19A-0AE9-90A6358E2844}"/>
              </a:ext>
            </a:extLst>
          </p:cNvPr>
          <p:cNvSpPr txBox="1"/>
          <p:nvPr/>
        </p:nvSpPr>
        <p:spPr>
          <a:xfrm>
            <a:off x="6794157" y="637032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C++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9B878D-2EE7-0D94-D7CB-89A02CB1618E}"/>
              </a:ext>
            </a:extLst>
          </p:cNvPr>
          <p:cNvSpPr txBox="1"/>
          <p:nvPr/>
        </p:nvSpPr>
        <p:spPr>
          <a:xfrm>
            <a:off x="1757680" y="3903345"/>
            <a:ext cx="2276585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C32D82-A005-A60D-8159-BE2EC78AD518}"/>
              </a:ext>
            </a:extLst>
          </p:cNvPr>
          <p:cNvSpPr txBox="1"/>
          <p:nvPr/>
        </p:nvSpPr>
        <p:spPr>
          <a:xfrm>
            <a:off x="826015" y="63703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2611</Words>
  <Application>Microsoft Macintosh PowerPoint</Application>
  <PresentationFormat>ワイド画面</PresentationFormat>
  <Paragraphs>511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Google Sans</vt:lpstr>
      <vt:lpstr>ＭＳ Ｐゴシック</vt:lpstr>
      <vt:lpstr>游ゴシック</vt:lpstr>
      <vt:lpstr>游ゴシック Light</vt:lpstr>
      <vt:lpstr>游明朝</vt:lpstr>
      <vt:lpstr>Arial</vt:lpstr>
      <vt:lpstr>Menlo</vt:lpstr>
      <vt:lpstr>Office テーマ</vt:lpstr>
      <vt:lpstr>ABSを解く！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ABSを解く！</dc:title>
  <dc:creator>井桁　広翔</dc:creator>
  <cp:lastModifiedBy>井桁　広翔</cp:lastModifiedBy>
  <cp:revision>54</cp:revision>
  <dcterms:created xsi:type="dcterms:W3CDTF">2024-01-02T04:23:06Z</dcterms:created>
  <dcterms:modified xsi:type="dcterms:W3CDTF">2024-01-03T06:54:40Z</dcterms:modified>
</cp:coreProperties>
</file>