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0" r:id="rId1"/>
  </p:sldMasterIdLst>
  <p:sldIdLst>
    <p:sldId id="256" r:id="rId2"/>
    <p:sldId id="258" r:id="rId3"/>
    <p:sldId id="259" r:id="rId4"/>
    <p:sldId id="261" r:id="rId5"/>
    <p:sldId id="267" r:id="rId6"/>
    <p:sldId id="260" r:id="rId7"/>
    <p:sldId id="262" r:id="rId8"/>
    <p:sldId id="263" r:id="rId9"/>
    <p:sldId id="264" r:id="rId10"/>
    <p:sldId id="265" r:id="rId11"/>
    <p:sldId id="266" r:id="rId12"/>
    <p:sldId id="268" r:id="rId13"/>
    <p:sldId id="269" r:id="rId14"/>
    <p:sldId id="270" r:id="rId15"/>
    <p:sldId id="271" r:id="rId16"/>
    <p:sldId id="273" r:id="rId17"/>
    <p:sldId id="274" r:id="rId18"/>
    <p:sldId id="275" r:id="rId19"/>
    <p:sldId id="276" r:id="rId20"/>
    <p:sldId id="272" r:id="rId21"/>
    <p:sldId id="277" r:id="rId22"/>
    <p:sldId id="278" r:id="rId23"/>
    <p:sldId id="279" r:id="rId24"/>
    <p:sldId id="284" r:id="rId25"/>
    <p:sldId id="281" r:id="rId26"/>
    <p:sldId id="285" r:id="rId27"/>
    <p:sldId id="282" r:id="rId28"/>
    <p:sldId id="283" r:id="rId29"/>
    <p:sldId id="286" r:id="rId30"/>
    <p:sldId id="280" r:id="rId31"/>
    <p:sldId id="292" r:id="rId32"/>
    <p:sldId id="287" r:id="rId33"/>
    <p:sldId id="288" r:id="rId34"/>
    <p:sldId id="289" r:id="rId35"/>
    <p:sldId id="291" r:id="rId36"/>
    <p:sldId id="290" r:id="rId37"/>
    <p:sldId id="293" r:id="rId38"/>
    <p:sldId id="294" r:id="rId39"/>
    <p:sldId id="295" r:id="rId40"/>
    <p:sldId id="296" r:id="rId41"/>
    <p:sldId id="297" r:id="rId42"/>
    <p:sldId id="298" r:id="rId43"/>
    <p:sldId id="299" r:id="rId44"/>
    <p:sldId id="300" r:id="rId45"/>
    <p:sldId id="302" r:id="rId46"/>
    <p:sldId id="303" r:id="rId47"/>
    <p:sldId id="304" r:id="rId48"/>
    <p:sldId id="305" r:id="rId49"/>
    <p:sldId id="306" r:id="rId50"/>
    <p:sldId id="301" r:id="rId51"/>
    <p:sldId id="307" r:id="rId52"/>
    <p:sldId id="308" r:id="rId53"/>
    <p:sldId id="309" r:id="rId54"/>
    <p:sldId id="310" r:id="rId55"/>
    <p:sldId id="311" r:id="rId56"/>
    <p:sldId id="312" r:id="rId57"/>
    <p:sldId id="313" r:id="rId58"/>
    <p:sldId id="315" r:id="rId59"/>
    <p:sldId id="316" r:id="rId60"/>
    <p:sldId id="317" r:id="rId61"/>
    <p:sldId id="314" r:id="rId62"/>
    <p:sldId id="318" r:id="rId63"/>
    <p:sldId id="319" r:id="rId64"/>
    <p:sldId id="320" r:id="rId6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582E"/>
    <a:srgbClr val="FF0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80"/>
    <p:restoredTop sz="94070"/>
  </p:normalViewPr>
  <p:slideViewPr>
    <p:cSldViewPr snapToGrid="0">
      <p:cViewPr>
        <p:scale>
          <a:sx n="130" d="100"/>
          <a:sy n="130"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9E233A-9146-3744-51DF-B356383A6A3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EA24614-3BA3-81A6-F8A9-3F43834987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09DA31F-BB7D-556E-3019-F43BCA828094}"/>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5" name="フッター プレースホルダー 4">
            <a:extLst>
              <a:ext uri="{FF2B5EF4-FFF2-40B4-BE49-F238E27FC236}">
                <a16:creationId xmlns:a16="http://schemas.microsoft.com/office/drawing/2014/main" id="{6DA3ADE9-1B3E-12D1-6316-7A53859AE9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68F491-E123-6455-9FE9-FFE0299C0B3F}"/>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665541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0F06E6-1BE7-1BDD-2C3A-A69A89E7AE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86519C-D3A0-915E-7193-F094563FA8B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996F96-D085-F861-60FC-5BCDCBF76BD0}"/>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5" name="フッター プレースホルダー 4">
            <a:extLst>
              <a:ext uri="{FF2B5EF4-FFF2-40B4-BE49-F238E27FC236}">
                <a16:creationId xmlns:a16="http://schemas.microsoft.com/office/drawing/2014/main" id="{06E8300F-282C-D3BC-6D8D-5C26B3B7D7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8DCD7E-71B1-C50B-FE8E-49C362A3FFBC}"/>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1016577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C67F6B3-1817-F48D-0724-C98F50579F0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635D5F1-FE41-0724-C7B6-B1B21F09EB5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04421B-BACB-B218-A1BE-701DCBD2EAD3}"/>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5" name="フッター プレースホルダー 4">
            <a:extLst>
              <a:ext uri="{FF2B5EF4-FFF2-40B4-BE49-F238E27FC236}">
                <a16:creationId xmlns:a16="http://schemas.microsoft.com/office/drawing/2014/main" id="{79A93C50-C2C8-3ACA-83CD-0A2B2A1527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FDF488-EBFB-3C44-7EB7-6D176FDDE1D4}"/>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249932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5F6A0-C08A-620C-3354-3D1FB2A1995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C65120-6971-79F5-310F-7482FE0A00D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3DD1FE-DE7A-6CC4-16E6-3692E6A504DA}"/>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5" name="フッター プレースホルダー 4">
            <a:extLst>
              <a:ext uri="{FF2B5EF4-FFF2-40B4-BE49-F238E27FC236}">
                <a16:creationId xmlns:a16="http://schemas.microsoft.com/office/drawing/2014/main" id="{2E7700F9-93D6-28B1-83F4-5B9B25811C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50FFF1-20E5-3D9A-0ED6-A34CED9F05AD}"/>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2673477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CE2F2D-F9D4-5F4F-8781-82DF5D4EA20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8B4D2A6-CE32-9687-3B9E-B4C80BBD57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207C6E9-B41C-E8B0-1978-7CDB8299378F}"/>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5" name="フッター プレースホルダー 4">
            <a:extLst>
              <a:ext uri="{FF2B5EF4-FFF2-40B4-BE49-F238E27FC236}">
                <a16:creationId xmlns:a16="http://schemas.microsoft.com/office/drawing/2014/main" id="{51168135-60FC-4A0F-0FA1-511B1E1864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D9ADA3-EEA7-DC3E-1555-7985A1048E49}"/>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4283656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3CF373-4C5D-78D7-EC01-0CD23106EB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70E834-75E6-7199-F904-811DAE0A01F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769CFD8-24A7-BB04-C6C2-E9E4A8A31C8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6FA830F-AABF-8B83-A12C-D8164E999B2A}"/>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6" name="フッター プレースホルダー 5">
            <a:extLst>
              <a:ext uri="{FF2B5EF4-FFF2-40B4-BE49-F238E27FC236}">
                <a16:creationId xmlns:a16="http://schemas.microsoft.com/office/drawing/2014/main" id="{1F2C2DDF-03F3-1FF3-A8A9-5225D6B1C3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B810203-34EC-52F3-9CDE-ACA716273774}"/>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96029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62A7C0-0271-B3A6-EC50-D6D8D35204B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6D4B4C5-9D6A-7435-C7A4-502A6C58BD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D3CE88F-3B59-E82A-AEF7-770E18780A8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DC8AAAD-0E80-C4C3-A1DC-BBA85C58E2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50E0FAC-25FE-AE8A-2B91-CC79950BE29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2A7A82B-01E8-DC95-E070-67690C6FAB74}"/>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8" name="フッター プレースホルダー 7">
            <a:extLst>
              <a:ext uri="{FF2B5EF4-FFF2-40B4-BE49-F238E27FC236}">
                <a16:creationId xmlns:a16="http://schemas.microsoft.com/office/drawing/2014/main" id="{0ACDFA7F-DFE7-9965-2CD0-FE5AC42649C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9F04E41-800D-7A38-CC6B-934A27B97581}"/>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14727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769048-EED1-F1E7-C5C5-55EE462307E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F43264A-F292-AB22-FBF7-4EA8C56CFF2A}"/>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4" name="フッター プレースホルダー 3">
            <a:extLst>
              <a:ext uri="{FF2B5EF4-FFF2-40B4-BE49-F238E27FC236}">
                <a16:creationId xmlns:a16="http://schemas.microsoft.com/office/drawing/2014/main" id="{541BDFD8-CAD5-659A-C613-9B16EAD854F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22E486F-06B8-A73E-26F9-541FA1052AFE}"/>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421871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34E3C94-A30C-E95E-841D-7226C120139A}"/>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3" name="フッター プレースホルダー 2">
            <a:extLst>
              <a:ext uri="{FF2B5EF4-FFF2-40B4-BE49-F238E27FC236}">
                <a16:creationId xmlns:a16="http://schemas.microsoft.com/office/drawing/2014/main" id="{AC0FDFFA-4232-D025-6061-6808616FAEA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925845F-1A03-6370-8F9F-CA13CAEB105A}"/>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170553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002A88-EBAE-4543-A070-DFFB40189D7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16C06AB-6CF2-C40E-4CED-C70AFBA758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586DA05-34FB-535F-5021-029DEBEF4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C772286-4CF0-0EAA-C3B2-72A5864C7BA3}"/>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6" name="フッター プレースホルダー 5">
            <a:extLst>
              <a:ext uri="{FF2B5EF4-FFF2-40B4-BE49-F238E27FC236}">
                <a16:creationId xmlns:a16="http://schemas.microsoft.com/office/drawing/2014/main" id="{FCB717AE-2A32-8398-F469-041CC055101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C7881F1-AE92-458C-DCD4-0D397F81D7E7}"/>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805754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B7AB72-0D7F-00A3-43A9-2A392C3BF4C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1335BE6-1600-274C-9576-4D69C81EF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ED54827-395D-51AB-D6FB-C24F14ADA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CC98863-1CED-0C0E-CF72-97D1A34EFB0D}"/>
              </a:ext>
            </a:extLst>
          </p:cNvPr>
          <p:cNvSpPr>
            <a:spLocks noGrp="1"/>
          </p:cNvSpPr>
          <p:nvPr>
            <p:ph type="dt" sz="half" idx="10"/>
          </p:nvPr>
        </p:nvSpPr>
        <p:spPr/>
        <p:txBody>
          <a:bodyPr/>
          <a:lstStyle/>
          <a:p>
            <a:fld id="{D0E1A5E5-5F72-824E-A0A4-7C25FD3E80B9}" type="datetimeFigureOut">
              <a:rPr kumimoji="1" lang="ja-JP" altLang="en-US" smtClean="0"/>
              <a:t>2024/1/5</a:t>
            </a:fld>
            <a:endParaRPr kumimoji="1" lang="ja-JP" altLang="en-US"/>
          </a:p>
        </p:txBody>
      </p:sp>
      <p:sp>
        <p:nvSpPr>
          <p:cNvPr id="6" name="フッター プレースホルダー 5">
            <a:extLst>
              <a:ext uri="{FF2B5EF4-FFF2-40B4-BE49-F238E27FC236}">
                <a16:creationId xmlns:a16="http://schemas.microsoft.com/office/drawing/2014/main" id="{0D94ED06-95DF-B491-32D5-4A2896C78865}"/>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FF1974F7-EE66-7C57-1C6A-D5E19244C091}"/>
              </a:ext>
            </a:extLst>
          </p:cNvPr>
          <p:cNvSpPr>
            <a:spLocks noGrp="1"/>
          </p:cNvSpPr>
          <p:nvPr>
            <p:ph type="sldNum" sz="quarter" idx="12"/>
          </p:nvPr>
        </p:nvSpPr>
        <p:spPr/>
        <p:txBody>
          <a:body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60550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B047AF6-2C19-43E6-C3E1-4564160742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FD77CF6-2FC0-4D58-C605-A390ABB140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82E3AC-B80D-D762-1522-E0E7013D0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1A5E5-5F72-824E-A0A4-7C25FD3E80B9}" type="datetimeFigureOut">
              <a:rPr kumimoji="1" lang="ja-JP" altLang="en-US" smtClean="0"/>
              <a:t>2024/1/5</a:t>
            </a:fld>
            <a:endParaRPr kumimoji="1" lang="ja-JP" altLang="en-US"/>
          </a:p>
        </p:txBody>
      </p:sp>
      <p:sp>
        <p:nvSpPr>
          <p:cNvPr id="5" name="フッター プレースホルダー 4">
            <a:extLst>
              <a:ext uri="{FF2B5EF4-FFF2-40B4-BE49-F238E27FC236}">
                <a16:creationId xmlns:a16="http://schemas.microsoft.com/office/drawing/2014/main" id="{0D895F4E-537E-410E-9C3E-6EA0670343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FEF5AAF-BA16-3693-0030-46E37A0DEB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42754-053B-274D-9BFF-5E542BCC21C0}" type="slidenum">
              <a:rPr kumimoji="1" lang="ja-JP" altLang="en-US" smtClean="0"/>
              <a:t>‹#›</a:t>
            </a:fld>
            <a:endParaRPr kumimoji="1" lang="ja-JP" altLang="en-US"/>
          </a:p>
        </p:txBody>
      </p:sp>
    </p:spTree>
    <p:extLst>
      <p:ext uri="{BB962C8B-B14F-4D97-AF65-F5344CB8AC3E}">
        <p14:creationId xmlns:p14="http://schemas.microsoft.com/office/powerpoint/2010/main" val="722109298"/>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AE0FF2-F7E4-A570-B7E2-373A6A616A4D}"/>
              </a:ext>
            </a:extLst>
          </p:cNvPr>
          <p:cNvSpPr>
            <a:spLocks noGrp="1"/>
          </p:cNvSpPr>
          <p:nvPr>
            <p:ph type="ctrTitle"/>
          </p:nvPr>
        </p:nvSpPr>
        <p:spPr/>
        <p:txBody>
          <a:bodyPr/>
          <a:lstStyle/>
          <a:p>
            <a:r>
              <a:rPr kumimoji="1" lang="en-US" altLang="ja-JP" b="1" dirty="0">
                <a:solidFill>
                  <a:schemeClr val="bg1"/>
                </a:solidFill>
              </a:rPr>
              <a:t>ABS</a:t>
            </a:r>
            <a:r>
              <a:rPr kumimoji="1" lang="ja-JP" altLang="en-US" b="1">
                <a:solidFill>
                  <a:schemeClr val="bg1"/>
                </a:solidFill>
              </a:rPr>
              <a:t>を解く！</a:t>
            </a:r>
          </a:p>
        </p:txBody>
      </p:sp>
      <p:sp>
        <p:nvSpPr>
          <p:cNvPr id="3" name="字幕 2">
            <a:extLst>
              <a:ext uri="{FF2B5EF4-FFF2-40B4-BE49-F238E27FC236}">
                <a16:creationId xmlns:a16="http://schemas.microsoft.com/office/drawing/2014/main" id="{DC2AE97C-1A31-1C79-4BF3-EA8C9C155585}"/>
              </a:ext>
            </a:extLst>
          </p:cNvPr>
          <p:cNvSpPr>
            <a:spLocks noGrp="1"/>
          </p:cNvSpPr>
          <p:nvPr>
            <p:ph type="subTitle" idx="1"/>
          </p:nvPr>
        </p:nvSpPr>
        <p:spPr/>
        <p:txBody>
          <a:bodyPr/>
          <a:lstStyle/>
          <a:p>
            <a:r>
              <a:rPr kumimoji="1" lang="en-US" altLang="ja-JP" dirty="0" err="1">
                <a:solidFill>
                  <a:schemeClr val="bg1"/>
                </a:solidFill>
              </a:rPr>
              <a:t>triC</a:t>
            </a:r>
            <a:r>
              <a:rPr kumimoji="1" lang="en-US" altLang="ja-JP" dirty="0">
                <a:solidFill>
                  <a:schemeClr val="bg1"/>
                </a:solidFill>
              </a:rPr>
              <a:t> 2024/01/06</a:t>
            </a:r>
            <a:endParaRPr kumimoji="1" lang="ja-JP" altLang="en-US">
              <a:solidFill>
                <a:schemeClr val="bg1"/>
              </a:solidFill>
            </a:endParaRPr>
          </a:p>
        </p:txBody>
      </p:sp>
    </p:spTree>
    <p:extLst>
      <p:ext uri="{BB962C8B-B14F-4D97-AF65-F5344CB8AC3E}">
        <p14:creationId xmlns:p14="http://schemas.microsoft.com/office/powerpoint/2010/main" val="3151965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ABC081A - Placing Marbles </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3.1</a:t>
            </a:r>
            <a:endParaRPr kumimoji="1" lang="ja-JP" altLang="en-US" sz="3200" b="1"/>
          </a:p>
        </p:txBody>
      </p:sp>
      <p:sp>
        <p:nvSpPr>
          <p:cNvPr id="2" name="テキスト ボックス 1">
            <a:extLst>
              <a:ext uri="{FF2B5EF4-FFF2-40B4-BE49-F238E27FC236}">
                <a16:creationId xmlns:a16="http://schemas.microsoft.com/office/drawing/2014/main" id="{161591DB-1EF2-E922-A815-8B06DFFDF60A}"/>
              </a:ext>
            </a:extLst>
          </p:cNvPr>
          <p:cNvSpPr txBox="1"/>
          <p:nvPr/>
        </p:nvSpPr>
        <p:spPr>
          <a:xfrm>
            <a:off x="426720" y="1574800"/>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1C62E2DE-3232-2137-9302-A497F41A30B2}"/>
              </a:ext>
            </a:extLst>
          </p:cNvPr>
          <p:cNvSpPr txBox="1"/>
          <p:nvPr/>
        </p:nvSpPr>
        <p:spPr>
          <a:xfrm>
            <a:off x="1396314" y="2458720"/>
            <a:ext cx="1826141" cy="584775"/>
          </a:xfrm>
          <a:prstGeom prst="rect">
            <a:avLst/>
          </a:prstGeom>
          <a:noFill/>
        </p:spPr>
        <p:txBody>
          <a:bodyPr wrap="none" rtlCol="0">
            <a:spAutoFit/>
          </a:bodyPr>
          <a:lstStyle/>
          <a:p>
            <a:r>
              <a:rPr kumimoji="1" lang="ja-JP" altLang="en-US" sz="3200"/>
              <a:t>・全探索</a:t>
            </a:r>
          </a:p>
        </p:txBody>
      </p:sp>
      <p:sp>
        <p:nvSpPr>
          <p:cNvPr id="6" name="テキスト ボックス 5">
            <a:extLst>
              <a:ext uri="{FF2B5EF4-FFF2-40B4-BE49-F238E27FC236}">
                <a16:creationId xmlns:a16="http://schemas.microsoft.com/office/drawing/2014/main" id="{1D3D063B-95B0-A11D-2E9D-C4127A9E1772}"/>
              </a:ext>
            </a:extLst>
          </p:cNvPr>
          <p:cNvSpPr txBox="1"/>
          <p:nvPr/>
        </p:nvSpPr>
        <p:spPr>
          <a:xfrm>
            <a:off x="1394746" y="3342640"/>
            <a:ext cx="3467616" cy="584775"/>
          </a:xfrm>
          <a:prstGeom prst="rect">
            <a:avLst/>
          </a:prstGeom>
          <a:noFill/>
        </p:spPr>
        <p:txBody>
          <a:bodyPr wrap="none" rtlCol="0">
            <a:spAutoFit/>
          </a:bodyPr>
          <a:lstStyle/>
          <a:p>
            <a:r>
              <a:rPr kumimoji="1" lang="ja-JP" altLang="en-US" sz="3200"/>
              <a:t>・文字列の扱い方</a:t>
            </a:r>
          </a:p>
        </p:txBody>
      </p:sp>
    </p:spTree>
    <p:extLst>
      <p:ext uri="{BB962C8B-B14F-4D97-AF65-F5344CB8AC3E}">
        <p14:creationId xmlns:p14="http://schemas.microsoft.com/office/powerpoint/2010/main" val="6859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t>全探索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3.2</a:t>
            </a:r>
            <a:endParaRPr kumimoji="1" lang="ja-JP" altLang="en-US" sz="3200" b="1"/>
          </a:p>
        </p:txBody>
      </p:sp>
      <p:sp>
        <p:nvSpPr>
          <p:cNvPr id="2" name="テキスト ボックス 1">
            <a:extLst>
              <a:ext uri="{FF2B5EF4-FFF2-40B4-BE49-F238E27FC236}">
                <a16:creationId xmlns:a16="http://schemas.microsoft.com/office/drawing/2014/main" id="{5C976671-86AA-635B-FD7A-32C05BE1DB2C}"/>
              </a:ext>
            </a:extLst>
          </p:cNvPr>
          <p:cNvSpPr txBox="1"/>
          <p:nvPr/>
        </p:nvSpPr>
        <p:spPr>
          <a:xfrm>
            <a:off x="454317" y="1686560"/>
            <a:ext cx="10238700" cy="1115690"/>
          </a:xfrm>
          <a:prstGeom prst="rect">
            <a:avLst/>
          </a:prstGeom>
          <a:noFill/>
        </p:spPr>
        <p:txBody>
          <a:bodyPr wrap="none" rtlCol="0">
            <a:spAutoFit/>
          </a:bodyPr>
          <a:lstStyle/>
          <a:p>
            <a:r>
              <a:rPr kumimoji="1" lang="ja-JP" altLang="en-US" sz="2800"/>
              <a:t>全探索とは</a:t>
            </a:r>
            <a:r>
              <a:rPr kumimoji="1" lang="en-US" altLang="ja-JP" sz="2800"/>
              <a:t>…</a:t>
            </a:r>
          </a:p>
          <a:p>
            <a:endParaRPr kumimoji="1" lang="en-US" altLang="ja-JP" sz="1050"/>
          </a:p>
          <a:p>
            <a:r>
              <a:rPr lang="ja-JP" altLang="en-US" sz="2800" b="0" i="0">
                <a:solidFill>
                  <a:srgbClr val="040C28"/>
                </a:solidFill>
                <a:effectLst/>
                <a:latin typeface="Google Sans"/>
              </a:rPr>
              <a:t>あり得る全てのパターンをしらみつぶしに調べるアルゴリズム</a:t>
            </a:r>
            <a:endParaRPr kumimoji="1" lang="ja-JP" altLang="en-US" sz="2800"/>
          </a:p>
        </p:txBody>
      </p:sp>
      <p:sp>
        <p:nvSpPr>
          <p:cNvPr id="3" name="テキスト ボックス 2">
            <a:extLst>
              <a:ext uri="{FF2B5EF4-FFF2-40B4-BE49-F238E27FC236}">
                <a16:creationId xmlns:a16="http://schemas.microsoft.com/office/drawing/2014/main" id="{3E05AA5F-8131-6242-8EA1-2A4D6886A129}"/>
              </a:ext>
            </a:extLst>
          </p:cNvPr>
          <p:cNvSpPr txBox="1"/>
          <p:nvPr/>
        </p:nvSpPr>
        <p:spPr>
          <a:xfrm>
            <a:off x="548640" y="3871085"/>
            <a:ext cx="6378669" cy="369332"/>
          </a:xfrm>
          <a:prstGeom prst="rect">
            <a:avLst/>
          </a:prstGeom>
          <a:noFill/>
        </p:spPr>
        <p:txBody>
          <a:bodyPr wrap="none" rtlCol="0">
            <a:spAutoFit/>
          </a:bodyPr>
          <a:lstStyle/>
          <a:p>
            <a:r>
              <a:rPr kumimoji="1" lang="ja-JP" altLang="en-US"/>
              <a:t>例</a:t>
            </a:r>
            <a:r>
              <a:rPr kumimoji="1" lang="en-US" altLang="ja-JP"/>
              <a:t>)</a:t>
            </a:r>
            <a:r>
              <a:rPr kumimoji="1" lang="ja-JP" altLang="en-US"/>
              <a:t>４桁の暗証番号を</a:t>
            </a:r>
            <a:r>
              <a:rPr kumimoji="1" lang="en-US" altLang="ja-JP"/>
              <a:t>0000</a:t>
            </a:r>
            <a:r>
              <a:rPr kumimoji="1" lang="ja-JP" altLang="en-US"/>
              <a:t>から</a:t>
            </a:r>
            <a:r>
              <a:rPr kumimoji="1" lang="en-US" altLang="ja-JP"/>
              <a:t>9999</a:t>
            </a:r>
            <a:r>
              <a:rPr kumimoji="1" lang="ja-JP" altLang="en-US"/>
              <a:t>までひとつずつ調べる</a:t>
            </a:r>
          </a:p>
        </p:txBody>
      </p:sp>
      <p:sp>
        <p:nvSpPr>
          <p:cNvPr id="7" name="正方形/長方形 6">
            <a:extLst>
              <a:ext uri="{FF2B5EF4-FFF2-40B4-BE49-F238E27FC236}">
                <a16:creationId xmlns:a16="http://schemas.microsoft.com/office/drawing/2014/main" id="{93F35FCE-B832-5732-71E5-EC9D9CBC0BEB}"/>
              </a:ext>
            </a:extLst>
          </p:cNvPr>
          <p:cNvSpPr/>
          <p:nvPr/>
        </p:nvSpPr>
        <p:spPr>
          <a:xfrm>
            <a:off x="1787128"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0</a:t>
            </a:r>
            <a:endParaRPr kumimoji="1" lang="ja-JP" altLang="en-US"/>
          </a:p>
        </p:txBody>
      </p:sp>
      <p:sp>
        <p:nvSpPr>
          <p:cNvPr id="8" name="正方形/長方形 7">
            <a:extLst>
              <a:ext uri="{FF2B5EF4-FFF2-40B4-BE49-F238E27FC236}">
                <a16:creationId xmlns:a16="http://schemas.microsoft.com/office/drawing/2014/main" id="{D1004D2F-6F8E-8C92-E49B-6A270C33CE62}"/>
              </a:ext>
            </a:extLst>
          </p:cNvPr>
          <p:cNvSpPr/>
          <p:nvPr/>
        </p:nvSpPr>
        <p:spPr>
          <a:xfrm>
            <a:off x="2398831" y="4891461"/>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0</a:t>
            </a:r>
            <a:endParaRPr kumimoji="1" lang="ja-JP" altLang="en-US"/>
          </a:p>
        </p:txBody>
      </p:sp>
      <p:sp>
        <p:nvSpPr>
          <p:cNvPr id="9" name="正方形/長方形 8">
            <a:extLst>
              <a:ext uri="{FF2B5EF4-FFF2-40B4-BE49-F238E27FC236}">
                <a16:creationId xmlns:a16="http://schemas.microsoft.com/office/drawing/2014/main" id="{2AA16300-E045-25F7-5FF1-12854B437170}"/>
              </a:ext>
            </a:extLst>
          </p:cNvPr>
          <p:cNvSpPr/>
          <p:nvPr/>
        </p:nvSpPr>
        <p:spPr>
          <a:xfrm>
            <a:off x="3049511"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0</a:t>
            </a:r>
            <a:endParaRPr kumimoji="1" lang="ja-JP" altLang="en-US"/>
          </a:p>
        </p:txBody>
      </p:sp>
      <p:sp>
        <p:nvSpPr>
          <p:cNvPr id="10" name="正方形/長方形 9">
            <a:extLst>
              <a:ext uri="{FF2B5EF4-FFF2-40B4-BE49-F238E27FC236}">
                <a16:creationId xmlns:a16="http://schemas.microsoft.com/office/drawing/2014/main" id="{8A14B2C8-0CB3-A9A0-587D-4F2F8B8CC715}"/>
              </a:ext>
            </a:extLst>
          </p:cNvPr>
          <p:cNvSpPr/>
          <p:nvPr/>
        </p:nvSpPr>
        <p:spPr>
          <a:xfrm>
            <a:off x="3685197"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0</a:t>
            </a:r>
            <a:endParaRPr kumimoji="1" lang="ja-JP" altLang="en-US"/>
          </a:p>
        </p:txBody>
      </p:sp>
      <p:sp>
        <p:nvSpPr>
          <p:cNvPr id="11" name="テキスト ボックス 10">
            <a:extLst>
              <a:ext uri="{FF2B5EF4-FFF2-40B4-BE49-F238E27FC236}">
                <a16:creationId xmlns:a16="http://schemas.microsoft.com/office/drawing/2014/main" id="{9FADD5EF-4478-A539-9815-C57848DB7DF9}"/>
              </a:ext>
            </a:extLst>
          </p:cNvPr>
          <p:cNvSpPr txBox="1"/>
          <p:nvPr/>
        </p:nvSpPr>
        <p:spPr>
          <a:xfrm>
            <a:off x="5039360" y="5077189"/>
            <a:ext cx="402674" cy="461665"/>
          </a:xfrm>
          <a:prstGeom prst="rect">
            <a:avLst/>
          </a:prstGeom>
          <a:noFill/>
        </p:spPr>
        <p:txBody>
          <a:bodyPr wrap="none" rtlCol="0">
            <a:spAutoFit/>
          </a:bodyPr>
          <a:lstStyle/>
          <a:p>
            <a:r>
              <a:rPr kumimoji="1" lang="en-US" altLang="ja-JP" sz="2400" b="1"/>
              <a:t>~</a:t>
            </a:r>
            <a:endParaRPr kumimoji="1" lang="ja-JP" altLang="en-US" sz="2400" b="1"/>
          </a:p>
        </p:txBody>
      </p:sp>
      <p:sp>
        <p:nvSpPr>
          <p:cNvPr id="12" name="正方形/長方形 11">
            <a:extLst>
              <a:ext uri="{FF2B5EF4-FFF2-40B4-BE49-F238E27FC236}">
                <a16:creationId xmlns:a16="http://schemas.microsoft.com/office/drawing/2014/main" id="{57D7ECE1-07A9-B34D-EA56-123E0E5813C5}"/>
              </a:ext>
            </a:extLst>
          </p:cNvPr>
          <p:cNvSpPr/>
          <p:nvPr/>
        </p:nvSpPr>
        <p:spPr>
          <a:xfrm>
            <a:off x="6179976"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9</a:t>
            </a:r>
            <a:endParaRPr kumimoji="1" lang="ja-JP" altLang="en-US"/>
          </a:p>
        </p:txBody>
      </p:sp>
      <p:sp>
        <p:nvSpPr>
          <p:cNvPr id="13" name="正方形/長方形 12">
            <a:extLst>
              <a:ext uri="{FF2B5EF4-FFF2-40B4-BE49-F238E27FC236}">
                <a16:creationId xmlns:a16="http://schemas.microsoft.com/office/drawing/2014/main" id="{A2E4C3C4-D6B3-7441-EE76-A37701CE1DC6}"/>
              </a:ext>
            </a:extLst>
          </p:cNvPr>
          <p:cNvSpPr/>
          <p:nvPr/>
        </p:nvSpPr>
        <p:spPr>
          <a:xfrm>
            <a:off x="6815662" y="4891461"/>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en-US" altLang="ja-JP"/>
              <a:t>9</a:t>
            </a:r>
            <a:endParaRPr kumimoji="1" lang="ja-JP" altLang="en-US"/>
          </a:p>
        </p:txBody>
      </p:sp>
      <p:sp>
        <p:nvSpPr>
          <p:cNvPr id="14" name="正方形/長方形 13">
            <a:extLst>
              <a:ext uri="{FF2B5EF4-FFF2-40B4-BE49-F238E27FC236}">
                <a16:creationId xmlns:a16="http://schemas.microsoft.com/office/drawing/2014/main" id="{0857ED67-B074-A22D-8E1A-268BEF16DE44}"/>
              </a:ext>
            </a:extLst>
          </p:cNvPr>
          <p:cNvSpPr/>
          <p:nvPr/>
        </p:nvSpPr>
        <p:spPr>
          <a:xfrm>
            <a:off x="7442359"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9</a:t>
            </a:r>
            <a:endParaRPr kumimoji="1" lang="ja-JP" altLang="en-US"/>
          </a:p>
        </p:txBody>
      </p:sp>
      <p:sp>
        <p:nvSpPr>
          <p:cNvPr id="15" name="正方形/長方形 14">
            <a:extLst>
              <a:ext uri="{FF2B5EF4-FFF2-40B4-BE49-F238E27FC236}">
                <a16:creationId xmlns:a16="http://schemas.microsoft.com/office/drawing/2014/main" id="{358A5244-6A57-C6F1-45E4-65CB70B2B414}"/>
              </a:ext>
            </a:extLst>
          </p:cNvPr>
          <p:cNvSpPr/>
          <p:nvPr/>
        </p:nvSpPr>
        <p:spPr>
          <a:xfrm>
            <a:off x="8078045" y="4891462"/>
            <a:ext cx="635686" cy="83312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ltLang="ja-JP"/>
              <a:t>9</a:t>
            </a:r>
            <a:endParaRPr kumimoji="1" lang="ja-JP" altLang="en-US"/>
          </a:p>
        </p:txBody>
      </p:sp>
    </p:spTree>
    <p:extLst>
      <p:ext uri="{BB962C8B-B14F-4D97-AF65-F5344CB8AC3E}">
        <p14:creationId xmlns:p14="http://schemas.microsoft.com/office/powerpoint/2010/main" val="1962949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t>文字列</a:t>
            </a:r>
            <a:r>
              <a:rPr kumimoji="1" lang="en-US" altLang="ja-JP" sz="4000" b="1"/>
              <a:t>(string)</a:t>
            </a:r>
            <a:r>
              <a:rPr kumimoji="1" lang="ja-JP" altLang="en-US" sz="4000" b="1"/>
              <a:t>の扱い方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3.3</a:t>
            </a:r>
            <a:endParaRPr kumimoji="1" lang="ja-JP" altLang="en-US" sz="3200" b="1"/>
          </a:p>
        </p:txBody>
      </p:sp>
      <p:sp>
        <p:nvSpPr>
          <p:cNvPr id="2" name="テキスト ボックス 1">
            <a:extLst>
              <a:ext uri="{FF2B5EF4-FFF2-40B4-BE49-F238E27FC236}">
                <a16:creationId xmlns:a16="http://schemas.microsoft.com/office/drawing/2014/main" id="{9ED8AFAF-BADD-19A2-C6E6-84F4EB472F00}"/>
              </a:ext>
            </a:extLst>
          </p:cNvPr>
          <p:cNvSpPr txBox="1"/>
          <p:nvPr/>
        </p:nvSpPr>
        <p:spPr>
          <a:xfrm>
            <a:off x="833120" y="2123440"/>
            <a:ext cx="3158237" cy="461665"/>
          </a:xfrm>
          <a:prstGeom prst="rect">
            <a:avLst/>
          </a:prstGeom>
          <a:noFill/>
        </p:spPr>
        <p:txBody>
          <a:bodyPr wrap="none" rtlCol="0">
            <a:spAutoFit/>
          </a:bodyPr>
          <a:lstStyle/>
          <a:p>
            <a:r>
              <a:rPr kumimoji="1" lang="ja-JP" altLang="en-US" sz="2400"/>
              <a:t>文字列の</a:t>
            </a:r>
            <a:r>
              <a:rPr kumimoji="1" lang="en-US" altLang="ja-JP" sz="2400"/>
              <a:t>i</a:t>
            </a:r>
            <a:r>
              <a:rPr kumimoji="1" lang="ja-JP" altLang="en-US" sz="2400"/>
              <a:t>文字目</a:t>
            </a:r>
            <a:r>
              <a:rPr kumimoji="1" lang="en-US" altLang="ja-JP" sz="2400"/>
              <a:t> : s[i]</a:t>
            </a:r>
            <a:endParaRPr kumimoji="1" lang="ja-JP" altLang="en-US" sz="2400"/>
          </a:p>
        </p:txBody>
      </p:sp>
      <p:sp>
        <p:nvSpPr>
          <p:cNvPr id="3" name="テキスト ボックス 2">
            <a:extLst>
              <a:ext uri="{FF2B5EF4-FFF2-40B4-BE49-F238E27FC236}">
                <a16:creationId xmlns:a16="http://schemas.microsoft.com/office/drawing/2014/main" id="{39F1E4A1-ECAA-B62D-374F-30DED9E3FBE7}"/>
              </a:ext>
            </a:extLst>
          </p:cNvPr>
          <p:cNvSpPr txBox="1"/>
          <p:nvPr/>
        </p:nvSpPr>
        <p:spPr>
          <a:xfrm>
            <a:off x="833120" y="1684180"/>
            <a:ext cx="2751074" cy="369332"/>
          </a:xfrm>
          <a:prstGeom prst="rect">
            <a:avLst/>
          </a:prstGeom>
          <a:noFill/>
        </p:spPr>
        <p:txBody>
          <a:bodyPr wrap="none" rtlCol="0">
            <a:spAutoFit/>
          </a:bodyPr>
          <a:lstStyle/>
          <a:p>
            <a:r>
              <a:rPr kumimoji="1" lang="ja-JP" altLang="en-US"/>
              <a:t>文字列の変数</a:t>
            </a:r>
            <a:r>
              <a:rPr kumimoji="1" lang="en-US" altLang="ja-JP"/>
              <a:t>s,t</a:t>
            </a:r>
            <a:r>
              <a:rPr kumimoji="1" lang="ja-JP" altLang="en-US"/>
              <a:t>について</a:t>
            </a:r>
          </a:p>
        </p:txBody>
      </p:sp>
      <p:sp>
        <p:nvSpPr>
          <p:cNvPr id="6" name="テキスト ボックス 5">
            <a:extLst>
              <a:ext uri="{FF2B5EF4-FFF2-40B4-BE49-F238E27FC236}">
                <a16:creationId xmlns:a16="http://schemas.microsoft.com/office/drawing/2014/main" id="{F85C93B7-9808-C682-CD77-0122A253BE78}"/>
              </a:ext>
            </a:extLst>
          </p:cNvPr>
          <p:cNvSpPr txBox="1"/>
          <p:nvPr/>
        </p:nvSpPr>
        <p:spPr>
          <a:xfrm>
            <a:off x="833120" y="2773680"/>
            <a:ext cx="3414717" cy="954107"/>
          </a:xfrm>
          <a:prstGeom prst="rect">
            <a:avLst/>
          </a:prstGeom>
          <a:noFill/>
        </p:spPr>
        <p:txBody>
          <a:bodyPr wrap="none" rtlCol="0">
            <a:spAutoFit/>
          </a:bodyPr>
          <a:lstStyle/>
          <a:p>
            <a:r>
              <a:rPr kumimoji="1" lang="ja-JP" altLang="en-US" sz="2400"/>
              <a:t>文字列の連結</a:t>
            </a:r>
            <a:r>
              <a:rPr kumimoji="1" lang="en-US" altLang="ja-JP" sz="2400"/>
              <a:t>: s + t</a:t>
            </a:r>
          </a:p>
          <a:p>
            <a:r>
              <a:rPr lang="en-US" altLang="ja-JP" sz="1600"/>
              <a:t>C++</a:t>
            </a:r>
            <a:r>
              <a:rPr lang="ja-JP" altLang="en-US" sz="1600"/>
              <a:t>では　</a:t>
            </a:r>
            <a:r>
              <a:rPr lang="en-US" altLang="ja-JP" sz="1600"/>
              <a:t>s = s + t : O(|s|+|t|)    </a:t>
            </a:r>
          </a:p>
          <a:p>
            <a:r>
              <a:rPr lang="en-US" altLang="ja-JP" sz="1600"/>
              <a:t>                   s += t     : O(|t|)</a:t>
            </a:r>
            <a:endParaRPr kumimoji="1" lang="ja-JP" altLang="en-US" sz="1600"/>
          </a:p>
        </p:txBody>
      </p:sp>
      <p:sp>
        <p:nvSpPr>
          <p:cNvPr id="7" name="テキスト ボックス 6">
            <a:extLst>
              <a:ext uri="{FF2B5EF4-FFF2-40B4-BE49-F238E27FC236}">
                <a16:creationId xmlns:a16="http://schemas.microsoft.com/office/drawing/2014/main" id="{2195E174-42F1-D876-A3B3-5F268AF324BA}"/>
              </a:ext>
            </a:extLst>
          </p:cNvPr>
          <p:cNvSpPr txBox="1"/>
          <p:nvPr/>
        </p:nvSpPr>
        <p:spPr>
          <a:xfrm>
            <a:off x="833120" y="4149484"/>
            <a:ext cx="3486852" cy="1015663"/>
          </a:xfrm>
          <a:prstGeom prst="rect">
            <a:avLst/>
          </a:prstGeom>
          <a:noFill/>
        </p:spPr>
        <p:txBody>
          <a:bodyPr wrap="none" rtlCol="0">
            <a:spAutoFit/>
          </a:bodyPr>
          <a:lstStyle/>
          <a:p>
            <a:r>
              <a:rPr kumimoji="1" lang="ja-JP" altLang="en-US" sz="2400"/>
              <a:t>文字列の長さの取得</a:t>
            </a:r>
            <a:r>
              <a:rPr kumimoji="1" lang="en-US" altLang="ja-JP" sz="2400"/>
              <a:t>:</a:t>
            </a:r>
            <a:endParaRPr kumimoji="1" lang="en-US" altLang="ja-JP" sz="800"/>
          </a:p>
          <a:p>
            <a:r>
              <a:rPr lang="en-US" altLang="ja-JP"/>
              <a:t>C++ : s.size() </a:t>
            </a:r>
            <a:r>
              <a:rPr lang="ja-JP" altLang="en-US"/>
              <a:t>または</a:t>
            </a:r>
            <a:r>
              <a:rPr lang="en-US" altLang="ja-JP"/>
              <a:t> s.length()</a:t>
            </a:r>
          </a:p>
          <a:p>
            <a:r>
              <a:rPr kumimoji="1" lang="en-US" altLang="ja-JP"/>
              <a:t>Python : len(s)</a:t>
            </a:r>
            <a:endParaRPr kumimoji="1" lang="ja-JP" altLang="en-US"/>
          </a:p>
        </p:txBody>
      </p:sp>
    </p:spTree>
    <p:extLst>
      <p:ext uri="{BB962C8B-B14F-4D97-AF65-F5344CB8AC3E}">
        <p14:creationId xmlns:p14="http://schemas.microsoft.com/office/powerpoint/2010/main" val="2164663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a:t>
            </a:r>
            <a:endParaRPr kumimoji="1" lang="ja-JP" altLang="en-US" sz="3200" b="1"/>
          </a:p>
        </p:txBody>
      </p:sp>
      <p:sp>
        <p:nvSpPr>
          <p:cNvPr id="2" name="テキスト ボックス 1">
            <a:extLst>
              <a:ext uri="{FF2B5EF4-FFF2-40B4-BE49-F238E27FC236}">
                <a16:creationId xmlns:a16="http://schemas.microsoft.com/office/drawing/2014/main" id="{E46EEAB2-6E1B-7835-F8AD-BA79215C26C3}"/>
              </a:ext>
            </a:extLst>
          </p:cNvPr>
          <p:cNvSpPr txBox="1"/>
          <p:nvPr/>
        </p:nvSpPr>
        <p:spPr>
          <a:xfrm>
            <a:off x="599440" y="1625600"/>
            <a:ext cx="1261884" cy="523220"/>
          </a:xfrm>
          <a:prstGeom prst="rect">
            <a:avLst/>
          </a:prstGeom>
          <a:noFill/>
        </p:spPr>
        <p:txBody>
          <a:bodyPr wrap="none" rtlCol="0">
            <a:spAutoFit/>
          </a:bodyPr>
          <a:lstStyle/>
          <a:p>
            <a:r>
              <a:rPr kumimoji="1" lang="ja-JP" altLang="en-US" sz="2800"/>
              <a:t>解き方</a:t>
            </a:r>
          </a:p>
        </p:txBody>
      </p:sp>
      <p:sp>
        <p:nvSpPr>
          <p:cNvPr id="6" name="テキスト ボックス 5">
            <a:extLst>
              <a:ext uri="{FF2B5EF4-FFF2-40B4-BE49-F238E27FC236}">
                <a16:creationId xmlns:a16="http://schemas.microsoft.com/office/drawing/2014/main" id="{6545255E-AAA2-D738-5D16-FA5AC68E73EB}"/>
              </a:ext>
            </a:extLst>
          </p:cNvPr>
          <p:cNvSpPr txBox="1"/>
          <p:nvPr/>
        </p:nvSpPr>
        <p:spPr>
          <a:xfrm>
            <a:off x="599440" y="2447664"/>
            <a:ext cx="5416868" cy="992579"/>
          </a:xfrm>
          <a:prstGeom prst="rect">
            <a:avLst/>
          </a:prstGeom>
          <a:noFill/>
        </p:spPr>
        <p:txBody>
          <a:bodyPr wrap="none" rtlCol="0">
            <a:spAutoFit/>
          </a:bodyPr>
          <a:lstStyle/>
          <a:p>
            <a:r>
              <a:rPr kumimoji="1" lang="ja-JP" altLang="en-US" sz="2400"/>
              <a:t>・操作を行えなくなるまで実際に行う</a:t>
            </a:r>
            <a:endParaRPr kumimoji="1" lang="en-US" altLang="ja-JP" sz="2400"/>
          </a:p>
          <a:p>
            <a:endParaRPr kumimoji="1" lang="en-US" altLang="ja-JP" sz="1050"/>
          </a:p>
          <a:p>
            <a:r>
              <a:rPr lang="ja-JP" altLang="en-US" sz="2400"/>
              <a:t>　↳</a:t>
            </a:r>
            <a:r>
              <a:rPr lang="en-US" altLang="ja-JP" sz="2400"/>
              <a:t>while</a:t>
            </a:r>
            <a:r>
              <a:rPr lang="ja-JP" altLang="en-US" sz="2400"/>
              <a:t>文をうまく使う</a:t>
            </a:r>
            <a:endParaRPr lang="en-US" altLang="ja-JP" sz="2400"/>
          </a:p>
        </p:txBody>
      </p:sp>
      <p:sp>
        <p:nvSpPr>
          <p:cNvPr id="7" name="テキスト ボックス 6">
            <a:extLst>
              <a:ext uri="{FF2B5EF4-FFF2-40B4-BE49-F238E27FC236}">
                <a16:creationId xmlns:a16="http://schemas.microsoft.com/office/drawing/2014/main" id="{1B6F47CE-D427-3B87-0255-897DE5ED1D33}"/>
              </a:ext>
            </a:extLst>
          </p:cNvPr>
          <p:cNvSpPr txBox="1"/>
          <p:nvPr/>
        </p:nvSpPr>
        <p:spPr>
          <a:xfrm>
            <a:off x="7376161" y="2381298"/>
            <a:ext cx="23774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16       12     24</a:t>
            </a:r>
            <a:endParaRPr kumimoji="1" lang="ja-JP" altLang="en-US" sz="2400"/>
          </a:p>
        </p:txBody>
      </p:sp>
      <p:sp>
        <p:nvSpPr>
          <p:cNvPr id="8" name="テキスト ボックス 7">
            <a:extLst>
              <a:ext uri="{FF2B5EF4-FFF2-40B4-BE49-F238E27FC236}">
                <a16:creationId xmlns:a16="http://schemas.microsoft.com/office/drawing/2014/main" id="{E7B8286B-8B3F-1208-DA5C-29BD47779AF1}"/>
              </a:ext>
            </a:extLst>
          </p:cNvPr>
          <p:cNvSpPr txBox="1"/>
          <p:nvPr/>
        </p:nvSpPr>
        <p:spPr>
          <a:xfrm>
            <a:off x="7376160" y="3901440"/>
            <a:ext cx="24556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 8         6       12</a:t>
            </a:r>
            <a:endParaRPr kumimoji="1" lang="ja-JP" altLang="en-US" sz="2400"/>
          </a:p>
        </p:txBody>
      </p:sp>
      <p:sp>
        <p:nvSpPr>
          <p:cNvPr id="9" name="テキスト ボックス 8">
            <a:extLst>
              <a:ext uri="{FF2B5EF4-FFF2-40B4-BE49-F238E27FC236}">
                <a16:creationId xmlns:a16="http://schemas.microsoft.com/office/drawing/2014/main" id="{8C1185C3-84F1-4514-5B45-29D4EB7E28DD}"/>
              </a:ext>
            </a:extLst>
          </p:cNvPr>
          <p:cNvSpPr txBox="1"/>
          <p:nvPr/>
        </p:nvSpPr>
        <p:spPr>
          <a:xfrm>
            <a:off x="7416795" y="5438044"/>
            <a:ext cx="241500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4         3         6</a:t>
            </a:r>
            <a:endParaRPr kumimoji="1" lang="ja-JP" altLang="en-US" sz="2400"/>
          </a:p>
        </p:txBody>
      </p:sp>
      <p:cxnSp>
        <p:nvCxnSpPr>
          <p:cNvPr id="12" name="直線矢印コネクタ 11">
            <a:extLst>
              <a:ext uri="{FF2B5EF4-FFF2-40B4-BE49-F238E27FC236}">
                <a16:creationId xmlns:a16="http://schemas.microsoft.com/office/drawing/2014/main" id="{1F3D58CC-C1C6-C544-7AEF-1CD06B7DB610}"/>
              </a:ext>
            </a:extLst>
          </p:cNvPr>
          <p:cNvCxnSpPr/>
          <p:nvPr/>
        </p:nvCxnSpPr>
        <p:spPr>
          <a:xfrm>
            <a:off x="8554720" y="294395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94D2B578-8D6A-D336-29FB-29B335F628C8}"/>
              </a:ext>
            </a:extLst>
          </p:cNvPr>
          <p:cNvCxnSpPr/>
          <p:nvPr/>
        </p:nvCxnSpPr>
        <p:spPr>
          <a:xfrm>
            <a:off x="8564880" y="445779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ED77C3B9-6897-F5BE-B9CC-BADF23460220}"/>
              </a:ext>
            </a:extLst>
          </p:cNvPr>
          <p:cNvCxnSpPr/>
          <p:nvPr/>
        </p:nvCxnSpPr>
        <p:spPr>
          <a:xfrm>
            <a:off x="8554720" y="6009724"/>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乗算記号 15">
            <a:extLst>
              <a:ext uri="{FF2B5EF4-FFF2-40B4-BE49-F238E27FC236}">
                <a16:creationId xmlns:a16="http://schemas.microsoft.com/office/drawing/2014/main" id="{64148ED6-B32B-F5A3-9844-FDEE68128804}"/>
              </a:ext>
            </a:extLst>
          </p:cNvPr>
          <p:cNvSpPr/>
          <p:nvPr/>
        </p:nvSpPr>
        <p:spPr>
          <a:xfrm>
            <a:off x="8229600" y="6256062"/>
            <a:ext cx="650240" cy="355600"/>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178914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4.1</a:t>
            </a:r>
            <a:endParaRPr kumimoji="1" lang="ja-JP" altLang="en-US" sz="3200" b="1"/>
          </a:p>
        </p:txBody>
      </p:sp>
      <p:sp>
        <p:nvSpPr>
          <p:cNvPr id="3" name="テキスト ボックス 2">
            <a:extLst>
              <a:ext uri="{FF2B5EF4-FFF2-40B4-BE49-F238E27FC236}">
                <a16:creationId xmlns:a16="http://schemas.microsoft.com/office/drawing/2014/main" id="{986A304C-85D0-CAA4-4E20-5466A413405B}"/>
              </a:ext>
            </a:extLst>
          </p:cNvPr>
          <p:cNvSpPr txBox="1"/>
          <p:nvPr/>
        </p:nvSpPr>
        <p:spPr>
          <a:xfrm>
            <a:off x="7376161" y="2381298"/>
            <a:ext cx="23774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16       12     24</a:t>
            </a:r>
            <a:endParaRPr kumimoji="1" lang="ja-JP" altLang="en-US" sz="2400"/>
          </a:p>
        </p:txBody>
      </p:sp>
      <p:sp>
        <p:nvSpPr>
          <p:cNvPr id="6" name="テキスト ボックス 5">
            <a:extLst>
              <a:ext uri="{FF2B5EF4-FFF2-40B4-BE49-F238E27FC236}">
                <a16:creationId xmlns:a16="http://schemas.microsoft.com/office/drawing/2014/main" id="{C5252B4E-8416-5059-ABFF-08F9E765C9DC}"/>
              </a:ext>
            </a:extLst>
          </p:cNvPr>
          <p:cNvSpPr txBox="1"/>
          <p:nvPr/>
        </p:nvSpPr>
        <p:spPr>
          <a:xfrm>
            <a:off x="7376160" y="3901440"/>
            <a:ext cx="245564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 8         6       12</a:t>
            </a:r>
            <a:endParaRPr kumimoji="1" lang="ja-JP" altLang="en-US" sz="2400"/>
          </a:p>
        </p:txBody>
      </p:sp>
      <p:sp>
        <p:nvSpPr>
          <p:cNvPr id="7" name="テキスト ボックス 6">
            <a:extLst>
              <a:ext uri="{FF2B5EF4-FFF2-40B4-BE49-F238E27FC236}">
                <a16:creationId xmlns:a16="http://schemas.microsoft.com/office/drawing/2014/main" id="{EF95A735-45B8-7979-82F9-AF760BA4F0C3}"/>
              </a:ext>
            </a:extLst>
          </p:cNvPr>
          <p:cNvSpPr txBox="1"/>
          <p:nvPr/>
        </p:nvSpPr>
        <p:spPr>
          <a:xfrm>
            <a:off x="7416795" y="5438044"/>
            <a:ext cx="241500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2400"/>
              <a:t>4         3         6</a:t>
            </a:r>
            <a:endParaRPr kumimoji="1" lang="ja-JP" altLang="en-US" sz="2400"/>
          </a:p>
        </p:txBody>
      </p:sp>
      <p:cxnSp>
        <p:nvCxnSpPr>
          <p:cNvPr id="8" name="直線矢印コネクタ 7">
            <a:extLst>
              <a:ext uri="{FF2B5EF4-FFF2-40B4-BE49-F238E27FC236}">
                <a16:creationId xmlns:a16="http://schemas.microsoft.com/office/drawing/2014/main" id="{421DBE41-D5E3-66FE-84D1-432B20CFA88C}"/>
              </a:ext>
            </a:extLst>
          </p:cNvPr>
          <p:cNvCxnSpPr/>
          <p:nvPr/>
        </p:nvCxnSpPr>
        <p:spPr>
          <a:xfrm>
            <a:off x="8554720" y="294395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F5A457DE-FB4B-63F0-0E96-EFE275BAC25E}"/>
              </a:ext>
            </a:extLst>
          </p:cNvPr>
          <p:cNvCxnSpPr/>
          <p:nvPr/>
        </p:nvCxnSpPr>
        <p:spPr>
          <a:xfrm>
            <a:off x="8564880" y="4457793"/>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乗算記号 9">
            <a:extLst>
              <a:ext uri="{FF2B5EF4-FFF2-40B4-BE49-F238E27FC236}">
                <a16:creationId xmlns:a16="http://schemas.microsoft.com/office/drawing/2014/main" id="{F60B17E7-47B3-5F3B-AD9B-ACDA94B1B3C2}"/>
              </a:ext>
            </a:extLst>
          </p:cNvPr>
          <p:cNvSpPr/>
          <p:nvPr/>
        </p:nvSpPr>
        <p:spPr>
          <a:xfrm>
            <a:off x="8229600" y="6256062"/>
            <a:ext cx="650240" cy="355600"/>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cxnSp>
        <p:nvCxnSpPr>
          <p:cNvPr id="11" name="直線矢印コネクタ 10">
            <a:extLst>
              <a:ext uri="{FF2B5EF4-FFF2-40B4-BE49-F238E27FC236}">
                <a16:creationId xmlns:a16="http://schemas.microsoft.com/office/drawing/2014/main" id="{0903C262-CB58-748E-DF96-064446F3BDED}"/>
              </a:ext>
            </a:extLst>
          </p:cNvPr>
          <p:cNvCxnSpPr/>
          <p:nvPr/>
        </p:nvCxnSpPr>
        <p:spPr>
          <a:xfrm>
            <a:off x="8554720" y="5938655"/>
            <a:ext cx="0" cy="84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40C3541-5BB9-F9B1-8E73-8A6F297370AC}"/>
              </a:ext>
            </a:extLst>
          </p:cNvPr>
          <p:cNvSpPr txBox="1"/>
          <p:nvPr/>
        </p:nvSpPr>
        <p:spPr>
          <a:xfrm>
            <a:off x="397560" y="1645676"/>
            <a:ext cx="4718061" cy="5212324"/>
          </a:xfrm>
          <a:prstGeom prst="rect">
            <a:avLst/>
          </a:prstGeom>
          <a:solidFill>
            <a:schemeClr val="tx1"/>
          </a:solidFill>
        </p:spPr>
        <p:txBody>
          <a:bodyPr wrap="square" rtlCol="0">
            <a:spAutoFit/>
          </a:bodyPr>
          <a:lstStyle/>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list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3" name="テキスト ボックス 12">
            <a:extLst>
              <a:ext uri="{FF2B5EF4-FFF2-40B4-BE49-F238E27FC236}">
                <a16:creationId xmlns:a16="http://schemas.microsoft.com/office/drawing/2014/main" id="{C0463C9B-4403-6308-0EF2-29C59C866602}"/>
              </a:ext>
            </a:extLst>
          </p:cNvPr>
          <p:cNvSpPr txBox="1"/>
          <p:nvPr/>
        </p:nvSpPr>
        <p:spPr>
          <a:xfrm>
            <a:off x="2201830" y="1342872"/>
            <a:ext cx="914033" cy="369332"/>
          </a:xfrm>
          <a:prstGeom prst="rect">
            <a:avLst/>
          </a:prstGeom>
          <a:noFill/>
        </p:spPr>
        <p:txBody>
          <a:bodyPr wrap="none" rtlCol="0">
            <a:spAutoFit/>
          </a:bodyPr>
          <a:lstStyle/>
          <a:p>
            <a:r>
              <a:rPr kumimoji="1" lang="en-US" altLang="ja-JP"/>
              <a:t>python</a:t>
            </a:r>
            <a:endParaRPr kumimoji="1" lang="ja-JP" altLang="en-US"/>
          </a:p>
        </p:txBody>
      </p:sp>
      <p:sp>
        <p:nvSpPr>
          <p:cNvPr id="14" name="テキスト ボックス 13">
            <a:extLst>
              <a:ext uri="{FF2B5EF4-FFF2-40B4-BE49-F238E27FC236}">
                <a16:creationId xmlns:a16="http://schemas.microsoft.com/office/drawing/2014/main" id="{2CC91E9C-936D-9443-A977-8E1BD3808A32}"/>
              </a:ext>
            </a:extLst>
          </p:cNvPr>
          <p:cNvSpPr txBox="1"/>
          <p:nvPr/>
        </p:nvSpPr>
        <p:spPr>
          <a:xfrm>
            <a:off x="9940288" y="2519650"/>
            <a:ext cx="946093" cy="369332"/>
          </a:xfrm>
          <a:prstGeom prst="rect">
            <a:avLst/>
          </a:prstGeom>
          <a:noFill/>
        </p:spPr>
        <p:txBody>
          <a:bodyPr wrap="none" rtlCol="0">
            <a:spAutoFit/>
          </a:bodyPr>
          <a:lstStyle/>
          <a:p>
            <a:r>
              <a:rPr kumimoji="1" lang="en-US" altLang="ja-JP"/>
              <a:t>cnt = 0</a:t>
            </a:r>
            <a:endParaRPr kumimoji="1" lang="ja-JP" altLang="en-US"/>
          </a:p>
        </p:txBody>
      </p:sp>
      <p:sp>
        <p:nvSpPr>
          <p:cNvPr id="15" name="テキスト ボックス 14">
            <a:extLst>
              <a:ext uri="{FF2B5EF4-FFF2-40B4-BE49-F238E27FC236}">
                <a16:creationId xmlns:a16="http://schemas.microsoft.com/office/drawing/2014/main" id="{9FA844C4-A316-654A-3F06-4B0F78B1A890}"/>
              </a:ext>
            </a:extLst>
          </p:cNvPr>
          <p:cNvSpPr txBox="1"/>
          <p:nvPr/>
        </p:nvSpPr>
        <p:spPr>
          <a:xfrm>
            <a:off x="6710946" y="3158563"/>
            <a:ext cx="1843774" cy="369332"/>
          </a:xfrm>
          <a:prstGeom prst="rect">
            <a:avLst/>
          </a:prstGeom>
          <a:noFill/>
        </p:spPr>
        <p:txBody>
          <a:bodyPr wrap="none" rtlCol="0">
            <a:spAutoFit/>
          </a:bodyPr>
          <a:lstStyle/>
          <a:p>
            <a:r>
              <a:rPr kumimoji="1" lang="en-US" altLang="ja-JP"/>
              <a:t>all_even = True</a:t>
            </a:r>
            <a:endParaRPr kumimoji="1" lang="ja-JP" altLang="en-US"/>
          </a:p>
        </p:txBody>
      </p:sp>
      <p:sp>
        <p:nvSpPr>
          <p:cNvPr id="16" name="テキスト ボックス 15">
            <a:extLst>
              <a:ext uri="{FF2B5EF4-FFF2-40B4-BE49-F238E27FC236}">
                <a16:creationId xmlns:a16="http://schemas.microsoft.com/office/drawing/2014/main" id="{BC58F111-130A-533A-A5C2-75D950D9484A}"/>
              </a:ext>
            </a:extLst>
          </p:cNvPr>
          <p:cNvSpPr txBox="1"/>
          <p:nvPr/>
        </p:nvSpPr>
        <p:spPr>
          <a:xfrm>
            <a:off x="9940288" y="3969019"/>
            <a:ext cx="946093" cy="369332"/>
          </a:xfrm>
          <a:prstGeom prst="rect">
            <a:avLst/>
          </a:prstGeom>
          <a:noFill/>
        </p:spPr>
        <p:txBody>
          <a:bodyPr wrap="none" rtlCol="0">
            <a:spAutoFit/>
          </a:bodyPr>
          <a:lstStyle/>
          <a:p>
            <a:r>
              <a:rPr kumimoji="1" lang="en-US" altLang="ja-JP"/>
              <a:t>cnt = 1</a:t>
            </a:r>
            <a:endParaRPr kumimoji="1" lang="ja-JP" altLang="en-US"/>
          </a:p>
        </p:txBody>
      </p:sp>
      <p:sp>
        <p:nvSpPr>
          <p:cNvPr id="18" name="テキスト ボックス 17">
            <a:extLst>
              <a:ext uri="{FF2B5EF4-FFF2-40B4-BE49-F238E27FC236}">
                <a16:creationId xmlns:a16="http://schemas.microsoft.com/office/drawing/2014/main" id="{12DF809D-B443-F0EA-1971-833B93C4E01C}"/>
              </a:ext>
            </a:extLst>
          </p:cNvPr>
          <p:cNvSpPr txBox="1"/>
          <p:nvPr/>
        </p:nvSpPr>
        <p:spPr>
          <a:xfrm>
            <a:off x="6710946" y="4697265"/>
            <a:ext cx="1843774" cy="369332"/>
          </a:xfrm>
          <a:prstGeom prst="rect">
            <a:avLst/>
          </a:prstGeom>
          <a:noFill/>
        </p:spPr>
        <p:txBody>
          <a:bodyPr wrap="none" rtlCol="0">
            <a:spAutoFit/>
          </a:bodyPr>
          <a:lstStyle/>
          <a:p>
            <a:r>
              <a:rPr kumimoji="1" lang="en-US" altLang="ja-JP"/>
              <a:t>all_even = True</a:t>
            </a:r>
            <a:endParaRPr kumimoji="1" lang="ja-JP" altLang="en-US"/>
          </a:p>
        </p:txBody>
      </p:sp>
      <p:sp>
        <p:nvSpPr>
          <p:cNvPr id="19" name="テキスト ボックス 18">
            <a:extLst>
              <a:ext uri="{FF2B5EF4-FFF2-40B4-BE49-F238E27FC236}">
                <a16:creationId xmlns:a16="http://schemas.microsoft.com/office/drawing/2014/main" id="{24C03B12-2DB2-A09E-72CA-A2E8DA939736}"/>
              </a:ext>
            </a:extLst>
          </p:cNvPr>
          <p:cNvSpPr txBox="1"/>
          <p:nvPr/>
        </p:nvSpPr>
        <p:spPr>
          <a:xfrm>
            <a:off x="6548386" y="6231430"/>
            <a:ext cx="1927131" cy="369332"/>
          </a:xfrm>
          <a:prstGeom prst="rect">
            <a:avLst/>
          </a:prstGeom>
          <a:noFill/>
        </p:spPr>
        <p:txBody>
          <a:bodyPr wrap="none" rtlCol="0">
            <a:spAutoFit/>
          </a:bodyPr>
          <a:lstStyle/>
          <a:p>
            <a:r>
              <a:rPr kumimoji="1" lang="en-US" altLang="ja-JP"/>
              <a:t>all_even = False</a:t>
            </a:r>
            <a:endParaRPr kumimoji="1" lang="ja-JP" altLang="en-US"/>
          </a:p>
        </p:txBody>
      </p:sp>
      <p:sp>
        <p:nvSpPr>
          <p:cNvPr id="20" name="テキスト ボックス 19">
            <a:extLst>
              <a:ext uri="{FF2B5EF4-FFF2-40B4-BE49-F238E27FC236}">
                <a16:creationId xmlns:a16="http://schemas.microsoft.com/office/drawing/2014/main" id="{74E12112-A538-EED9-2257-0D9B06896F3A}"/>
              </a:ext>
            </a:extLst>
          </p:cNvPr>
          <p:cNvSpPr txBox="1"/>
          <p:nvPr/>
        </p:nvSpPr>
        <p:spPr>
          <a:xfrm>
            <a:off x="9940288" y="5484210"/>
            <a:ext cx="946093" cy="369332"/>
          </a:xfrm>
          <a:prstGeom prst="rect">
            <a:avLst/>
          </a:prstGeom>
          <a:noFill/>
        </p:spPr>
        <p:txBody>
          <a:bodyPr wrap="none" rtlCol="0">
            <a:spAutoFit/>
          </a:bodyPr>
          <a:lstStyle/>
          <a:p>
            <a:r>
              <a:rPr kumimoji="1" lang="en-US" altLang="ja-JP"/>
              <a:t>cnt = 2</a:t>
            </a:r>
            <a:endParaRPr kumimoji="1" lang="ja-JP" altLang="en-US"/>
          </a:p>
        </p:txBody>
      </p:sp>
      <p:sp>
        <p:nvSpPr>
          <p:cNvPr id="21" name="テキスト ボックス 20">
            <a:extLst>
              <a:ext uri="{FF2B5EF4-FFF2-40B4-BE49-F238E27FC236}">
                <a16:creationId xmlns:a16="http://schemas.microsoft.com/office/drawing/2014/main" id="{3E448D12-01EF-B47E-BC0B-0AFFFCCFBC11}"/>
              </a:ext>
            </a:extLst>
          </p:cNvPr>
          <p:cNvSpPr txBox="1"/>
          <p:nvPr/>
        </p:nvSpPr>
        <p:spPr>
          <a:xfrm>
            <a:off x="8706519" y="3188739"/>
            <a:ext cx="1047082" cy="369332"/>
          </a:xfrm>
          <a:prstGeom prst="rect">
            <a:avLst/>
          </a:prstGeom>
          <a:noFill/>
        </p:spPr>
        <p:txBody>
          <a:bodyPr wrap="none" rtlCol="0">
            <a:spAutoFit/>
          </a:bodyPr>
          <a:lstStyle/>
          <a:p>
            <a:r>
              <a:rPr kumimoji="1" lang="en-US" altLang="ja-JP"/>
              <a:t>cnt +=1</a:t>
            </a:r>
            <a:endParaRPr kumimoji="1" lang="ja-JP" altLang="en-US"/>
          </a:p>
        </p:txBody>
      </p:sp>
      <p:sp>
        <p:nvSpPr>
          <p:cNvPr id="22" name="テキスト ボックス 21">
            <a:extLst>
              <a:ext uri="{FF2B5EF4-FFF2-40B4-BE49-F238E27FC236}">
                <a16:creationId xmlns:a16="http://schemas.microsoft.com/office/drawing/2014/main" id="{9E46462D-F531-969D-50D1-B61DEC906DDC}"/>
              </a:ext>
            </a:extLst>
          </p:cNvPr>
          <p:cNvSpPr txBox="1"/>
          <p:nvPr/>
        </p:nvSpPr>
        <p:spPr>
          <a:xfrm>
            <a:off x="8706519" y="4712359"/>
            <a:ext cx="1047082" cy="369332"/>
          </a:xfrm>
          <a:prstGeom prst="rect">
            <a:avLst/>
          </a:prstGeom>
          <a:noFill/>
        </p:spPr>
        <p:txBody>
          <a:bodyPr wrap="none" rtlCol="0">
            <a:spAutoFit/>
          </a:bodyPr>
          <a:lstStyle/>
          <a:p>
            <a:r>
              <a:rPr kumimoji="1" lang="en-US" altLang="ja-JP"/>
              <a:t>cnt +=1</a:t>
            </a:r>
            <a:endParaRPr kumimoji="1" lang="ja-JP" altLang="en-US"/>
          </a:p>
        </p:txBody>
      </p:sp>
      <p:sp>
        <p:nvSpPr>
          <p:cNvPr id="23" name="テキスト ボックス 22">
            <a:extLst>
              <a:ext uri="{FF2B5EF4-FFF2-40B4-BE49-F238E27FC236}">
                <a16:creationId xmlns:a16="http://schemas.microsoft.com/office/drawing/2014/main" id="{DBD5CCC4-B48F-4D15-365B-D4C34E7D8CCF}"/>
              </a:ext>
            </a:extLst>
          </p:cNvPr>
          <p:cNvSpPr txBox="1"/>
          <p:nvPr/>
        </p:nvSpPr>
        <p:spPr>
          <a:xfrm>
            <a:off x="8839568" y="6249196"/>
            <a:ext cx="780983" cy="369332"/>
          </a:xfrm>
          <a:prstGeom prst="rect">
            <a:avLst/>
          </a:prstGeom>
          <a:noFill/>
        </p:spPr>
        <p:txBody>
          <a:bodyPr wrap="none" rtlCol="0">
            <a:spAutoFit/>
          </a:bodyPr>
          <a:lstStyle/>
          <a:p>
            <a:r>
              <a:rPr kumimoji="1" lang="en-US" altLang="ja-JP"/>
              <a:t>break</a:t>
            </a:r>
            <a:endParaRPr kumimoji="1" lang="ja-JP" altLang="en-US"/>
          </a:p>
        </p:txBody>
      </p:sp>
    </p:spTree>
    <p:extLst>
      <p:ext uri="{BB962C8B-B14F-4D97-AF65-F5344CB8AC3E}">
        <p14:creationId xmlns:p14="http://schemas.microsoft.com/office/powerpoint/2010/main" val="2373500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4.2</a:t>
            </a:r>
            <a:endParaRPr kumimoji="1" lang="ja-JP" altLang="en-US" sz="3200" b="1"/>
          </a:p>
        </p:txBody>
      </p:sp>
      <p:sp>
        <p:nvSpPr>
          <p:cNvPr id="6" name="テキスト ボックス 5">
            <a:extLst>
              <a:ext uri="{FF2B5EF4-FFF2-40B4-BE49-F238E27FC236}">
                <a16:creationId xmlns:a16="http://schemas.microsoft.com/office/drawing/2014/main" id="{3DDE03A7-76F3-AFA3-20FD-938672A68A24}"/>
              </a:ext>
            </a:extLst>
          </p:cNvPr>
          <p:cNvSpPr txBox="1"/>
          <p:nvPr/>
        </p:nvSpPr>
        <p:spPr>
          <a:xfrm>
            <a:off x="365760" y="1544320"/>
            <a:ext cx="3950120" cy="2934137"/>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8" name="テキスト ボックス 7">
            <a:extLst>
              <a:ext uri="{FF2B5EF4-FFF2-40B4-BE49-F238E27FC236}">
                <a16:creationId xmlns:a16="http://schemas.microsoft.com/office/drawing/2014/main" id="{E16DE5A8-D208-44D3-71DB-4DBB6EBED893}"/>
              </a:ext>
            </a:extLst>
          </p:cNvPr>
          <p:cNvSpPr txBox="1"/>
          <p:nvPr/>
        </p:nvSpPr>
        <p:spPr>
          <a:xfrm>
            <a:off x="4468280" y="1544320"/>
            <a:ext cx="4229043" cy="4708981"/>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bool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all_even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9" name="テキスト ボックス 8">
            <a:extLst>
              <a:ext uri="{FF2B5EF4-FFF2-40B4-BE49-F238E27FC236}">
                <a16:creationId xmlns:a16="http://schemas.microsoft.com/office/drawing/2014/main" id="{FB0C3359-9C6D-81A6-371F-5137BC28ACBD}"/>
              </a:ext>
            </a:extLst>
          </p:cNvPr>
          <p:cNvSpPr txBox="1"/>
          <p:nvPr/>
        </p:nvSpPr>
        <p:spPr>
          <a:xfrm>
            <a:off x="2003227" y="4624901"/>
            <a:ext cx="675185" cy="369332"/>
          </a:xfrm>
          <a:prstGeom prst="rect">
            <a:avLst/>
          </a:prstGeom>
          <a:noFill/>
        </p:spPr>
        <p:txBody>
          <a:bodyPr wrap="none" rtlCol="0">
            <a:spAutoFit/>
          </a:bodyPr>
          <a:lstStyle/>
          <a:p>
            <a:r>
              <a:rPr lang="en-US" altLang="ja-JP"/>
              <a:t>C</a:t>
            </a:r>
            <a:r>
              <a:rPr kumimoji="1" lang="en-US" altLang="ja-JP"/>
              <a:t>++</a:t>
            </a:r>
            <a:endParaRPr kumimoji="1" lang="ja-JP" altLang="en-US"/>
          </a:p>
        </p:txBody>
      </p:sp>
    </p:spTree>
    <p:extLst>
      <p:ext uri="{BB962C8B-B14F-4D97-AF65-F5344CB8AC3E}">
        <p14:creationId xmlns:p14="http://schemas.microsoft.com/office/powerpoint/2010/main" val="2278140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ABC081B - Shift only</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4.3</a:t>
            </a:r>
            <a:endParaRPr kumimoji="1" lang="ja-JP" altLang="en-US" sz="3200" b="1"/>
          </a:p>
        </p:txBody>
      </p:sp>
      <p:sp>
        <p:nvSpPr>
          <p:cNvPr id="2" name="テキスト ボックス 1">
            <a:extLst>
              <a:ext uri="{FF2B5EF4-FFF2-40B4-BE49-F238E27FC236}">
                <a16:creationId xmlns:a16="http://schemas.microsoft.com/office/drawing/2014/main" id="{AB25F848-3C30-2A8F-F8EC-18CE576D2629}"/>
              </a:ext>
            </a:extLst>
          </p:cNvPr>
          <p:cNvSpPr txBox="1"/>
          <p:nvPr/>
        </p:nvSpPr>
        <p:spPr>
          <a:xfrm>
            <a:off x="518160" y="1656080"/>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42E1A4A9-D096-214C-B518-A93405A7A203}"/>
              </a:ext>
            </a:extLst>
          </p:cNvPr>
          <p:cNvSpPr txBox="1"/>
          <p:nvPr/>
        </p:nvSpPr>
        <p:spPr>
          <a:xfrm>
            <a:off x="698157" y="2659092"/>
            <a:ext cx="5400837" cy="584775"/>
          </a:xfrm>
          <a:prstGeom prst="rect">
            <a:avLst/>
          </a:prstGeom>
          <a:noFill/>
        </p:spPr>
        <p:txBody>
          <a:bodyPr wrap="none" rtlCol="0">
            <a:spAutoFit/>
          </a:bodyPr>
          <a:lstStyle/>
          <a:p>
            <a:r>
              <a:rPr lang="ja-JP" altLang="en-US" sz="3200"/>
              <a:t>・</a:t>
            </a:r>
            <a:r>
              <a:rPr lang="en-US" altLang="ja-JP" sz="3200"/>
              <a:t>while</a:t>
            </a:r>
            <a:r>
              <a:rPr lang="ja-JP" altLang="en-US" sz="3200"/>
              <a:t>文と</a:t>
            </a:r>
            <a:r>
              <a:rPr lang="en-US" altLang="ja-JP" sz="3200"/>
              <a:t>for</a:t>
            </a:r>
            <a:r>
              <a:rPr lang="ja-JP" altLang="en-US" sz="3200"/>
              <a:t>文の使い分け</a:t>
            </a:r>
            <a:endParaRPr kumimoji="1" lang="ja-JP" altLang="en-US" sz="3200"/>
          </a:p>
        </p:txBody>
      </p:sp>
      <p:sp>
        <p:nvSpPr>
          <p:cNvPr id="6" name="テキスト ボックス 5">
            <a:extLst>
              <a:ext uri="{FF2B5EF4-FFF2-40B4-BE49-F238E27FC236}">
                <a16:creationId xmlns:a16="http://schemas.microsoft.com/office/drawing/2014/main" id="{0A8E85AB-741B-595D-CA2C-B30D5719DB22}"/>
              </a:ext>
            </a:extLst>
          </p:cNvPr>
          <p:cNvSpPr txBox="1"/>
          <p:nvPr/>
        </p:nvSpPr>
        <p:spPr>
          <a:xfrm>
            <a:off x="698157" y="3906520"/>
            <a:ext cx="2951449" cy="584775"/>
          </a:xfrm>
          <a:prstGeom prst="rect">
            <a:avLst/>
          </a:prstGeom>
          <a:noFill/>
        </p:spPr>
        <p:txBody>
          <a:bodyPr wrap="none" rtlCol="0">
            <a:spAutoFit/>
          </a:bodyPr>
          <a:lstStyle/>
          <a:p>
            <a:r>
              <a:rPr kumimoji="1" lang="ja-JP" altLang="en-US" sz="3200">
                <a:solidFill>
                  <a:srgbClr val="FF0000"/>
                </a:solidFill>
              </a:rPr>
              <a:t>・</a:t>
            </a:r>
            <a:r>
              <a:rPr lang="en-US" altLang="ja-JP" sz="3200">
                <a:solidFill>
                  <a:srgbClr val="FF0000"/>
                </a:solidFill>
              </a:rPr>
              <a:t>vector</a:t>
            </a:r>
            <a:r>
              <a:rPr kumimoji="1" lang="en-US" altLang="ja-JP" sz="3200">
                <a:solidFill>
                  <a:srgbClr val="FF0000"/>
                </a:solidFill>
              </a:rPr>
              <a:t>(C++)</a:t>
            </a:r>
            <a:endParaRPr kumimoji="1" lang="ja-JP" altLang="en-US" sz="3200">
              <a:solidFill>
                <a:srgbClr val="FF0000"/>
              </a:solidFill>
            </a:endParaRPr>
          </a:p>
        </p:txBody>
      </p:sp>
    </p:spTree>
    <p:extLst>
      <p:ext uri="{BB962C8B-B14F-4D97-AF65-F5344CB8AC3E}">
        <p14:creationId xmlns:p14="http://schemas.microsoft.com/office/powerpoint/2010/main" val="3525899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4000" b="1">
                <a:solidFill>
                  <a:schemeClr val="tx1"/>
                </a:solidFill>
              </a:rPr>
              <a:t>while</a:t>
            </a:r>
            <a:r>
              <a:rPr lang="ja-JP" altLang="en-US" sz="4000" b="1">
                <a:solidFill>
                  <a:schemeClr val="tx1"/>
                </a:solidFill>
              </a:rPr>
              <a:t>文と</a:t>
            </a:r>
            <a:r>
              <a:rPr lang="en-US" altLang="ja-JP" sz="4000" b="1">
                <a:solidFill>
                  <a:schemeClr val="tx1"/>
                </a:solidFill>
              </a:rPr>
              <a:t>for</a:t>
            </a:r>
            <a:r>
              <a:rPr lang="ja-JP" altLang="en-US" sz="4000" b="1">
                <a:solidFill>
                  <a:schemeClr val="tx1"/>
                </a:solidFill>
              </a:rPr>
              <a:t>文の使い分け</a:t>
            </a:r>
            <a:endParaRPr kumimoji="1" lang="ja-JP" altLang="en-US" sz="4000" b="1">
              <a:solidFill>
                <a:schemeClr val="tx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4.4</a:t>
            </a:r>
            <a:endParaRPr kumimoji="1" lang="ja-JP" altLang="en-US" sz="3200" b="1"/>
          </a:p>
        </p:txBody>
      </p:sp>
      <p:sp>
        <p:nvSpPr>
          <p:cNvPr id="2" name="テキスト ボックス 1">
            <a:extLst>
              <a:ext uri="{FF2B5EF4-FFF2-40B4-BE49-F238E27FC236}">
                <a16:creationId xmlns:a16="http://schemas.microsoft.com/office/drawing/2014/main" id="{86466B70-23E3-AABC-3175-0C0831D907C1}"/>
              </a:ext>
            </a:extLst>
          </p:cNvPr>
          <p:cNvSpPr txBox="1"/>
          <p:nvPr/>
        </p:nvSpPr>
        <p:spPr>
          <a:xfrm>
            <a:off x="393357" y="3596640"/>
            <a:ext cx="5519460" cy="584775"/>
          </a:xfrm>
          <a:prstGeom prst="rect">
            <a:avLst/>
          </a:prstGeom>
          <a:noFill/>
        </p:spPr>
        <p:txBody>
          <a:bodyPr wrap="none" rtlCol="0">
            <a:spAutoFit/>
          </a:bodyPr>
          <a:lstStyle/>
          <a:p>
            <a:r>
              <a:rPr kumimoji="1" lang="ja-JP" altLang="en-US" sz="3200"/>
              <a:t>ループの回数が決まっている</a:t>
            </a:r>
          </a:p>
        </p:txBody>
      </p:sp>
      <p:cxnSp>
        <p:nvCxnSpPr>
          <p:cNvPr id="7" name="直線矢印コネクタ 6">
            <a:extLst>
              <a:ext uri="{FF2B5EF4-FFF2-40B4-BE49-F238E27FC236}">
                <a16:creationId xmlns:a16="http://schemas.microsoft.com/office/drawing/2014/main" id="{C85ECF42-DD73-57A1-CE38-CB8BC50A8259}"/>
              </a:ext>
            </a:extLst>
          </p:cNvPr>
          <p:cNvCxnSpPr>
            <a:cxnSpLocks/>
          </p:cNvCxnSpPr>
          <p:nvPr/>
        </p:nvCxnSpPr>
        <p:spPr>
          <a:xfrm>
            <a:off x="5912817" y="3860333"/>
            <a:ext cx="1806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E1FE2DD-E704-94DC-69AA-07FA3B0DA8DF}"/>
              </a:ext>
            </a:extLst>
          </p:cNvPr>
          <p:cNvSpPr txBox="1"/>
          <p:nvPr/>
        </p:nvSpPr>
        <p:spPr>
          <a:xfrm>
            <a:off x="8249920" y="3596640"/>
            <a:ext cx="998991" cy="523220"/>
          </a:xfrm>
          <a:prstGeom prst="rect">
            <a:avLst/>
          </a:prstGeom>
          <a:noFill/>
        </p:spPr>
        <p:txBody>
          <a:bodyPr wrap="none" rtlCol="0">
            <a:spAutoFit/>
          </a:bodyPr>
          <a:lstStyle/>
          <a:p>
            <a:r>
              <a:rPr kumimoji="1" lang="en-US" altLang="ja-JP" sz="2800"/>
              <a:t>for</a:t>
            </a:r>
            <a:r>
              <a:rPr kumimoji="1" lang="ja-JP" altLang="en-US" sz="2800"/>
              <a:t>文</a:t>
            </a:r>
          </a:p>
        </p:txBody>
      </p:sp>
      <p:cxnSp>
        <p:nvCxnSpPr>
          <p:cNvPr id="13" name="カギ線コネクタ 12">
            <a:extLst>
              <a:ext uri="{FF2B5EF4-FFF2-40B4-BE49-F238E27FC236}">
                <a16:creationId xmlns:a16="http://schemas.microsoft.com/office/drawing/2014/main" id="{51F69E5C-591C-6179-4B37-82B25D433257}"/>
              </a:ext>
            </a:extLst>
          </p:cNvPr>
          <p:cNvCxnSpPr>
            <a:cxnSpLocks/>
          </p:cNvCxnSpPr>
          <p:nvPr/>
        </p:nvCxnSpPr>
        <p:spPr>
          <a:xfrm>
            <a:off x="5922821" y="3889027"/>
            <a:ext cx="1796625" cy="11503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F637F6E-94DD-4CEC-3AA5-022DBC211916}"/>
              </a:ext>
            </a:extLst>
          </p:cNvPr>
          <p:cNvSpPr txBox="1"/>
          <p:nvPr/>
        </p:nvSpPr>
        <p:spPr>
          <a:xfrm>
            <a:off x="8249920" y="4777750"/>
            <a:ext cx="1420582" cy="523220"/>
          </a:xfrm>
          <a:prstGeom prst="rect">
            <a:avLst/>
          </a:prstGeom>
          <a:noFill/>
        </p:spPr>
        <p:txBody>
          <a:bodyPr wrap="none" rtlCol="0">
            <a:spAutoFit/>
          </a:bodyPr>
          <a:lstStyle/>
          <a:p>
            <a:r>
              <a:rPr kumimoji="1" lang="en-US" altLang="ja-JP" sz="2800"/>
              <a:t>while</a:t>
            </a:r>
            <a:r>
              <a:rPr kumimoji="1" lang="ja-JP" altLang="en-US" sz="2800"/>
              <a:t>文</a:t>
            </a:r>
          </a:p>
        </p:txBody>
      </p:sp>
      <p:sp>
        <p:nvSpPr>
          <p:cNvPr id="19" name="テキスト ボックス 18">
            <a:extLst>
              <a:ext uri="{FF2B5EF4-FFF2-40B4-BE49-F238E27FC236}">
                <a16:creationId xmlns:a16="http://schemas.microsoft.com/office/drawing/2014/main" id="{D77A0F80-6482-FC31-FEE9-2762432026E3}"/>
              </a:ext>
            </a:extLst>
          </p:cNvPr>
          <p:cNvSpPr txBox="1"/>
          <p:nvPr/>
        </p:nvSpPr>
        <p:spPr>
          <a:xfrm>
            <a:off x="6990080" y="3519695"/>
            <a:ext cx="543739" cy="369332"/>
          </a:xfrm>
          <a:prstGeom prst="rect">
            <a:avLst/>
          </a:prstGeom>
          <a:noFill/>
        </p:spPr>
        <p:txBody>
          <a:bodyPr wrap="none" rtlCol="0">
            <a:spAutoFit/>
          </a:bodyPr>
          <a:lstStyle/>
          <a:p>
            <a:r>
              <a:rPr kumimoji="1" lang="en-US" altLang="ja-JP"/>
              <a:t>yes</a:t>
            </a:r>
            <a:endParaRPr kumimoji="1" lang="ja-JP" altLang="en-US"/>
          </a:p>
        </p:txBody>
      </p:sp>
      <p:sp>
        <p:nvSpPr>
          <p:cNvPr id="20" name="テキスト ボックス 19">
            <a:extLst>
              <a:ext uri="{FF2B5EF4-FFF2-40B4-BE49-F238E27FC236}">
                <a16:creationId xmlns:a16="http://schemas.microsoft.com/office/drawing/2014/main" id="{1D5767B7-131B-EE11-3A92-CCDABFD27019}"/>
              </a:ext>
            </a:extLst>
          </p:cNvPr>
          <p:cNvSpPr txBox="1"/>
          <p:nvPr/>
        </p:nvSpPr>
        <p:spPr>
          <a:xfrm>
            <a:off x="7037368" y="4670028"/>
            <a:ext cx="449162" cy="369332"/>
          </a:xfrm>
          <a:prstGeom prst="rect">
            <a:avLst/>
          </a:prstGeom>
          <a:noFill/>
        </p:spPr>
        <p:txBody>
          <a:bodyPr wrap="square" rtlCol="0">
            <a:spAutoFit/>
          </a:bodyPr>
          <a:lstStyle/>
          <a:p>
            <a:r>
              <a:rPr kumimoji="1" lang="en-US" altLang="ja-JP"/>
              <a:t>no</a:t>
            </a:r>
            <a:endParaRPr kumimoji="1" lang="ja-JP" altLang="en-US"/>
          </a:p>
        </p:txBody>
      </p:sp>
    </p:spTree>
    <p:extLst>
      <p:ext uri="{BB962C8B-B14F-4D97-AF65-F5344CB8AC3E}">
        <p14:creationId xmlns:p14="http://schemas.microsoft.com/office/powerpoint/2010/main" val="2801836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4000" b="1">
                <a:solidFill>
                  <a:srgbClr val="F8582E"/>
                </a:solidFill>
              </a:rPr>
              <a:t>C++</a:t>
            </a:r>
            <a:r>
              <a:rPr kumimoji="1" lang="ja-JP" altLang="en-US" sz="4000" b="1">
                <a:solidFill>
                  <a:srgbClr val="F8582E"/>
                </a:solidFill>
              </a:rPr>
              <a:t>の配列は</a:t>
            </a:r>
            <a:r>
              <a:rPr lang="en-US" altLang="ja-JP" sz="4000" b="1">
                <a:solidFill>
                  <a:srgbClr val="F8582E"/>
                </a:solidFill>
              </a:rPr>
              <a:t>vector</a:t>
            </a:r>
            <a:r>
              <a:rPr lang="ja-JP" altLang="en-US" sz="4000" b="1">
                <a:solidFill>
                  <a:srgbClr val="F8582E"/>
                </a:solidFill>
              </a:rPr>
              <a:t>を使う</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4.5</a:t>
            </a:r>
            <a:endParaRPr kumimoji="1" lang="ja-JP" altLang="en-US" sz="3200" b="1"/>
          </a:p>
        </p:txBody>
      </p:sp>
      <p:sp>
        <p:nvSpPr>
          <p:cNvPr id="2" name="テキスト ボックス 1">
            <a:extLst>
              <a:ext uri="{FF2B5EF4-FFF2-40B4-BE49-F238E27FC236}">
                <a16:creationId xmlns:a16="http://schemas.microsoft.com/office/drawing/2014/main" id="{9A0977E2-D6D6-580D-BB8B-3B77622B7B09}"/>
              </a:ext>
            </a:extLst>
          </p:cNvPr>
          <p:cNvSpPr txBox="1"/>
          <p:nvPr/>
        </p:nvSpPr>
        <p:spPr>
          <a:xfrm>
            <a:off x="698157" y="6488668"/>
            <a:ext cx="6082114" cy="369332"/>
          </a:xfrm>
          <a:prstGeom prst="rect">
            <a:avLst/>
          </a:prstGeom>
          <a:noFill/>
        </p:spPr>
        <p:txBody>
          <a:bodyPr wrap="none" rtlCol="0">
            <a:spAutoFit/>
          </a:bodyPr>
          <a:lstStyle/>
          <a:p>
            <a:r>
              <a:rPr kumimoji="1" lang="en" altLang="ja-JP"/>
              <a:t>https://cpprefjp.github.io/reference/vector/vector.html</a:t>
            </a:r>
            <a:endParaRPr kumimoji="1" lang="ja-JP" altLang="en-US"/>
          </a:p>
        </p:txBody>
      </p:sp>
      <p:sp>
        <p:nvSpPr>
          <p:cNvPr id="3" name="テキスト ボックス 2">
            <a:extLst>
              <a:ext uri="{FF2B5EF4-FFF2-40B4-BE49-F238E27FC236}">
                <a16:creationId xmlns:a16="http://schemas.microsoft.com/office/drawing/2014/main" id="{619A18BF-3B98-A924-17F7-C17255DC8208}"/>
              </a:ext>
            </a:extLst>
          </p:cNvPr>
          <p:cNvSpPr txBox="1"/>
          <p:nvPr/>
        </p:nvSpPr>
        <p:spPr>
          <a:xfrm>
            <a:off x="426720" y="6202958"/>
            <a:ext cx="1569660" cy="369332"/>
          </a:xfrm>
          <a:prstGeom prst="rect">
            <a:avLst/>
          </a:prstGeom>
          <a:noFill/>
        </p:spPr>
        <p:txBody>
          <a:bodyPr wrap="none" rtlCol="0">
            <a:spAutoFit/>
          </a:bodyPr>
          <a:lstStyle/>
          <a:p>
            <a:r>
              <a:rPr kumimoji="1" lang="ja-JP" altLang="en-US"/>
              <a:t>リファレンス</a:t>
            </a:r>
          </a:p>
        </p:txBody>
      </p:sp>
      <p:sp>
        <p:nvSpPr>
          <p:cNvPr id="8" name="テキスト ボックス 7">
            <a:extLst>
              <a:ext uri="{FF2B5EF4-FFF2-40B4-BE49-F238E27FC236}">
                <a16:creationId xmlns:a16="http://schemas.microsoft.com/office/drawing/2014/main" id="{E638A61B-3469-CC94-C440-36A37B59BAFC}"/>
              </a:ext>
            </a:extLst>
          </p:cNvPr>
          <p:cNvSpPr txBox="1"/>
          <p:nvPr/>
        </p:nvSpPr>
        <p:spPr>
          <a:xfrm>
            <a:off x="538480" y="5354320"/>
            <a:ext cx="2763898" cy="369332"/>
          </a:xfrm>
          <a:prstGeom prst="rect">
            <a:avLst/>
          </a:prstGeom>
          <a:noFill/>
        </p:spPr>
        <p:txBody>
          <a:bodyPr wrap="none" rtlCol="0">
            <a:spAutoFit/>
          </a:bodyPr>
          <a:lstStyle/>
          <a:p>
            <a:r>
              <a:rPr kumimoji="1" lang="en-US" altLang="ja-JP"/>
              <a:t>APG4b</a:t>
            </a:r>
            <a:r>
              <a:rPr kumimoji="1" lang="ja-JP" altLang="en-US"/>
              <a:t>で勉強がおすすめ</a:t>
            </a:r>
          </a:p>
        </p:txBody>
      </p:sp>
      <p:sp>
        <p:nvSpPr>
          <p:cNvPr id="9" name="テキスト ボックス 8">
            <a:extLst>
              <a:ext uri="{FF2B5EF4-FFF2-40B4-BE49-F238E27FC236}">
                <a16:creationId xmlns:a16="http://schemas.microsoft.com/office/drawing/2014/main" id="{8F77DA07-81C5-F895-7F74-27E8BC9647B3}"/>
              </a:ext>
            </a:extLst>
          </p:cNvPr>
          <p:cNvSpPr txBox="1"/>
          <p:nvPr/>
        </p:nvSpPr>
        <p:spPr>
          <a:xfrm>
            <a:off x="698157" y="5686306"/>
            <a:ext cx="5647700" cy="369332"/>
          </a:xfrm>
          <a:prstGeom prst="rect">
            <a:avLst/>
          </a:prstGeom>
          <a:noFill/>
        </p:spPr>
        <p:txBody>
          <a:bodyPr wrap="none" rtlCol="0">
            <a:spAutoFit/>
          </a:bodyPr>
          <a:lstStyle/>
          <a:p>
            <a:r>
              <a:rPr kumimoji="1" lang="en" altLang="ja-JP"/>
              <a:t>https://atcoder.jp/contests/apg4b/tasks/APG4b_n</a:t>
            </a:r>
            <a:endParaRPr kumimoji="1" lang="ja-JP" altLang="en-US"/>
          </a:p>
        </p:txBody>
      </p:sp>
    </p:spTree>
    <p:extLst>
      <p:ext uri="{BB962C8B-B14F-4D97-AF65-F5344CB8AC3E}">
        <p14:creationId xmlns:p14="http://schemas.microsoft.com/office/powerpoint/2010/main" val="1065801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ABC087B - Coins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5</a:t>
            </a:r>
            <a:endParaRPr kumimoji="1" lang="ja-JP" altLang="en-US" sz="3200" b="1"/>
          </a:p>
        </p:txBody>
      </p:sp>
      <p:sp>
        <p:nvSpPr>
          <p:cNvPr id="2" name="テキスト ボックス 1">
            <a:extLst>
              <a:ext uri="{FF2B5EF4-FFF2-40B4-BE49-F238E27FC236}">
                <a16:creationId xmlns:a16="http://schemas.microsoft.com/office/drawing/2014/main" id="{10C04C82-CB75-3A80-0CFB-584B37551B76}"/>
              </a:ext>
            </a:extLst>
          </p:cNvPr>
          <p:cNvSpPr txBox="1"/>
          <p:nvPr/>
        </p:nvSpPr>
        <p:spPr>
          <a:xfrm>
            <a:off x="558800" y="1615440"/>
            <a:ext cx="1261884" cy="523220"/>
          </a:xfrm>
          <a:prstGeom prst="rect">
            <a:avLst/>
          </a:prstGeom>
          <a:noFill/>
        </p:spPr>
        <p:txBody>
          <a:bodyPr wrap="none" rtlCol="0">
            <a:spAutoFit/>
          </a:bodyPr>
          <a:lstStyle/>
          <a:p>
            <a:r>
              <a:rPr kumimoji="1" lang="ja-JP" altLang="en-US" sz="2800"/>
              <a:t>解き方</a:t>
            </a:r>
            <a:endParaRPr kumimoji="1" lang="en-US" altLang="ja-JP" sz="2800"/>
          </a:p>
        </p:txBody>
      </p:sp>
      <p:sp>
        <p:nvSpPr>
          <p:cNvPr id="3" name="テキスト ボックス 2">
            <a:extLst>
              <a:ext uri="{FF2B5EF4-FFF2-40B4-BE49-F238E27FC236}">
                <a16:creationId xmlns:a16="http://schemas.microsoft.com/office/drawing/2014/main" id="{7E2CD1DC-A273-E9FD-AEA5-B147EFFD8CDB}"/>
              </a:ext>
            </a:extLst>
          </p:cNvPr>
          <p:cNvSpPr txBox="1"/>
          <p:nvPr/>
        </p:nvSpPr>
        <p:spPr>
          <a:xfrm>
            <a:off x="873760" y="2385664"/>
            <a:ext cx="1620957" cy="523220"/>
          </a:xfrm>
          <a:prstGeom prst="rect">
            <a:avLst/>
          </a:prstGeom>
          <a:noFill/>
        </p:spPr>
        <p:txBody>
          <a:bodyPr wrap="none" rtlCol="0">
            <a:spAutoFit/>
          </a:bodyPr>
          <a:lstStyle/>
          <a:p>
            <a:r>
              <a:rPr lang="ja-JP" altLang="en-US" sz="2800"/>
              <a:t>・</a:t>
            </a:r>
            <a:r>
              <a:rPr kumimoji="1" lang="ja-JP" altLang="en-US" sz="2800"/>
              <a:t>全探索</a:t>
            </a:r>
          </a:p>
        </p:txBody>
      </p:sp>
      <p:sp>
        <p:nvSpPr>
          <p:cNvPr id="6" name="テキスト ボックス 5">
            <a:extLst>
              <a:ext uri="{FF2B5EF4-FFF2-40B4-BE49-F238E27FC236}">
                <a16:creationId xmlns:a16="http://schemas.microsoft.com/office/drawing/2014/main" id="{E9BB16DA-553A-BEBC-0901-9098708636B0}"/>
              </a:ext>
            </a:extLst>
          </p:cNvPr>
          <p:cNvSpPr txBox="1"/>
          <p:nvPr/>
        </p:nvSpPr>
        <p:spPr>
          <a:xfrm>
            <a:off x="1189742" y="3126448"/>
            <a:ext cx="10068782" cy="2339102"/>
          </a:xfrm>
          <a:prstGeom prst="rect">
            <a:avLst/>
          </a:prstGeom>
          <a:noFill/>
        </p:spPr>
        <p:txBody>
          <a:bodyPr wrap="none" rtlCol="0">
            <a:spAutoFit/>
          </a:bodyPr>
          <a:lstStyle/>
          <a:p>
            <a:r>
              <a:rPr kumimoji="1" lang="en-US" altLang="ja-JP" sz="2800"/>
              <a:t>500 </a:t>
            </a:r>
            <a:r>
              <a:rPr kumimoji="1" lang="ja-JP" altLang="en-US" sz="2800"/>
              <a:t>円玉が </a:t>
            </a:r>
            <a:r>
              <a:rPr kumimoji="1" lang="en-US" altLang="ja-JP" sz="2800"/>
              <a:t>0 </a:t>
            </a:r>
            <a:r>
              <a:rPr kumimoji="1" lang="ja-JP" altLang="en-US" sz="2800"/>
              <a:t>枚 </a:t>
            </a:r>
            <a:r>
              <a:rPr kumimoji="1" lang="en-US" altLang="ja-JP" sz="2800"/>
              <a:t>〜 </a:t>
            </a:r>
            <a:r>
              <a:rPr kumimoji="1" lang="en" altLang="ja-JP" sz="2800"/>
              <a:t>A </a:t>
            </a:r>
            <a:r>
              <a:rPr kumimoji="1" lang="ja-JP" altLang="en-US" sz="2800"/>
              <a:t>枚の場合 </a:t>
            </a:r>
            <a:r>
              <a:rPr kumimoji="1" lang="en-US" altLang="ja-JP" sz="2800"/>
              <a:t>(</a:t>
            </a:r>
            <a:r>
              <a:rPr kumimoji="1" lang="en" altLang="ja-JP" sz="2800">
                <a:highlight>
                  <a:srgbClr val="FFFF00"/>
                </a:highlight>
              </a:rPr>
              <a:t>A + 1 </a:t>
            </a:r>
            <a:r>
              <a:rPr kumimoji="1" lang="ja-JP" altLang="en-US" sz="2800"/>
              <a:t>通り</a:t>
            </a:r>
            <a:r>
              <a:rPr kumimoji="1" lang="en-US" altLang="ja-JP" sz="2800"/>
              <a:t>)</a:t>
            </a:r>
          </a:p>
          <a:p>
            <a:endParaRPr kumimoji="1" lang="en-US" altLang="ja-JP" sz="1600"/>
          </a:p>
          <a:p>
            <a:r>
              <a:rPr kumimoji="1" lang="en-US" altLang="ja-JP" sz="2800"/>
              <a:t>100 </a:t>
            </a:r>
            <a:r>
              <a:rPr kumimoji="1" lang="ja-JP" altLang="en-US" sz="2800"/>
              <a:t>円玉が </a:t>
            </a:r>
            <a:r>
              <a:rPr kumimoji="1" lang="en-US" altLang="ja-JP" sz="2800"/>
              <a:t>0 </a:t>
            </a:r>
            <a:r>
              <a:rPr kumimoji="1" lang="ja-JP" altLang="en-US" sz="2800"/>
              <a:t>枚 </a:t>
            </a:r>
            <a:r>
              <a:rPr kumimoji="1" lang="en-US" altLang="ja-JP" sz="2800"/>
              <a:t>〜 </a:t>
            </a:r>
            <a:r>
              <a:rPr kumimoji="1" lang="en" altLang="ja-JP" sz="2800"/>
              <a:t>B </a:t>
            </a:r>
            <a:r>
              <a:rPr kumimoji="1" lang="ja-JP" altLang="en-US" sz="2800"/>
              <a:t>枚の場合 </a:t>
            </a:r>
            <a:r>
              <a:rPr kumimoji="1" lang="en-US" altLang="ja-JP" sz="2800"/>
              <a:t>(</a:t>
            </a:r>
            <a:r>
              <a:rPr kumimoji="1" lang="en" altLang="ja-JP" sz="2800">
                <a:highlight>
                  <a:srgbClr val="FFFF00"/>
                </a:highlight>
              </a:rPr>
              <a:t>B + 1 </a:t>
            </a:r>
            <a:r>
              <a:rPr kumimoji="1" lang="ja-JP" altLang="en-US" sz="2800"/>
              <a:t>通り</a:t>
            </a:r>
            <a:r>
              <a:rPr kumimoji="1" lang="en-US" altLang="ja-JP" sz="2800"/>
              <a:t>)</a:t>
            </a:r>
          </a:p>
          <a:p>
            <a:endParaRPr kumimoji="1" lang="en-US" altLang="ja-JP"/>
          </a:p>
          <a:p>
            <a:r>
              <a:rPr kumimoji="1" lang="en-US" altLang="ja-JP" sz="2800"/>
              <a:t>50 </a:t>
            </a:r>
            <a:r>
              <a:rPr kumimoji="1" lang="ja-JP" altLang="en-US" sz="2800"/>
              <a:t>円玉</a:t>
            </a:r>
            <a:r>
              <a:rPr kumimoji="1" lang="en-US" altLang="ja-JP" sz="2800"/>
              <a:t>  </a:t>
            </a:r>
            <a:r>
              <a:rPr kumimoji="1" lang="ja-JP" altLang="en-US" sz="2800"/>
              <a:t>が </a:t>
            </a:r>
            <a:r>
              <a:rPr kumimoji="1" lang="en-US" altLang="ja-JP" sz="2800"/>
              <a:t>0 </a:t>
            </a:r>
            <a:r>
              <a:rPr kumimoji="1" lang="ja-JP" altLang="en-US" sz="2800"/>
              <a:t>枚 </a:t>
            </a:r>
            <a:r>
              <a:rPr kumimoji="1" lang="en-US" altLang="ja-JP" sz="2800"/>
              <a:t>〜 </a:t>
            </a:r>
            <a:r>
              <a:rPr kumimoji="1" lang="en" altLang="ja-JP" sz="2800"/>
              <a:t>C </a:t>
            </a:r>
            <a:r>
              <a:rPr kumimoji="1" lang="ja-JP" altLang="en-US" sz="2800"/>
              <a:t>枚の場合 </a:t>
            </a:r>
            <a:r>
              <a:rPr kumimoji="1" lang="en-US" altLang="ja-JP" sz="2800"/>
              <a:t>(</a:t>
            </a:r>
            <a:r>
              <a:rPr kumimoji="1" lang="en" altLang="ja-JP" sz="2800">
                <a:highlight>
                  <a:srgbClr val="FFFF00"/>
                </a:highlight>
              </a:rPr>
              <a:t>C + 1 </a:t>
            </a:r>
            <a:r>
              <a:rPr kumimoji="1" lang="ja-JP" altLang="en-US" sz="2800"/>
              <a:t>通り</a:t>
            </a:r>
            <a:r>
              <a:rPr kumimoji="1" lang="en-US" altLang="ja-JP" sz="2800"/>
              <a:t>) </a:t>
            </a:r>
            <a:r>
              <a:rPr kumimoji="1" lang="ja-JP" altLang="en-US" sz="2800"/>
              <a:t>をすべて調べる</a:t>
            </a:r>
            <a:endParaRPr kumimoji="1" lang="en-US" altLang="ja-JP" sz="2800"/>
          </a:p>
          <a:p>
            <a:endParaRPr kumimoji="1" lang="ja-JP" altLang="en-US" sz="2800"/>
          </a:p>
        </p:txBody>
      </p:sp>
      <p:sp>
        <p:nvSpPr>
          <p:cNvPr id="7" name="テキスト ボックス 6">
            <a:extLst>
              <a:ext uri="{FF2B5EF4-FFF2-40B4-BE49-F238E27FC236}">
                <a16:creationId xmlns:a16="http://schemas.microsoft.com/office/drawing/2014/main" id="{602E6CC0-42BF-AB1F-FFDE-AEBEDEFD2D37}"/>
              </a:ext>
            </a:extLst>
          </p:cNvPr>
          <p:cNvSpPr txBox="1"/>
          <p:nvPr/>
        </p:nvSpPr>
        <p:spPr>
          <a:xfrm>
            <a:off x="6794157" y="5465550"/>
            <a:ext cx="3082895" cy="369332"/>
          </a:xfrm>
          <a:prstGeom prst="rect">
            <a:avLst/>
          </a:prstGeom>
          <a:noFill/>
        </p:spPr>
        <p:txBody>
          <a:bodyPr wrap="none" rtlCol="0">
            <a:spAutoFit/>
          </a:bodyPr>
          <a:lstStyle/>
          <a:p>
            <a:r>
              <a:rPr kumimoji="1" lang="en-US" altLang="ja-JP"/>
              <a:t>※0</a:t>
            </a:r>
            <a:r>
              <a:rPr kumimoji="1" lang="ja-JP" altLang="en-US"/>
              <a:t>枚の場合もあるので注意</a:t>
            </a:r>
          </a:p>
        </p:txBody>
      </p:sp>
    </p:spTree>
    <p:extLst>
      <p:ext uri="{BB962C8B-B14F-4D97-AF65-F5344CB8AC3E}">
        <p14:creationId xmlns:p14="http://schemas.microsoft.com/office/powerpoint/2010/main" val="2748462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bg1"/>
                </a:solidFill>
              </a:rPr>
              <a:t>テーマの色と内容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b="1"/>
              <a:t>０</a:t>
            </a:r>
            <a:endParaRPr kumimoji="1" lang="ja-JP" altLang="en-US" sz="3200" b="1"/>
          </a:p>
        </p:txBody>
      </p:sp>
      <p:sp>
        <p:nvSpPr>
          <p:cNvPr id="8" name="角丸四角形 7">
            <a:extLst>
              <a:ext uri="{FF2B5EF4-FFF2-40B4-BE49-F238E27FC236}">
                <a16:creationId xmlns:a16="http://schemas.microsoft.com/office/drawing/2014/main" id="{FF391980-B9F8-2C7C-6526-9A2955ABA876}"/>
              </a:ext>
            </a:extLst>
          </p:cNvPr>
          <p:cNvSpPr/>
          <p:nvPr/>
        </p:nvSpPr>
        <p:spPr>
          <a:xfrm>
            <a:off x="1940011" y="2357051"/>
            <a:ext cx="2384853" cy="214389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000" b="1">
                <a:solidFill>
                  <a:schemeClr val="tx1"/>
                </a:solidFill>
              </a:rPr>
              <a:t>黒</a:t>
            </a:r>
            <a:endParaRPr kumimoji="1" lang="ja-JP" altLang="en-US" sz="4000" b="1">
              <a:solidFill>
                <a:schemeClr val="tx1"/>
              </a:solidFill>
            </a:endParaRPr>
          </a:p>
        </p:txBody>
      </p:sp>
      <p:sp>
        <p:nvSpPr>
          <p:cNvPr id="9" name="角丸四角形 8">
            <a:extLst>
              <a:ext uri="{FF2B5EF4-FFF2-40B4-BE49-F238E27FC236}">
                <a16:creationId xmlns:a16="http://schemas.microsoft.com/office/drawing/2014/main" id="{0B01053D-9810-5296-3F12-C2E97EE8BA05}"/>
              </a:ext>
            </a:extLst>
          </p:cNvPr>
          <p:cNvSpPr/>
          <p:nvPr/>
        </p:nvSpPr>
        <p:spPr>
          <a:xfrm>
            <a:off x="7552042" y="2357051"/>
            <a:ext cx="2384853" cy="214389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000" b="1">
                <a:solidFill>
                  <a:srgbClr val="FF0000"/>
                </a:solidFill>
              </a:rPr>
              <a:t>赤</a:t>
            </a:r>
            <a:endParaRPr kumimoji="1" lang="ja-JP" altLang="en-US" sz="4000" b="1">
              <a:solidFill>
                <a:srgbClr val="FF0000"/>
              </a:solidFill>
            </a:endParaRPr>
          </a:p>
        </p:txBody>
      </p:sp>
      <p:sp>
        <p:nvSpPr>
          <p:cNvPr id="10" name="テキスト ボックス 9">
            <a:extLst>
              <a:ext uri="{FF2B5EF4-FFF2-40B4-BE49-F238E27FC236}">
                <a16:creationId xmlns:a16="http://schemas.microsoft.com/office/drawing/2014/main" id="{F4AEB0A1-5D88-70BD-A5ED-8482858B81AE}"/>
              </a:ext>
            </a:extLst>
          </p:cNvPr>
          <p:cNvSpPr txBox="1"/>
          <p:nvPr/>
        </p:nvSpPr>
        <p:spPr>
          <a:xfrm>
            <a:off x="656967" y="4859959"/>
            <a:ext cx="5439033" cy="1200329"/>
          </a:xfrm>
          <a:prstGeom prst="rect">
            <a:avLst/>
          </a:prstGeom>
          <a:noFill/>
        </p:spPr>
        <p:txBody>
          <a:bodyPr wrap="square" rtlCol="0">
            <a:spAutoFit/>
          </a:bodyPr>
          <a:lstStyle/>
          <a:p>
            <a:r>
              <a:rPr kumimoji="1" lang="ja-JP" altLang="en-US" sz="3600"/>
              <a:t>一般的なプログラミング</a:t>
            </a:r>
            <a:endParaRPr kumimoji="1" lang="en-US" altLang="ja-JP" sz="3600" dirty="0"/>
          </a:p>
          <a:p>
            <a:pPr algn="ctr"/>
            <a:r>
              <a:rPr lang="ja-JP" altLang="en-US" sz="3600"/>
              <a:t>の内容</a:t>
            </a:r>
            <a:endParaRPr kumimoji="1" lang="ja-JP" altLang="en-US" sz="3600"/>
          </a:p>
        </p:txBody>
      </p:sp>
      <p:sp>
        <p:nvSpPr>
          <p:cNvPr id="11" name="テキスト ボックス 10">
            <a:extLst>
              <a:ext uri="{FF2B5EF4-FFF2-40B4-BE49-F238E27FC236}">
                <a16:creationId xmlns:a16="http://schemas.microsoft.com/office/drawing/2014/main" id="{A0256301-7406-CA2C-583D-DA14640AB099}"/>
              </a:ext>
            </a:extLst>
          </p:cNvPr>
          <p:cNvSpPr txBox="1"/>
          <p:nvPr/>
        </p:nvSpPr>
        <p:spPr>
          <a:xfrm>
            <a:off x="6794157" y="4813792"/>
            <a:ext cx="3877985" cy="646331"/>
          </a:xfrm>
          <a:prstGeom prst="rect">
            <a:avLst/>
          </a:prstGeom>
          <a:noFill/>
        </p:spPr>
        <p:txBody>
          <a:bodyPr wrap="none" rtlCol="0">
            <a:spAutoFit/>
          </a:bodyPr>
          <a:lstStyle/>
          <a:p>
            <a:r>
              <a:rPr lang="ja-JP" altLang="en-US" sz="3600"/>
              <a:t>競プロ特化の内容</a:t>
            </a:r>
            <a:endParaRPr kumimoji="1" lang="ja-JP" altLang="en-US" sz="3600"/>
          </a:p>
        </p:txBody>
      </p:sp>
    </p:spTree>
    <p:extLst>
      <p:ext uri="{BB962C8B-B14F-4D97-AF65-F5344CB8AC3E}">
        <p14:creationId xmlns:p14="http://schemas.microsoft.com/office/powerpoint/2010/main" val="3782743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ABC087B - Coins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5.1</a:t>
            </a:r>
            <a:endParaRPr kumimoji="1" lang="ja-JP" altLang="en-US" sz="3200" b="1"/>
          </a:p>
        </p:txBody>
      </p:sp>
      <p:sp>
        <p:nvSpPr>
          <p:cNvPr id="2" name="テキスト ボックス 1">
            <a:extLst>
              <a:ext uri="{FF2B5EF4-FFF2-40B4-BE49-F238E27FC236}">
                <a16:creationId xmlns:a16="http://schemas.microsoft.com/office/drawing/2014/main" id="{C1CC8CED-491E-F32C-1233-E375CE5035A6}"/>
              </a:ext>
            </a:extLst>
          </p:cNvPr>
          <p:cNvSpPr txBox="1"/>
          <p:nvPr/>
        </p:nvSpPr>
        <p:spPr>
          <a:xfrm>
            <a:off x="332884" y="1892538"/>
            <a:ext cx="5623655" cy="4965462"/>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56293D2D-4438-1DA2-489D-B40EF83F8A4C}"/>
              </a:ext>
            </a:extLst>
          </p:cNvPr>
          <p:cNvSpPr txBox="1"/>
          <p:nvPr/>
        </p:nvSpPr>
        <p:spPr>
          <a:xfrm>
            <a:off x="6374922" y="2641461"/>
            <a:ext cx="5484194" cy="4216539"/>
          </a:xfrm>
          <a:prstGeom prst="rect">
            <a:avLst/>
          </a:prstGeom>
          <a:solidFill>
            <a:schemeClr val="tx1"/>
          </a:solidFill>
        </p:spPr>
        <p:txBody>
          <a:bodyPr wrap="none" rtlCol="0">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6" name="テキスト ボックス 5">
            <a:extLst>
              <a:ext uri="{FF2B5EF4-FFF2-40B4-BE49-F238E27FC236}">
                <a16:creationId xmlns:a16="http://schemas.microsoft.com/office/drawing/2014/main" id="{E542B258-7379-B7ED-F4FB-3419BE52A81F}"/>
              </a:ext>
            </a:extLst>
          </p:cNvPr>
          <p:cNvSpPr txBox="1"/>
          <p:nvPr/>
        </p:nvSpPr>
        <p:spPr>
          <a:xfrm>
            <a:off x="2777562" y="1523206"/>
            <a:ext cx="873759" cy="369332"/>
          </a:xfrm>
          <a:prstGeom prst="rect">
            <a:avLst/>
          </a:prstGeom>
          <a:noFill/>
        </p:spPr>
        <p:txBody>
          <a:bodyPr wrap="square" rtlCol="0">
            <a:spAutoFit/>
          </a:bodyPr>
          <a:lstStyle/>
          <a:p>
            <a:r>
              <a:rPr kumimoji="1" lang="en-US" altLang="ja-JP"/>
              <a:t>C++</a:t>
            </a:r>
            <a:endParaRPr kumimoji="1" lang="ja-JP" altLang="en-US"/>
          </a:p>
        </p:txBody>
      </p:sp>
      <p:sp>
        <p:nvSpPr>
          <p:cNvPr id="7" name="テキスト ボックス 6">
            <a:extLst>
              <a:ext uri="{FF2B5EF4-FFF2-40B4-BE49-F238E27FC236}">
                <a16:creationId xmlns:a16="http://schemas.microsoft.com/office/drawing/2014/main" id="{8BF48E59-600F-94DF-2251-49AB695BA9B4}"/>
              </a:ext>
            </a:extLst>
          </p:cNvPr>
          <p:cNvSpPr txBox="1"/>
          <p:nvPr/>
        </p:nvSpPr>
        <p:spPr>
          <a:xfrm>
            <a:off x="8651186" y="2272129"/>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2518228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ABC087B - Coins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5.2</a:t>
            </a:r>
            <a:endParaRPr kumimoji="1" lang="ja-JP" altLang="en-US" sz="3200" b="1"/>
          </a:p>
        </p:txBody>
      </p:sp>
      <p:sp>
        <p:nvSpPr>
          <p:cNvPr id="2" name="テキスト ボックス 1">
            <a:extLst>
              <a:ext uri="{FF2B5EF4-FFF2-40B4-BE49-F238E27FC236}">
                <a16:creationId xmlns:a16="http://schemas.microsoft.com/office/drawing/2014/main" id="{55DCEEB2-CFE2-9349-3C86-6CF1BF1D27AB}"/>
              </a:ext>
            </a:extLst>
          </p:cNvPr>
          <p:cNvSpPr txBox="1"/>
          <p:nvPr/>
        </p:nvSpPr>
        <p:spPr>
          <a:xfrm>
            <a:off x="497840" y="1686560"/>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760D5D3E-BB70-9312-A852-9D30A0EF0A14}"/>
              </a:ext>
            </a:extLst>
          </p:cNvPr>
          <p:cNvSpPr txBox="1"/>
          <p:nvPr/>
        </p:nvSpPr>
        <p:spPr>
          <a:xfrm>
            <a:off x="698157" y="2742899"/>
            <a:ext cx="2646878" cy="584775"/>
          </a:xfrm>
          <a:prstGeom prst="rect">
            <a:avLst/>
          </a:prstGeom>
          <a:noFill/>
        </p:spPr>
        <p:txBody>
          <a:bodyPr wrap="none" rtlCol="0">
            <a:spAutoFit/>
          </a:bodyPr>
          <a:lstStyle/>
          <a:p>
            <a:r>
              <a:rPr kumimoji="1" lang="ja-JP" altLang="en-US" sz="3200"/>
              <a:t>・多重ループ</a:t>
            </a:r>
          </a:p>
        </p:txBody>
      </p:sp>
    </p:spTree>
    <p:extLst>
      <p:ext uri="{BB962C8B-B14F-4D97-AF65-F5344CB8AC3E}">
        <p14:creationId xmlns:p14="http://schemas.microsoft.com/office/powerpoint/2010/main" val="940485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tx1"/>
                </a:solidFill>
              </a:rPr>
              <a:t>多重ループに慣れる</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5.3</a:t>
            </a:r>
            <a:endParaRPr kumimoji="1" lang="ja-JP" altLang="en-US" sz="3200" b="1"/>
          </a:p>
        </p:txBody>
      </p:sp>
      <p:sp>
        <p:nvSpPr>
          <p:cNvPr id="2" name="テキスト ボックス 1">
            <a:extLst>
              <a:ext uri="{FF2B5EF4-FFF2-40B4-BE49-F238E27FC236}">
                <a16:creationId xmlns:a16="http://schemas.microsoft.com/office/drawing/2014/main" id="{2F55A433-5E84-2E9D-457A-624441B7BA6A}"/>
              </a:ext>
            </a:extLst>
          </p:cNvPr>
          <p:cNvSpPr txBox="1"/>
          <p:nvPr/>
        </p:nvSpPr>
        <p:spPr>
          <a:xfrm>
            <a:off x="698157" y="1960880"/>
            <a:ext cx="4493538" cy="523220"/>
          </a:xfrm>
          <a:prstGeom prst="rect">
            <a:avLst/>
          </a:prstGeom>
          <a:noFill/>
        </p:spPr>
        <p:txBody>
          <a:bodyPr wrap="none" rtlCol="0">
            <a:spAutoFit/>
          </a:bodyPr>
          <a:lstStyle/>
          <a:p>
            <a:r>
              <a:rPr kumimoji="1" lang="ja-JP" altLang="en-US" sz="2800"/>
              <a:t>多重ループには慣れも必要</a:t>
            </a:r>
          </a:p>
        </p:txBody>
      </p:sp>
      <p:sp>
        <p:nvSpPr>
          <p:cNvPr id="6" name="テキスト ボックス 5">
            <a:extLst>
              <a:ext uri="{FF2B5EF4-FFF2-40B4-BE49-F238E27FC236}">
                <a16:creationId xmlns:a16="http://schemas.microsoft.com/office/drawing/2014/main" id="{70F931C0-82EC-14A0-6E45-9AA2A2D77667}"/>
              </a:ext>
            </a:extLst>
          </p:cNvPr>
          <p:cNvSpPr txBox="1"/>
          <p:nvPr/>
        </p:nvSpPr>
        <p:spPr>
          <a:xfrm>
            <a:off x="698157" y="3393440"/>
            <a:ext cx="1261884" cy="523220"/>
          </a:xfrm>
          <a:prstGeom prst="rect">
            <a:avLst/>
          </a:prstGeom>
          <a:noFill/>
        </p:spPr>
        <p:txBody>
          <a:bodyPr wrap="none" rtlCol="0">
            <a:spAutoFit/>
          </a:bodyPr>
          <a:lstStyle/>
          <a:p>
            <a:r>
              <a:rPr kumimoji="1" lang="ja-JP" altLang="en-US" sz="2800"/>
              <a:t>添字を</a:t>
            </a:r>
          </a:p>
        </p:txBody>
      </p:sp>
      <p:sp>
        <p:nvSpPr>
          <p:cNvPr id="8" name="テキスト ボックス 7">
            <a:extLst>
              <a:ext uri="{FF2B5EF4-FFF2-40B4-BE49-F238E27FC236}">
                <a16:creationId xmlns:a16="http://schemas.microsoft.com/office/drawing/2014/main" id="{EBCE7703-1EB7-13B5-D9A6-70862038603B}"/>
              </a:ext>
            </a:extLst>
          </p:cNvPr>
          <p:cNvSpPr txBox="1"/>
          <p:nvPr/>
        </p:nvSpPr>
        <p:spPr>
          <a:xfrm>
            <a:off x="2494998" y="3406874"/>
            <a:ext cx="1381760" cy="523220"/>
          </a:xfrm>
          <a:prstGeom prst="rect">
            <a:avLst/>
          </a:prstGeom>
          <a:noFill/>
        </p:spPr>
        <p:txBody>
          <a:bodyPr wrap="square">
            <a:spAutoFit/>
          </a:bodyPr>
          <a:lstStyle/>
          <a:p>
            <a:r>
              <a:rPr kumimoji="1" lang="en-US" altLang="ja-JP" sz="2800"/>
              <a:t>i,j,k...</a:t>
            </a:r>
            <a:endParaRPr lang="ja-JP" altLang="en-US" sz="2800"/>
          </a:p>
        </p:txBody>
      </p:sp>
      <p:sp>
        <p:nvSpPr>
          <p:cNvPr id="9" name="テキスト ボックス 8">
            <a:extLst>
              <a:ext uri="{FF2B5EF4-FFF2-40B4-BE49-F238E27FC236}">
                <a16:creationId xmlns:a16="http://schemas.microsoft.com/office/drawing/2014/main" id="{E27C628F-D437-284B-2C7F-DA4B7DC851BA}"/>
              </a:ext>
            </a:extLst>
          </p:cNvPr>
          <p:cNvSpPr txBox="1"/>
          <p:nvPr/>
        </p:nvSpPr>
        <p:spPr>
          <a:xfrm>
            <a:off x="5913109" y="3437651"/>
            <a:ext cx="2646878" cy="461665"/>
          </a:xfrm>
          <a:prstGeom prst="rect">
            <a:avLst/>
          </a:prstGeom>
          <a:noFill/>
        </p:spPr>
        <p:txBody>
          <a:bodyPr wrap="none" rtlCol="0">
            <a:spAutoFit/>
          </a:bodyPr>
          <a:lstStyle/>
          <a:p>
            <a:r>
              <a:rPr lang="ja-JP" altLang="en-US" sz="2400">
                <a:highlight>
                  <a:srgbClr val="FFFF00"/>
                </a:highlight>
              </a:rPr>
              <a:t>分かりやすい添字</a:t>
            </a:r>
            <a:endParaRPr kumimoji="1" lang="ja-JP" altLang="en-US" sz="2400">
              <a:highlight>
                <a:srgbClr val="FFFF00"/>
              </a:highlight>
            </a:endParaRPr>
          </a:p>
        </p:txBody>
      </p:sp>
      <p:sp>
        <p:nvSpPr>
          <p:cNvPr id="10" name="テキスト ボックス 9">
            <a:extLst>
              <a:ext uri="{FF2B5EF4-FFF2-40B4-BE49-F238E27FC236}">
                <a16:creationId xmlns:a16="http://schemas.microsoft.com/office/drawing/2014/main" id="{9DD5CD4D-3CE3-A742-F46C-330155B2A215}"/>
              </a:ext>
            </a:extLst>
          </p:cNvPr>
          <p:cNvSpPr txBox="1"/>
          <p:nvPr/>
        </p:nvSpPr>
        <p:spPr>
          <a:xfrm>
            <a:off x="4411715" y="3406874"/>
            <a:ext cx="543739" cy="523220"/>
          </a:xfrm>
          <a:prstGeom prst="rect">
            <a:avLst/>
          </a:prstGeom>
          <a:noFill/>
        </p:spPr>
        <p:txBody>
          <a:bodyPr wrap="none" rtlCol="0">
            <a:spAutoFit/>
          </a:bodyPr>
          <a:lstStyle/>
          <a:p>
            <a:r>
              <a:rPr lang="ja-JP" altLang="en-US" sz="2800"/>
              <a:t>⇒</a:t>
            </a:r>
            <a:endParaRPr kumimoji="1" lang="ja-JP" altLang="en-US" sz="2800"/>
          </a:p>
        </p:txBody>
      </p:sp>
      <p:sp>
        <p:nvSpPr>
          <p:cNvPr id="11" name="テキスト ボックス 10">
            <a:extLst>
              <a:ext uri="{FF2B5EF4-FFF2-40B4-BE49-F238E27FC236}">
                <a16:creationId xmlns:a16="http://schemas.microsoft.com/office/drawing/2014/main" id="{5D477479-3190-7402-333B-1D74D5427208}"/>
              </a:ext>
            </a:extLst>
          </p:cNvPr>
          <p:cNvSpPr txBox="1"/>
          <p:nvPr/>
        </p:nvSpPr>
        <p:spPr>
          <a:xfrm>
            <a:off x="9237345" y="3745428"/>
            <a:ext cx="2031325" cy="369332"/>
          </a:xfrm>
          <a:prstGeom prst="rect">
            <a:avLst/>
          </a:prstGeom>
          <a:noFill/>
        </p:spPr>
        <p:txBody>
          <a:bodyPr wrap="none" rtlCol="0">
            <a:spAutoFit/>
          </a:bodyPr>
          <a:lstStyle/>
          <a:p>
            <a:r>
              <a:rPr kumimoji="1" lang="ja-JP" altLang="en-US"/>
              <a:t>にする工夫もある</a:t>
            </a:r>
          </a:p>
        </p:txBody>
      </p:sp>
      <p:sp>
        <p:nvSpPr>
          <p:cNvPr id="12" name="テキスト ボックス 11">
            <a:extLst>
              <a:ext uri="{FF2B5EF4-FFF2-40B4-BE49-F238E27FC236}">
                <a16:creationId xmlns:a16="http://schemas.microsoft.com/office/drawing/2014/main" id="{7B1660E0-B7FF-4DBA-6613-DD9AFF1B3CC7}"/>
              </a:ext>
            </a:extLst>
          </p:cNvPr>
          <p:cNvSpPr txBox="1"/>
          <p:nvPr/>
        </p:nvSpPr>
        <p:spPr>
          <a:xfrm>
            <a:off x="863600" y="4765040"/>
            <a:ext cx="505267" cy="369332"/>
          </a:xfrm>
          <a:prstGeom prst="rect">
            <a:avLst/>
          </a:prstGeom>
          <a:noFill/>
        </p:spPr>
        <p:txBody>
          <a:bodyPr wrap="none" rtlCol="0">
            <a:spAutoFit/>
          </a:bodyPr>
          <a:lstStyle/>
          <a:p>
            <a:r>
              <a:rPr kumimoji="1" lang="ja-JP" altLang="en-US"/>
              <a:t>例</a:t>
            </a:r>
            <a:r>
              <a:rPr lang="en-US" altLang="ja-JP"/>
              <a:t>)</a:t>
            </a:r>
            <a:endParaRPr kumimoji="1" lang="ja-JP" altLang="en-US"/>
          </a:p>
        </p:txBody>
      </p:sp>
      <p:sp>
        <p:nvSpPr>
          <p:cNvPr id="13" name="テキスト ボックス 12">
            <a:extLst>
              <a:ext uri="{FF2B5EF4-FFF2-40B4-BE49-F238E27FC236}">
                <a16:creationId xmlns:a16="http://schemas.microsoft.com/office/drawing/2014/main" id="{DAF89F67-F813-8DD0-5AD2-5C654C64C471}"/>
              </a:ext>
            </a:extLst>
          </p:cNvPr>
          <p:cNvSpPr txBox="1"/>
          <p:nvPr/>
        </p:nvSpPr>
        <p:spPr>
          <a:xfrm>
            <a:off x="1809079" y="4994196"/>
            <a:ext cx="5205271" cy="1887696"/>
          </a:xfrm>
          <a:prstGeom prst="rect">
            <a:avLst/>
          </a:prstGeom>
          <a:solidFill>
            <a:schemeClr val="tx1"/>
          </a:solidFill>
        </p:spPr>
        <p:txBody>
          <a:bodyPr wrap="none" rtlCol="0">
            <a:spAutoFit/>
          </a:bodyPr>
          <a:lstStyle/>
          <a:p>
            <a:pPr indent="165100"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ja-JP" altLang="ja-JP" sz="1800" kern="0">
                <a:solidFill>
                  <a:srgbClr val="CCCCCC"/>
                </a:solidFill>
                <a:effectLst/>
                <a:latin typeface="Menlo" panose="020B0609030804020204" pitchFamily="49" charset="0"/>
                <a:ea typeface="ＭＳ Ｐゴシック" panose="020B0600070205080204" pitchFamily="34" charset="-128"/>
                <a:cs typeface="Menlo" panose="020B0609030804020204" pitchFamily="49" charset="0"/>
              </a:rPr>
              <a:t>略</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502192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a:t>
            </a:r>
            <a:endParaRPr kumimoji="1" lang="ja-JP" altLang="en-US" sz="3200" b="1"/>
          </a:p>
        </p:txBody>
      </p:sp>
      <p:sp>
        <p:nvSpPr>
          <p:cNvPr id="2" name="テキスト ボックス 1">
            <a:extLst>
              <a:ext uri="{FF2B5EF4-FFF2-40B4-BE49-F238E27FC236}">
                <a16:creationId xmlns:a16="http://schemas.microsoft.com/office/drawing/2014/main" id="{292C3F25-13B1-FA24-347D-2490F1F6338F}"/>
              </a:ext>
            </a:extLst>
          </p:cNvPr>
          <p:cNvSpPr txBox="1"/>
          <p:nvPr/>
        </p:nvSpPr>
        <p:spPr>
          <a:xfrm>
            <a:off x="765372" y="1757680"/>
            <a:ext cx="1261884" cy="523220"/>
          </a:xfrm>
          <a:prstGeom prst="rect">
            <a:avLst/>
          </a:prstGeom>
          <a:noFill/>
        </p:spPr>
        <p:txBody>
          <a:bodyPr wrap="none" rtlCol="0">
            <a:spAutoFit/>
          </a:bodyPr>
          <a:lstStyle/>
          <a:p>
            <a:r>
              <a:rPr kumimoji="1" lang="ja-JP" altLang="en-US" sz="2800"/>
              <a:t>解き方</a:t>
            </a:r>
          </a:p>
        </p:txBody>
      </p:sp>
      <p:sp>
        <p:nvSpPr>
          <p:cNvPr id="3" name="テキスト ボックス 2">
            <a:extLst>
              <a:ext uri="{FF2B5EF4-FFF2-40B4-BE49-F238E27FC236}">
                <a16:creationId xmlns:a16="http://schemas.microsoft.com/office/drawing/2014/main" id="{9A93B324-C03A-9597-869B-B9525180FDEB}"/>
              </a:ext>
            </a:extLst>
          </p:cNvPr>
          <p:cNvSpPr txBox="1"/>
          <p:nvPr/>
        </p:nvSpPr>
        <p:spPr>
          <a:xfrm>
            <a:off x="765372" y="2681344"/>
            <a:ext cx="8090676" cy="523220"/>
          </a:xfrm>
          <a:prstGeom prst="rect">
            <a:avLst/>
          </a:prstGeom>
          <a:noFill/>
        </p:spPr>
        <p:txBody>
          <a:bodyPr wrap="none" rtlCol="0">
            <a:spAutoFit/>
          </a:bodyPr>
          <a:lstStyle/>
          <a:p>
            <a:r>
              <a:rPr kumimoji="1" lang="en-US" altLang="ja-JP" sz="2800"/>
              <a:t>1~N</a:t>
            </a:r>
            <a:r>
              <a:rPr kumimoji="1" lang="ja-JP" altLang="en-US" sz="2800"/>
              <a:t>までの数それぞれについて各桁の和を調べる</a:t>
            </a:r>
          </a:p>
        </p:txBody>
      </p:sp>
      <p:sp>
        <p:nvSpPr>
          <p:cNvPr id="6" name="テキスト ボックス 5">
            <a:extLst>
              <a:ext uri="{FF2B5EF4-FFF2-40B4-BE49-F238E27FC236}">
                <a16:creationId xmlns:a16="http://schemas.microsoft.com/office/drawing/2014/main" id="{4D04E24B-CABC-6016-B410-C3DD0F6753ED}"/>
              </a:ext>
            </a:extLst>
          </p:cNvPr>
          <p:cNvSpPr txBox="1"/>
          <p:nvPr/>
        </p:nvSpPr>
        <p:spPr>
          <a:xfrm>
            <a:off x="1243390" y="3605008"/>
            <a:ext cx="4852610" cy="523220"/>
          </a:xfrm>
          <a:prstGeom prst="rect">
            <a:avLst/>
          </a:prstGeom>
          <a:noFill/>
        </p:spPr>
        <p:txBody>
          <a:bodyPr wrap="none" rtlCol="0">
            <a:spAutoFit/>
          </a:bodyPr>
          <a:lstStyle/>
          <a:p>
            <a:r>
              <a:rPr lang="ja-JP" altLang="en-US" sz="2800"/>
              <a:t>①</a:t>
            </a:r>
            <a:r>
              <a:rPr kumimoji="1" lang="ja-JP" altLang="en-US" sz="2800"/>
              <a:t>余りを使って求めるやり方</a:t>
            </a:r>
          </a:p>
        </p:txBody>
      </p:sp>
      <p:sp>
        <p:nvSpPr>
          <p:cNvPr id="7" name="テキスト ボックス 6">
            <a:extLst>
              <a:ext uri="{FF2B5EF4-FFF2-40B4-BE49-F238E27FC236}">
                <a16:creationId xmlns:a16="http://schemas.microsoft.com/office/drawing/2014/main" id="{E7950CD1-1CF5-DFD8-3D65-1DD6ED3E3700}"/>
              </a:ext>
            </a:extLst>
          </p:cNvPr>
          <p:cNvSpPr txBox="1"/>
          <p:nvPr/>
        </p:nvSpPr>
        <p:spPr>
          <a:xfrm>
            <a:off x="1243390" y="4805680"/>
            <a:ext cx="4852610" cy="523220"/>
          </a:xfrm>
          <a:prstGeom prst="rect">
            <a:avLst/>
          </a:prstGeom>
          <a:noFill/>
        </p:spPr>
        <p:txBody>
          <a:bodyPr wrap="none" rtlCol="0">
            <a:spAutoFit/>
          </a:bodyPr>
          <a:lstStyle/>
          <a:p>
            <a:r>
              <a:rPr kumimoji="1" lang="ja-JP" altLang="en-US" sz="2800"/>
              <a:t>②文字列にして求めるやり方</a:t>
            </a:r>
          </a:p>
        </p:txBody>
      </p:sp>
    </p:spTree>
    <p:extLst>
      <p:ext uri="{BB962C8B-B14F-4D97-AF65-F5344CB8AC3E}">
        <p14:creationId xmlns:p14="http://schemas.microsoft.com/office/powerpoint/2010/main" val="1273467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6.1</a:t>
            </a:r>
            <a:endParaRPr kumimoji="1" lang="ja-JP" altLang="en-US" sz="3200" b="1"/>
          </a:p>
        </p:txBody>
      </p:sp>
      <p:sp>
        <p:nvSpPr>
          <p:cNvPr id="6" name="テキスト ボックス 5">
            <a:extLst>
              <a:ext uri="{FF2B5EF4-FFF2-40B4-BE49-F238E27FC236}">
                <a16:creationId xmlns:a16="http://schemas.microsoft.com/office/drawing/2014/main" id="{4D04E24B-CABC-6016-B410-C3DD0F6753ED}"/>
              </a:ext>
            </a:extLst>
          </p:cNvPr>
          <p:cNvSpPr txBox="1"/>
          <p:nvPr/>
        </p:nvSpPr>
        <p:spPr>
          <a:xfrm>
            <a:off x="398183" y="1838960"/>
            <a:ext cx="4852610" cy="523220"/>
          </a:xfrm>
          <a:prstGeom prst="rect">
            <a:avLst/>
          </a:prstGeom>
          <a:noFill/>
        </p:spPr>
        <p:txBody>
          <a:bodyPr wrap="none" rtlCol="0">
            <a:spAutoFit/>
          </a:bodyPr>
          <a:lstStyle/>
          <a:p>
            <a:r>
              <a:rPr lang="ja-JP" altLang="en-US" sz="2800"/>
              <a:t>①</a:t>
            </a:r>
            <a:r>
              <a:rPr kumimoji="1" lang="ja-JP" altLang="en-US" sz="2800"/>
              <a:t>余りを使って求めるやり方</a:t>
            </a:r>
          </a:p>
        </p:txBody>
      </p:sp>
      <p:sp>
        <p:nvSpPr>
          <p:cNvPr id="8" name="テキスト ボックス 7">
            <a:extLst>
              <a:ext uri="{FF2B5EF4-FFF2-40B4-BE49-F238E27FC236}">
                <a16:creationId xmlns:a16="http://schemas.microsoft.com/office/drawing/2014/main" id="{96BE8D0A-1108-217A-1619-911366DB6B67}"/>
              </a:ext>
            </a:extLst>
          </p:cNvPr>
          <p:cNvSpPr txBox="1"/>
          <p:nvPr/>
        </p:nvSpPr>
        <p:spPr>
          <a:xfrm>
            <a:off x="3029229" y="6127436"/>
            <a:ext cx="3863558" cy="400110"/>
          </a:xfrm>
          <a:prstGeom prst="rect">
            <a:avLst/>
          </a:prstGeom>
          <a:noFill/>
        </p:spPr>
        <p:txBody>
          <a:bodyPr wrap="none" rtlCol="0">
            <a:spAutoFit/>
          </a:bodyPr>
          <a:lstStyle/>
          <a:p>
            <a:r>
              <a:rPr kumimoji="1" lang="ja-JP" altLang="en-US" sz="2000"/>
              <a:t>例</a:t>
            </a:r>
            <a:r>
              <a:rPr kumimoji="1" lang="en-US" altLang="ja-JP" sz="2000"/>
              <a:t>) 834</a:t>
            </a:r>
            <a:r>
              <a:rPr kumimoji="1" lang="ja-JP" altLang="en-US" sz="2000"/>
              <a:t>の各桁の和を求めるとき</a:t>
            </a:r>
          </a:p>
        </p:txBody>
      </p:sp>
      <p:sp>
        <p:nvSpPr>
          <p:cNvPr id="13" name="角丸四角形 12">
            <a:extLst>
              <a:ext uri="{FF2B5EF4-FFF2-40B4-BE49-F238E27FC236}">
                <a16:creationId xmlns:a16="http://schemas.microsoft.com/office/drawing/2014/main" id="{877F0E4E-1436-BB80-1A66-370D8BE0DC5E}"/>
              </a:ext>
            </a:extLst>
          </p:cNvPr>
          <p:cNvSpPr/>
          <p:nvPr/>
        </p:nvSpPr>
        <p:spPr>
          <a:xfrm>
            <a:off x="7327289" y="1526092"/>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2800"/>
              <a:t>834</a:t>
            </a:r>
            <a:endParaRPr kumimoji="1" lang="ja-JP" altLang="en-US" sz="2800"/>
          </a:p>
        </p:txBody>
      </p:sp>
      <p:cxnSp>
        <p:nvCxnSpPr>
          <p:cNvPr id="17" name="直線矢印コネクタ 16">
            <a:extLst>
              <a:ext uri="{FF2B5EF4-FFF2-40B4-BE49-F238E27FC236}">
                <a16:creationId xmlns:a16="http://schemas.microsoft.com/office/drawing/2014/main" id="{EEEE1769-46AC-F6BC-87B8-593219F4A948}"/>
              </a:ext>
            </a:extLst>
          </p:cNvPr>
          <p:cNvCxnSpPr>
            <a:cxnSpLocks/>
          </p:cNvCxnSpPr>
          <p:nvPr/>
        </p:nvCxnSpPr>
        <p:spPr>
          <a:xfrm>
            <a:off x="8151473" y="2142252"/>
            <a:ext cx="0" cy="8917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7ADE86F6-6C27-D609-E11C-D312D6ED6FB2}"/>
              </a:ext>
            </a:extLst>
          </p:cNvPr>
          <p:cNvSpPr txBox="1"/>
          <p:nvPr/>
        </p:nvSpPr>
        <p:spPr>
          <a:xfrm>
            <a:off x="8189925" y="2403255"/>
            <a:ext cx="1142402" cy="369332"/>
          </a:xfrm>
          <a:prstGeom prst="rect">
            <a:avLst/>
          </a:prstGeom>
          <a:noFill/>
        </p:spPr>
        <p:txBody>
          <a:bodyPr wrap="square" rtlCol="0">
            <a:spAutoFit/>
          </a:bodyPr>
          <a:lstStyle/>
          <a:p>
            <a:r>
              <a:rPr kumimoji="1" lang="en-US" altLang="ja-JP"/>
              <a:t>10</a:t>
            </a:r>
            <a:r>
              <a:rPr kumimoji="1" lang="ja-JP" altLang="en-US"/>
              <a:t>で割る</a:t>
            </a:r>
          </a:p>
        </p:txBody>
      </p:sp>
      <p:sp>
        <p:nvSpPr>
          <p:cNvPr id="21" name="角丸四角形 20">
            <a:extLst>
              <a:ext uri="{FF2B5EF4-FFF2-40B4-BE49-F238E27FC236}">
                <a16:creationId xmlns:a16="http://schemas.microsoft.com/office/drawing/2014/main" id="{66AE9EF7-0056-9017-A950-B82B2E8AD0A0}"/>
              </a:ext>
            </a:extLst>
          </p:cNvPr>
          <p:cNvSpPr/>
          <p:nvPr/>
        </p:nvSpPr>
        <p:spPr>
          <a:xfrm>
            <a:off x="7327289" y="2993021"/>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2800"/>
              <a:t>83</a:t>
            </a:r>
            <a:endParaRPr kumimoji="1" lang="ja-JP" altLang="en-US" sz="2800"/>
          </a:p>
        </p:txBody>
      </p:sp>
      <p:sp>
        <p:nvSpPr>
          <p:cNvPr id="23" name="角丸四角形 22">
            <a:extLst>
              <a:ext uri="{FF2B5EF4-FFF2-40B4-BE49-F238E27FC236}">
                <a16:creationId xmlns:a16="http://schemas.microsoft.com/office/drawing/2014/main" id="{0E58DF10-6490-094C-D119-99B6F2579389}"/>
              </a:ext>
            </a:extLst>
          </p:cNvPr>
          <p:cNvSpPr/>
          <p:nvPr/>
        </p:nvSpPr>
        <p:spPr>
          <a:xfrm>
            <a:off x="7327289" y="4480178"/>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2800"/>
              <a:t>8</a:t>
            </a:r>
            <a:endParaRPr kumimoji="1" lang="ja-JP" altLang="en-US" sz="2800"/>
          </a:p>
        </p:txBody>
      </p:sp>
      <p:sp>
        <p:nvSpPr>
          <p:cNvPr id="28" name="テキスト ボックス 27">
            <a:extLst>
              <a:ext uri="{FF2B5EF4-FFF2-40B4-BE49-F238E27FC236}">
                <a16:creationId xmlns:a16="http://schemas.microsoft.com/office/drawing/2014/main" id="{CF9760A4-8786-8C27-A34F-4F1AD8BDFBEB}"/>
              </a:ext>
            </a:extLst>
          </p:cNvPr>
          <p:cNvSpPr txBox="1"/>
          <p:nvPr/>
        </p:nvSpPr>
        <p:spPr>
          <a:xfrm>
            <a:off x="8189925" y="3876883"/>
            <a:ext cx="1142402" cy="369332"/>
          </a:xfrm>
          <a:prstGeom prst="rect">
            <a:avLst/>
          </a:prstGeom>
          <a:noFill/>
        </p:spPr>
        <p:txBody>
          <a:bodyPr wrap="square" rtlCol="0">
            <a:spAutoFit/>
          </a:bodyPr>
          <a:lstStyle/>
          <a:p>
            <a:r>
              <a:rPr kumimoji="1" lang="en-US" altLang="ja-JP"/>
              <a:t>10</a:t>
            </a:r>
            <a:r>
              <a:rPr kumimoji="1" lang="ja-JP" altLang="en-US"/>
              <a:t>で割る</a:t>
            </a:r>
          </a:p>
        </p:txBody>
      </p:sp>
      <p:sp>
        <p:nvSpPr>
          <p:cNvPr id="29" name="テキスト ボックス 28">
            <a:extLst>
              <a:ext uri="{FF2B5EF4-FFF2-40B4-BE49-F238E27FC236}">
                <a16:creationId xmlns:a16="http://schemas.microsoft.com/office/drawing/2014/main" id="{0426E115-1CC5-4740-787E-12D0E97EE9AC}"/>
              </a:ext>
            </a:extLst>
          </p:cNvPr>
          <p:cNvSpPr txBox="1"/>
          <p:nvPr/>
        </p:nvSpPr>
        <p:spPr>
          <a:xfrm>
            <a:off x="9135701" y="1487092"/>
            <a:ext cx="1277914" cy="276999"/>
          </a:xfrm>
          <a:prstGeom prst="rect">
            <a:avLst/>
          </a:prstGeom>
          <a:noFill/>
        </p:spPr>
        <p:txBody>
          <a:bodyPr wrap="none" rtlCol="0">
            <a:spAutoFit/>
          </a:bodyPr>
          <a:lstStyle/>
          <a:p>
            <a:r>
              <a:rPr kumimoji="1" lang="en-US" altLang="ja-JP" sz="1200"/>
              <a:t>10</a:t>
            </a:r>
            <a:r>
              <a:rPr kumimoji="1" lang="ja-JP" altLang="en-US" sz="1200"/>
              <a:t>で割った余り</a:t>
            </a:r>
          </a:p>
        </p:txBody>
      </p:sp>
      <p:sp>
        <p:nvSpPr>
          <p:cNvPr id="30" name="テキスト ボックス 29">
            <a:extLst>
              <a:ext uri="{FF2B5EF4-FFF2-40B4-BE49-F238E27FC236}">
                <a16:creationId xmlns:a16="http://schemas.microsoft.com/office/drawing/2014/main" id="{6EDE0B1C-D21B-E54D-3F17-654D25A8069F}"/>
              </a:ext>
            </a:extLst>
          </p:cNvPr>
          <p:cNvSpPr txBox="1"/>
          <p:nvPr/>
        </p:nvSpPr>
        <p:spPr>
          <a:xfrm>
            <a:off x="10413615" y="1625591"/>
            <a:ext cx="492443" cy="461665"/>
          </a:xfrm>
          <a:prstGeom prst="rect">
            <a:avLst/>
          </a:prstGeom>
          <a:noFill/>
        </p:spPr>
        <p:txBody>
          <a:bodyPr wrap="none" rtlCol="0">
            <a:spAutoFit/>
          </a:bodyPr>
          <a:lstStyle/>
          <a:p>
            <a:r>
              <a:rPr kumimoji="1" lang="ja-JP" altLang="en-US" sz="2400"/>
              <a:t>４</a:t>
            </a:r>
          </a:p>
        </p:txBody>
      </p:sp>
      <p:cxnSp>
        <p:nvCxnSpPr>
          <p:cNvPr id="32" name="直線矢印コネクタ 31">
            <a:extLst>
              <a:ext uri="{FF2B5EF4-FFF2-40B4-BE49-F238E27FC236}">
                <a16:creationId xmlns:a16="http://schemas.microsoft.com/office/drawing/2014/main" id="{33ED8CCD-91C1-B1BA-1439-CEEFEA1ECCAC}"/>
              </a:ext>
            </a:extLst>
          </p:cNvPr>
          <p:cNvCxnSpPr>
            <a:cxnSpLocks/>
            <a:endCxn id="30" idx="1"/>
          </p:cNvCxnSpPr>
          <p:nvPr/>
        </p:nvCxnSpPr>
        <p:spPr>
          <a:xfrm>
            <a:off x="9225280" y="1856423"/>
            <a:ext cx="118833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A92073A4-F418-B605-3D87-171700EC1658}"/>
              </a:ext>
            </a:extLst>
          </p:cNvPr>
          <p:cNvSpPr txBox="1"/>
          <p:nvPr/>
        </p:nvSpPr>
        <p:spPr>
          <a:xfrm>
            <a:off x="9135701" y="2960720"/>
            <a:ext cx="1277914" cy="276999"/>
          </a:xfrm>
          <a:prstGeom prst="rect">
            <a:avLst/>
          </a:prstGeom>
          <a:noFill/>
        </p:spPr>
        <p:txBody>
          <a:bodyPr wrap="none" rtlCol="0">
            <a:spAutoFit/>
          </a:bodyPr>
          <a:lstStyle/>
          <a:p>
            <a:r>
              <a:rPr kumimoji="1" lang="en-US" altLang="ja-JP" sz="1200"/>
              <a:t>10</a:t>
            </a:r>
            <a:r>
              <a:rPr kumimoji="1" lang="ja-JP" altLang="en-US" sz="1200"/>
              <a:t>で割った余り</a:t>
            </a:r>
          </a:p>
        </p:txBody>
      </p:sp>
      <p:sp>
        <p:nvSpPr>
          <p:cNvPr id="36" name="テキスト ボックス 35">
            <a:extLst>
              <a:ext uri="{FF2B5EF4-FFF2-40B4-BE49-F238E27FC236}">
                <a16:creationId xmlns:a16="http://schemas.microsoft.com/office/drawing/2014/main" id="{CDEE7EEB-294B-E583-60FE-16A121D90EEB}"/>
              </a:ext>
            </a:extLst>
          </p:cNvPr>
          <p:cNvSpPr txBox="1"/>
          <p:nvPr/>
        </p:nvSpPr>
        <p:spPr>
          <a:xfrm>
            <a:off x="10413615" y="3099219"/>
            <a:ext cx="492443" cy="461665"/>
          </a:xfrm>
          <a:prstGeom prst="rect">
            <a:avLst/>
          </a:prstGeom>
          <a:noFill/>
        </p:spPr>
        <p:txBody>
          <a:bodyPr wrap="none" rtlCol="0">
            <a:spAutoFit/>
          </a:bodyPr>
          <a:lstStyle/>
          <a:p>
            <a:r>
              <a:rPr lang="ja-JP" altLang="en-US" sz="2400"/>
              <a:t>３</a:t>
            </a:r>
            <a:endParaRPr kumimoji="1" lang="ja-JP" altLang="en-US" sz="2400"/>
          </a:p>
        </p:txBody>
      </p:sp>
      <p:cxnSp>
        <p:nvCxnSpPr>
          <p:cNvPr id="37" name="直線矢印コネクタ 36">
            <a:extLst>
              <a:ext uri="{FF2B5EF4-FFF2-40B4-BE49-F238E27FC236}">
                <a16:creationId xmlns:a16="http://schemas.microsoft.com/office/drawing/2014/main" id="{F84AAA91-6093-888C-20D0-C0961E4BFC37}"/>
              </a:ext>
            </a:extLst>
          </p:cNvPr>
          <p:cNvCxnSpPr>
            <a:cxnSpLocks/>
            <a:endCxn id="36" idx="1"/>
          </p:cNvCxnSpPr>
          <p:nvPr/>
        </p:nvCxnSpPr>
        <p:spPr>
          <a:xfrm>
            <a:off x="9225280" y="3330051"/>
            <a:ext cx="118833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8028B022-6DCC-5580-50A8-38B3799C8A99}"/>
              </a:ext>
            </a:extLst>
          </p:cNvPr>
          <p:cNvSpPr txBox="1"/>
          <p:nvPr/>
        </p:nvSpPr>
        <p:spPr>
          <a:xfrm>
            <a:off x="9135701" y="4456374"/>
            <a:ext cx="1277914" cy="276999"/>
          </a:xfrm>
          <a:prstGeom prst="rect">
            <a:avLst/>
          </a:prstGeom>
          <a:noFill/>
        </p:spPr>
        <p:txBody>
          <a:bodyPr wrap="none" rtlCol="0">
            <a:spAutoFit/>
          </a:bodyPr>
          <a:lstStyle/>
          <a:p>
            <a:r>
              <a:rPr kumimoji="1" lang="en-US" altLang="ja-JP" sz="1200"/>
              <a:t>10</a:t>
            </a:r>
            <a:r>
              <a:rPr kumimoji="1" lang="ja-JP" altLang="en-US" sz="1200"/>
              <a:t>で割った余り</a:t>
            </a:r>
          </a:p>
        </p:txBody>
      </p:sp>
      <p:sp>
        <p:nvSpPr>
          <p:cNvPr id="39" name="テキスト ボックス 38">
            <a:extLst>
              <a:ext uri="{FF2B5EF4-FFF2-40B4-BE49-F238E27FC236}">
                <a16:creationId xmlns:a16="http://schemas.microsoft.com/office/drawing/2014/main" id="{E756453D-1C92-5A63-75C3-F9296F7F687C}"/>
              </a:ext>
            </a:extLst>
          </p:cNvPr>
          <p:cNvSpPr txBox="1"/>
          <p:nvPr/>
        </p:nvSpPr>
        <p:spPr>
          <a:xfrm>
            <a:off x="10413615" y="4594873"/>
            <a:ext cx="492443" cy="461665"/>
          </a:xfrm>
          <a:prstGeom prst="rect">
            <a:avLst/>
          </a:prstGeom>
          <a:noFill/>
        </p:spPr>
        <p:txBody>
          <a:bodyPr wrap="none" rtlCol="0">
            <a:spAutoFit/>
          </a:bodyPr>
          <a:lstStyle/>
          <a:p>
            <a:r>
              <a:rPr lang="ja-JP" altLang="en-US" sz="2400"/>
              <a:t>８</a:t>
            </a:r>
            <a:endParaRPr kumimoji="1" lang="ja-JP" altLang="en-US" sz="2400"/>
          </a:p>
        </p:txBody>
      </p:sp>
      <p:cxnSp>
        <p:nvCxnSpPr>
          <p:cNvPr id="40" name="直線矢印コネクタ 39">
            <a:extLst>
              <a:ext uri="{FF2B5EF4-FFF2-40B4-BE49-F238E27FC236}">
                <a16:creationId xmlns:a16="http://schemas.microsoft.com/office/drawing/2014/main" id="{4049BF9F-5DDC-2AFA-4E95-F78E82F50BE5}"/>
              </a:ext>
            </a:extLst>
          </p:cNvPr>
          <p:cNvCxnSpPr>
            <a:cxnSpLocks/>
            <a:endCxn id="39" idx="1"/>
          </p:cNvCxnSpPr>
          <p:nvPr/>
        </p:nvCxnSpPr>
        <p:spPr>
          <a:xfrm>
            <a:off x="9225280" y="4825705"/>
            <a:ext cx="118833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C0DF117C-93C8-BFB4-DB92-805363940A74}"/>
              </a:ext>
            </a:extLst>
          </p:cNvPr>
          <p:cNvCxnSpPr>
            <a:cxnSpLocks/>
          </p:cNvCxnSpPr>
          <p:nvPr/>
        </p:nvCxnSpPr>
        <p:spPr>
          <a:xfrm>
            <a:off x="8154626" y="3618757"/>
            <a:ext cx="0" cy="8917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DB26310B-0C51-02E1-6245-C4BFD9975145}"/>
              </a:ext>
            </a:extLst>
          </p:cNvPr>
          <p:cNvCxnSpPr>
            <a:cxnSpLocks/>
          </p:cNvCxnSpPr>
          <p:nvPr/>
        </p:nvCxnSpPr>
        <p:spPr>
          <a:xfrm>
            <a:off x="8151473" y="5089508"/>
            <a:ext cx="0" cy="8917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544821E0-922E-7C65-00AF-3689B7D4884A}"/>
              </a:ext>
            </a:extLst>
          </p:cNvPr>
          <p:cNvSpPr txBox="1"/>
          <p:nvPr/>
        </p:nvSpPr>
        <p:spPr>
          <a:xfrm>
            <a:off x="8189925" y="5350511"/>
            <a:ext cx="1142402" cy="369332"/>
          </a:xfrm>
          <a:prstGeom prst="rect">
            <a:avLst/>
          </a:prstGeom>
          <a:noFill/>
        </p:spPr>
        <p:txBody>
          <a:bodyPr wrap="square" rtlCol="0">
            <a:spAutoFit/>
          </a:bodyPr>
          <a:lstStyle/>
          <a:p>
            <a:r>
              <a:rPr kumimoji="1" lang="en-US" altLang="ja-JP"/>
              <a:t>10</a:t>
            </a:r>
            <a:r>
              <a:rPr kumimoji="1" lang="ja-JP" altLang="en-US"/>
              <a:t>で割る</a:t>
            </a:r>
          </a:p>
        </p:txBody>
      </p:sp>
      <p:sp>
        <p:nvSpPr>
          <p:cNvPr id="47" name="角丸四角形 46">
            <a:extLst>
              <a:ext uri="{FF2B5EF4-FFF2-40B4-BE49-F238E27FC236}">
                <a16:creationId xmlns:a16="http://schemas.microsoft.com/office/drawing/2014/main" id="{2EDAE24F-CD8F-1437-9C1F-567F5EE64FD6}"/>
              </a:ext>
            </a:extLst>
          </p:cNvPr>
          <p:cNvSpPr/>
          <p:nvPr/>
        </p:nvSpPr>
        <p:spPr>
          <a:xfrm>
            <a:off x="7288837" y="5972620"/>
            <a:ext cx="1725272" cy="625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2800"/>
              <a:t>０</a:t>
            </a:r>
            <a:endParaRPr kumimoji="1" lang="ja-JP" altLang="en-US" sz="2800"/>
          </a:p>
        </p:txBody>
      </p:sp>
      <p:sp>
        <p:nvSpPr>
          <p:cNvPr id="48" name="テキスト ボックス 47">
            <a:extLst>
              <a:ext uri="{FF2B5EF4-FFF2-40B4-BE49-F238E27FC236}">
                <a16:creationId xmlns:a16="http://schemas.microsoft.com/office/drawing/2014/main" id="{2F424A99-E1A0-6B60-6660-D3CDBF9D3F87}"/>
              </a:ext>
            </a:extLst>
          </p:cNvPr>
          <p:cNvSpPr txBox="1"/>
          <p:nvPr/>
        </p:nvSpPr>
        <p:spPr>
          <a:xfrm>
            <a:off x="9038464" y="6100822"/>
            <a:ext cx="780983" cy="369332"/>
          </a:xfrm>
          <a:prstGeom prst="rect">
            <a:avLst/>
          </a:prstGeom>
          <a:noFill/>
        </p:spPr>
        <p:txBody>
          <a:bodyPr wrap="none" rtlCol="0">
            <a:spAutoFit/>
          </a:bodyPr>
          <a:lstStyle/>
          <a:p>
            <a:r>
              <a:rPr kumimoji="1" lang="en-US" altLang="ja-JP"/>
              <a:t>break</a:t>
            </a:r>
            <a:endParaRPr kumimoji="1" lang="ja-JP" altLang="en-US"/>
          </a:p>
        </p:txBody>
      </p:sp>
      <p:sp>
        <p:nvSpPr>
          <p:cNvPr id="54" name="テキスト ボックス 53">
            <a:extLst>
              <a:ext uri="{FF2B5EF4-FFF2-40B4-BE49-F238E27FC236}">
                <a16:creationId xmlns:a16="http://schemas.microsoft.com/office/drawing/2014/main" id="{95134E32-2D76-BCA4-9228-DC10E95952A2}"/>
              </a:ext>
            </a:extLst>
          </p:cNvPr>
          <p:cNvSpPr txBox="1"/>
          <p:nvPr/>
        </p:nvSpPr>
        <p:spPr>
          <a:xfrm>
            <a:off x="494882" y="2760665"/>
            <a:ext cx="6397905" cy="400110"/>
          </a:xfrm>
          <a:prstGeom prst="rect">
            <a:avLst/>
          </a:prstGeom>
          <a:noFill/>
        </p:spPr>
        <p:txBody>
          <a:bodyPr wrap="none" rtlCol="0">
            <a:spAutoFit/>
          </a:bodyPr>
          <a:lstStyle/>
          <a:p>
            <a:r>
              <a:rPr kumimoji="1" lang="en-US" altLang="ja-JP" sz="2000"/>
              <a:t>10</a:t>
            </a:r>
            <a:r>
              <a:rPr kumimoji="1" lang="ja-JP" altLang="en-US" sz="2000"/>
              <a:t>で割った余りを足す、元の数を</a:t>
            </a:r>
            <a:r>
              <a:rPr kumimoji="1" lang="en-US" altLang="ja-JP" sz="2000"/>
              <a:t>10</a:t>
            </a:r>
            <a:r>
              <a:rPr kumimoji="1" lang="ja-JP" altLang="en-US" sz="2000"/>
              <a:t>で割るを繰り返す</a:t>
            </a:r>
          </a:p>
        </p:txBody>
      </p:sp>
    </p:spTree>
    <p:extLst>
      <p:ext uri="{BB962C8B-B14F-4D97-AF65-F5344CB8AC3E}">
        <p14:creationId xmlns:p14="http://schemas.microsoft.com/office/powerpoint/2010/main" val="1436302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6.2</a:t>
            </a:r>
            <a:endParaRPr kumimoji="1" lang="ja-JP" altLang="en-US" sz="3200" b="1"/>
          </a:p>
        </p:txBody>
      </p:sp>
      <p:sp>
        <p:nvSpPr>
          <p:cNvPr id="7" name="テキスト ボックス 6">
            <a:extLst>
              <a:ext uri="{FF2B5EF4-FFF2-40B4-BE49-F238E27FC236}">
                <a16:creationId xmlns:a16="http://schemas.microsoft.com/office/drawing/2014/main" id="{4DC3A996-CD67-D24C-EF35-D58D942C94CF}"/>
              </a:ext>
            </a:extLst>
          </p:cNvPr>
          <p:cNvSpPr txBox="1"/>
          <p:nvPr/>
        </p:nvSpPr>
        <p:spPr>
          <a:xfrm>
            <a:off x="0" y="1397876"/>
            <a:ext cx="4826000" cy="523220"/>
          </a:xfrm>
          <a:prstGeom prst="rect">
            <a:avLst/>
          </a:prstGeom>
          <a:noFill/>
        </p:spPr>
        <p:txBody>
          <a:bodyPr wrap="square">
            <a:spAutoFit/>
          </a:bodyPr>
          <a:lstStyle/>
          <a:p>
            <a:r>
              <a:rPr lang="ja-JP" altLang="en-US" sz="2800"/>
              <a:t>①</a:t>
            </a:r>
            <a:r>
              <a:rPr kumimoji="1" lang="ja-JP" altLang="en-US" sz="2800"/>
              <a:t>余りを使って求めるやり方</a:t>
            </a:r>
          </a:p>
        </p:txBody>
      </p:sp>
      <p:sp>
        <p:nvSpPr>
          <p:cNvPr id="8" name="テキスト ボックス 7">
            <a:extLst>
              <a:ext uri="{FF2B5EF4-FFF2-40B4-BE49-F238E27FC236}">
                <a16:creationId xmlns:a16="http://schemas.microsoft.com/office/drawing/2014/main" id="{EB872632-4946-4373-4624-E77628543275}"/>
              </a:ext>
            </a:extLst>
          </p:cNvPr>
          <p:cNvSpPr txBox="1"/>
          <p:nvPr/>
        </p:nvSpPr>
        <p:spPr>
          <a:xfrm>
            <a:off x="0" y="1902156"/>
            <a:ext cx="5245347" cy="4955844"/>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&amp;&amp;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16040D07-C025-C750-CA81-D15F0D3BC8DB}"/>
              </a:ext>
            </a:extLst>
          </p:cNvPr>
          <p:cNvSpPr txBox="1"/>
          <p:nvPr/>
        </p:nvSpPr>
        <p:spPr>
          <a:xfrm>
            <a:off x="5534317" y="3427445"/>
            <a:ext cx="5245347" cy="3430555"/>
          </a:xfrm>
          <a:prstGeom prst="rect">
            <a:avLst/>
          </a:prstGeom>
          <a:solidFill>
            <a:schemeClr val="tx1"/>
          </a:solidFill>
        </p:spPr>
        <p:txBody>
          <a:bodyPr wrap="square">
            <a:spAutoFit/>
          </a:bodyPr>
          <a:lstStyle/>
          <a:p>
            <a:pPr algn="l">
              <a:lnSpc>
                <a:spcPts val="1950"/>
              </a:lnSpc>
            </a:pP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DB7D6C9-2E29-99E8-D6EB-92AA49FCC1F9}"/>
              </a:ext>
            </a:extLst>
          </p:cNvPr>
          <p:cNvSpPr txBox="1"/>
          <p:nvPr/>
        </p:nvSpPr>
        <p:spPr>
          <a:xfrm>
            <a:off x="4488407" y="2043328"/>
            <a:ext cx="675185" cy="369332"/>
          </a:xfrm>
          <a:prstGeom prst="rect">
            <a:avLst/>
          </a:prstGeom>
          <a:noFill/>
        </p:spPr>
        <p:txBody>
          <a:bodyPr wrap="none" rtlCol="0">
            <a:spAutoFit/>
          </a:bodyPr>
          <a:lstStyle/>
          <a:p>
            <a:r>
              <a:rPr lang="en-US" altLang="ja-JP">
                <a:solidFill>
                  <a:schemeClr val="bg2"/>
                </a:solidFill>
              </a:rPr>
              <a:t>C++</a:t>
            </a:r>
            <a:endParaRPr kumimoji="1" lang="ja-JP" altLang="en-US">
              <a:solidFill>
                <a:schemeClr val="bg2"/>
              </a:solidFill>
            </a:endParaRPr>
          </a:p>
        </p:txBody>
      </p:sp>
      <p:sp>
        <p:nvSpPr>
          <p:cNvPr id="13" name="テキスト ボックス 12">
            <a:extLst>
              <a:ext uri="{FF2B5EF4-FFF2-40B4-BE49-F238E27FC236}">
                <a16:creationId xmlns:a16="http://schemas.microsoft.com/office/drawing/2014/main" id="{9C6E25A4-AAB8-BD2B-724C-1E2E5DD33B19}"/>
              </a:ext>
            </a:extLst>
          </p:cNvPr>
          <p:cNvSpPr txBox="1"/>
          <p:nvPr/>
        </p:nvSpPr>
        <p:spPr>
          <a:xfrm>
            <a:off x="7792720" y="3058113"/>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1277356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6.3</a:t>
            </a:r>
            <a:endParaRPr kumimoji="1" lang="ja-JP" altLang="en-US" sz="3200" b="1"/>
          </a:p>
        </p:txBody>
      </p:sp>
      <p:sp>
        <p:nvSpPr>
          <p:cNvPr id="7" name="テキスト ボックス 6">
            <a:extLst>
              <a:ext uri="{FF2B5EF4-FFF2-40B4-BE49-F238E27FC236}">
                <a16:creationId xmlns:a16="http://schemas.microsoft.com/office/drawing/2014/main" id="{4DC3A996-CD67-D24C-EF35-D58D942C94CF}"/>
              </a:ext>
            </a:extLst>
          </p:cNvPr>
          <p:cNvSpPr txBox="1"/>
          <p:nvPr/>
        </p:nvSpPr>
        <p:spPr>
          <a:xfrm>
            <a:off x="0" y="1397876"/>
            <a:ext cx="4826000" cy="523220"/>
          </a:xfrm>
          <a:prstGeom prst="rect">
            <a:avLst/>
          </a:prstGeom>
          <a:noFill/>
        </p:spPr>
        <p:txBody>
          <a:bodyPr wrap="square">
            <a:spAutoFit/>
          </a:bodyPr>
          <a:lstStyle/>
          <a:p>
            <a:r>
              <a:rPr kumimoji="1" lang="en-US" altLang="ja-JP" sz="2800"/>
              <a:t>②</a:t>
            </a:r>
            <a:r>
              <a:rPr kumimoji="1" lang="ja-JP" altLang="en-US" sz="2800"/>
              <a:t>文字列にして求めるやり方</a:t>
            </a:r>
          </a:p>
        </p:txBody>
      </p:sp>
      <p:sp>
        <p:nvSpPr>
          <p:cNvPr id="8" name="テキスト ボックス 7">
            <a:extLst>
              <a:ext uri="{FF2B5EF4-FFF2-40B4-BE49-F238E27FC236}">
                <a16:creationId xmlns:a16="http://schemas.microsoft.com/office/drawing/2014/main" id="{EB872632-4946-4373-4624-E77628543275}"/>
              </a:ext>
            </a:extLst>
          </p:cNvPr>
          <p:cNvSpPr txBox="1"/>
          <p:nvPr/>
        </p:nvSpPr>
        <p:spPr>
          <a:xfrm>
            <a:off x="-23028" y="2290428"/>
            <a:ext cx="5371983" cy="4699363"/>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to_string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を文字列にする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&amp;&amp;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16040D07-C025-C750-CA81-D15F0D3BC8DB}"/>
              </a:ext>
            </a:extLst>
          </p:cNvPr>
          <p:cNvSpPr txBox="1"/>
          <p:nvPr/>
        </p:nvSpPr>
        <p:spPr>
          <a:xfrm>
            <a:off x="5534317" y="3457133"/>
            <a:ext cx="5245347" cy="3400867"/>
          </a:xfrm>
          <a:prstGeom prst="rect">
            <a:avLst/>
          </a:prstGeom>
          <a:solidFill>
            <a:schemeClr val="tx1"/>
          </a:solidFill>
        </p:spPr>
        <p:txBody>
          <a:bodyPr wrap="square">
            <a:spAutoFit/>
          </a:bodyPr>
          <a:lstStyle/>
          <a:p>
            <a:pPr algn="l">
              <a:lnSpc>
                <a:spcPts val="1950"/>
              </a:lnSpc>
            </a:pP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を文字列にする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数字にする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digit_sum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endParaRPr lang="ja-JP" alt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DB7D6C9-2E29-99E8-D6EB-92AA49FCC1F9}"/>
              </a:ext>
            </a:extLst>
          </p:cNvPr>
          <p:cNvSpPr txBox="1"/>
          <p:nvPr/>
        </p:nvSpPr>
        <p:spPr>
          <a:xfrm>
            <a:off x="1987778" y="1932424"/>
            <a:ext cx="675185" cy="369332"/>
          </a:xfrm>
          <a:prstGeom prst="rect">
            <a:avLst/>
          </a:prstGeom>
          <a:noFill/>
        </p:spPr>
        <p:txBody>
          <a:bodyPr wrap="none" rtlCol="0">
            <a:spAutoFit/>
          </a:bodyPr>
          <a:lstStyle/>
          <a:p>
            <a:r>
              <a:rPr kumimoji="1" lang="en-US" altLang="ja-JP"/>
              <a:t>C++</a:t>
            </a:r>
            <a:endParaRPr kumimoji="1" lang="ja-JP" altLang="en-US"/>
          </a:p>
        </p:txBody>
      </p:sp>
      <p:sp>
        <p:nvSpPr>
          <p:cNvPr id="13" name="テキスト ボックス 12">
            <a:extLst>
              <a:ext uri="{FF2B5EF4-FFF2-40B4-BE49-F238E27FC236}">
                <a16:creationId xmlns:a16="http://schemas.microsoft.com/office/drawing/2014/main" id="{9C6E25A4-AAB8-BD2B-724C-1E2E5DD33B19}"/>
              </a:ext>
            </a:extLst>
          </p:cNvPr>
          <p:cNvSpPr txBox="1"/>
          <p:nvPr/>
        </p:nvSpPr>
        <p:spPr>
          <a:xfrm>
            <a:off x="7792720" y="3058113"/>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3311019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ABC083B - Some Sums</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6.4</a:t>
            </a:r>
            <a:endParaRPr kumimoji="1" lang="ja-JP" altLang="en-US" sz="3200" b="1"/>
          </a:p>
        </p:txBody>
      </p:sp>
      <p:sp>
        <p:nvSpPr>
          <p:cNvPr id="17" name="テキスト ボックス 16">
            <a:extLst>
              <a:ext uri="{FF2B5EF4-FFF2-40B4-BE49-F238E27FC236}">
                <a16:creationId xmlns:a16="http://schemas.microsoft.com/office/drawing/2014/main" id="{D1A82933-156D-8343-DE0C-7B6B32AEB409}"/>
              </a:ext>
            </a:extLst>
          </p:cNvPr>
          <p:cNvSpPr txBox="1"/>
          <p:nvPr/>
        </p:nvSpPr>
        <p:spPr>
          <a:xfrm>
            <a:off x="447040" y="1625600"/>
            <a:ext cx="3877985" cy="584775"/>
          </a:xfrm>
          <a:prstGeom prst="rect">
            <a:avLst/>
          </a:prstGeom>
          <a:noFill/>
        </p:spPr>
        <p:txBody>
          <a:bodyPr wrap="none" rtlCol="0">
            <a:spAutoFit/>
          </a:bodyPr>
          <a:lstStyle/>
          <a:p>
            <a:r>
              <a:rPr kumimoji="1" lang="ja-JP" altLang="en-US" sz="3200"/>
              <a:t>この問題のポイント</a:t>
            </a:r>
          </a:p>
        </p:txBody>
      </p:sp>
      <p:sp>
        <p:nvSpPr>
          <p:cNvPr id="18" name="テキスト ボックス 17">
            <a:extLst>
              <a:ext uri="{FF2B5EF4-FFF2-40B4-BE49-F238E27FC236}">
                <a16:creationId xmlns:a16="http://schemas.microsoft.com/office/drawing/2014/main" id="{67CDEABE-3F58-67B5-C0B3-0296DFA7751B}"/>
              </a:ext>
            </a:extLst>
          </p:cNvPr>
          <p:cNvSpPr txBox="1"/>
          <p:nvPr/>
        </p:nvSpPr>
        <p:spPr>
          <a:xfrm>
            <a:off x="698157" y="3136612"/>
            <a:ext cx="2646878" cy="584775"/>
          </a:xfrm>
          <a:prstGeom prst="rect">
            <a:avLst/>
          </a:prstGeom>
          <a:noFill/>
        </p:spPr>
        <p:txBody>
          <a:bodyPr wrap="none" rtlCol="0">
            <a:spAutoFit/>
          </a:bodyPr>
          <a:lstStyle/>
          <a:p>
            <a:r>
              <a:rPr kumimoji="1" lang="ja-JP" altLang="en-US" sz="3200">
                <a:solidFill>
                  <a:srgbClr val="F8582E"/>
                </a:solidFill>
              </a:rPr>
              <a:t>・整数の剰余</a:t>
            </a:r>
          </a:p>
        </p:txBody>
      </p:sp>
    </p:spTree>
    <p:extLst>
      <p:ext uri="{BB962C8B-B14F-4D97-AF65-F5344CB8AC3E}">
        <p14:creationId xmlns:p14="http://schemas.microsoft.com/office/powerpoint/2010/main" val="1314243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整数の剰余で気をつける点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6.5</a:t>
            </a:r>
            <a:endParaRPr kumimoji="1" lang="ja-JP" altLang="en-US" sz="3200" b="1"/>
          </a:p>
        </p:txBody>
      </p:sp>
      <p:sp>
        <p:nvSpPr>
          <p:cNvPr id="2" name="テキスト ボックス 1">
            <a:extLst>
              <a:ext uri="{FF2B5EF4-FFF2-40B4-BE49-F238E27FC236}">
                <a16:creationId xmlns:a16="http://schemas.microsoft.com/office/drawing/2014/main" id="{93B33637-DC9F-3FB5-01CD-B69F02180813}"/>
              </a:ext>
            </a:extLst>
          </p:cNvPr>
          <p:cNvSpPr txBox="1"/>
          <p:nvPr/>
        </p:nvSpPr>
        <p:spPr>
          <a:xfrm>
            <a:off x="651751" y="1748497"/>
            <a:ext cx="2409634" cy="461665"/>
          </a:xfrm>
          <a:prstGeom prst="rect">
            <a:avLst/>
          </a:prstGeom>
          <a:noFill/>
        </p:spPr>
        <p:txBody>
          <a:bodyPr wrap="none" rtlCol="0">
            <a:spAutoFit/>
          </a:bodyPr>
          <a:lstStyle/>
          <a:p>
            <a:r>
              <a:rPr kumimoji="1" lang="en-US" altLang="ja-JP" sz="2400"/>
              <a:t>Python</a:t>
            </a:r>
            <a:r>
              <a:rPr lang="ja-JP" altLang="en-US" sz="2400"/>
              <a:t>の注意点</a:t>
            </a:r>
            <a:endParaRPr kumimoji="1" lang="ja-JP" altLang="en-US" sz="2400"/>
          </a:p>
        </p:txBody>
      </p:sp>
      <p:sp>
        <p:nvSpPr>
          <p:cNvPr id="3" name="テキスト ボックス 2">
            <a:extLst>
              <a:ext uri="{FF2B5EF4-FFF2-40B4-BE49-F238E27FC236}">
                <a16:creationId xmlns:a16="http://schemas.microsoft.com/office/drawing/2014/main" id="{09A42A22-A1F2-BC8B-7537-26CD99A33414}"/>
              </a:ext>
            </a:extLst>
          </p:cNvPr>
          <p:cNvSpPr txBox="1"/>
          <p:nvPr/>
        </p:nvSpPr>
        <p:spPr>
          <a:xfrm>
            <a:off x="1216138" y="2329950"/>
            <a:ext cx="4879862" cy="461665"/>
          </a:xfrm>
          <a:prstGeom prst="rect">
            <a:avLst/>
          </a:prstGeom>
          <a:noFill/>
        </p:spPr>
        <p:txBody>
          <a:bodyPr wrap="none" rtlCol="0">
            <a:spAutoFit/>
          </a:bodyPr>
          <a:lstStyle/>
          <a:p>
            <a:r>
              <a:rPr kumimoji="1" lang="en-US" altLang="ja-JP" sz="2400">
                <a:highlight>
                  <a:srgbClr val="FFFF00"/>
                </a:highlight>
              </a:rPr>
              <a:t>/</a:t>
            </a:r>
            <a:r>
              <a:rPr lang="ja-JP" altLang="en-US" sz="2400"/>
              <a:t>　は割り算</a:t>
            </a:r>
            <a:r>
              <a:rPr lang="en-US" altLang="ja-JP" sz="2400"/>
              <a:t>(</a:t>
            </a:r>
            <a:r>
              <a:rPr lang="ja-JP" altLang="en-US" sz="2400"/>
              <a:t>小数部分も計算する</a:t>
            </a:r>
            <a:r>
              <a:rPr lang="en-US" altLang="ja-JP" sz="2400"/>
              <a:t>)</a:t>
            </a:r>
            <a:endParaRPr kumimoji="1" lang="ja-JP" altLang="en-US" sz="2400"/>
          </a:p>
        </p:txBody>
      </p:sp>
      <p:sp>
        <p:nvSpPr>
          <p:cNvPr id="6" name="テキスト ボックス 5">
            <a:extLst>
              <a:ext uri="{FF2B5EF4-FFF2-40B4-BE49-F238E27FC236}">
                <a16:creationId xmlns:a16="http://schemas.microsoft.com/office/drawing/2014/main" id="{FB91C41F-238B-FD52-A2D9-62CC3BCE406A}"/>
              </a:ext>
            </a:extLst>
          </p:cNvPr>
          <p:cNvSpPr txBox="1"/>
          <p:nvPr/>
        </p:nvSpPr>
        <p:spPr>
          <a:xfrm>
            <a:off x="1216138" y="2980653"/>
            <a:ext cx="5732660" cy="461665"/>
          </a:xfrm>
          <a:prstGeom prst="rect">
            <a:avLst/>
          </a:prstGeom>
          <a:noFill/>
        </p:spPr>
        <p:txBody>
          <a:bodyPr wrap="none" rtlCol="0">
            <a:spAutoFit/>
          </a:bodyPr>
          <a:lstStyle/>
          <a:p>
            <a:r>
              <a:rPr kumimoji="1" lang="en-US" altLang="ja-JP" sz="2400">
                <a:highlight>
                  <a:srgbClr val="FFFF00"/>
                </a:highlight>
              </a:rPr>
              <a:t>// </a:t>
            </a:r>
            <a:r>
              <a:rPr kumimoji="1" lang="ja-JP" altLang="en-US" sz="2400"/>
              <a:t>は整数除算</a:t>
            </a:r>
            <a:r>
              <a:rPr kumimoji="1" lang="en-US" altLang="ja-JP" sz="2400"/>
              <a:t>(</a:t>
            </a:r>
            <a:r>
              <a:rPr kumimoji="1" lang="ja-JP" altLang="en-US" sz="2400"/>
              <a:t>割り算の商が帰ってくる</a:t>
            </a:r>
            <a:r>
              <a:rPr kumimoji="1" lang="en-US" altLang="ja-JP" sz="2400"/>
              <a:t>)</a:t>
            </a:r>
            <a:endParaRPr kumimoji="1" lang="ja-JP" altLang="en-US" sz="2400"/>
          </a:p>
        </p:txBody>
      </p:sp>
      <p:sp>
        <p:nvSpPr>
          <p:cNvPr id="7" name="テキスト ボックス 6">
            <a:extLst>
              <a:ext uri="{FF2B5EF4-FFF2-40B4-BE49-F238E27FC236}">
                <a16:creationId xmlns:a16="http://schemas.microsoft.com/office/drawing/2014/main" id="{DFF164ED-DC73-E9C8-16AE-50351E31AFB6}"/>
              </a:ext>
            </a:extLst>
          </p:cNvPr>
          <p:cNvSpPr txBox="1"/>
          <p:nvPr/>
        </p:nvSpPr>
        <p:spPr>
          <a:xfrm>
            <a:off x="6278254" y="4394821"/>
            <a:ext cx="2047355" cy="1477328"/>
          </a:xfrm>
          <a:prstGeom prst="rect">
            <a:avLst/>
          </a:prstGeom>
          <a:noFill/>
        </p:spPr>
        <p:txBody>
          <a:bodyPr wrap="none" rtlCol="0">
            <a:spAutoFit/>
          </a:bodyPr>
          <a:lstStyle/>
          <a:p>
            <a:r>
              <a:rPr lang="en" altLang="ja-JP">
                <a:solidFill>
                  <a:srgbClr val="0086B3"/>
                </a:solidFill>
                <a:effectLst/>
              </a:rPr>
              <a:t>print</a:t>
            </a:r>
            <a:r>
              <a:rPr lang="en" altLang="ja-JP"/>
              <a:t>(</a:t>
            </a:r>
            <a:r>
              <a:rPr lang="en" altLang="ja-JP">
                <a:solidFill>
                  <a:srgbClr val="009999"/>
                </a:solidFill>
                <a:effectLst/>
              </a:rPr>
              <a:t>10</a:t>
            </a:r>
            <a:r>
              <a:rPr lang="en" altLang="ja-JP"/>
              <a:t> </a:t>
            </a:r>
            <a:r>
              <a:rPr lang="en" altLang="ja-JP" b="1">
                <a:solidFill>
                  <a:srgbClr val="000000"/>
                </a:solidFill>
                <a:effectLst/>
              </a:rPr>
              <a:t>//</a:t>
            </a:r>
            <a:r>
              <a:rPr lang="en" altLang="ja-JP"/>
              <a:t> </a:t>
            </a:r>
            <a:r>
              <a:rPr lang="en" altLang="ja-JP">
                <a:solidFill>
                  <a:srgbClr val="009999"/>
                </a:solidFill>
                <a:effectLst/>
              </a:rPr>
              <a:t>3</a:t>
            </a:r>
            <a:r>
              <a:rPr lang="en" altLang="ja-JP"/>
              <a:t>) </a:t>
            </a:r>
          </a:p>
          <a:p>
            <a:r>
              <a:rPr lang="en" altLang="ja-JP">
                <a:solidFill>
                  <a:srgbClr val="6A737D"/>
                </a:solidFill>
                <a:effectLst/>
              </a:rPr>
              <a:t># 3</a:t>
            </a:r>
            <a:r>
              <a:rPr lang="en" altLang="ja-JP"/>
              <a:t> </a:t>
            </a:r>
          </a:p>
          <a:p>
            <a:endParaRPr lang="en" altLang="ja-JP"/>
          </a:p>
          <a:p>
            <a:r>
              <a:rPr lang="en" altLang="ja-JP">
                <a:solidFill>
                  <a:srgbClr val="0086B3"/>
                </a:solidFill>
                <a:effectLst/>
              </a:rPr>
              <a:t>print</a:t>
            </a:r>
            <a:r>
              <a:rPr lang="en" altLang="ja-JP"/>
              <a:t>(</a:t>
            </a:r>
            <a:r>
              <a:rPr lang="en" altLang="ja-JP">
                <a:solidFill>
                  <a:srgbClr val="009999"/>
                </a:solidFill>
                <a:effectLst/>
              </a:rPr>
              <a:t>0.1</a:t>
            </a:r>
            <a:r>
              <a:rPr lang="en" altLang="ja-JP"/>
              <a:t> </a:t>
            </a:r>
            <a:r>
              <a:rPr lang="en" altLang="ja-JP" b="1">
                <a:solidFill>
                  <a:srgbClr val="000000"/>
                </a:solidFill>
                <a:effectLst/>
              </a:rPr>
              <a:t>//</a:t>
            </a:r>
            <a:r>
              <a:rPr lang="en" altLang="ja-JP"/>
              <a:t> </a:t>
            </a:r>
            <a:r>
              <a:rPr lang="en" altLang="ja-JP">
                <a:solidFill>
                  <a:srgbClr val="009999"/>
                </a:solidFill>
                <a:effectLst/>
              </a:rPr>
              <a:t>0.03</a:t>
            </a:r>
            <a:r>
              <a:rPr lang="en" altLang="ja-JP"/>
              <a:t>) </a:t>
            </a:r>
          </a:p>
          <a:p>
            <a:r>
              <a:rPr lang="en" altLang="ja-JP">
                <a:solidFill>
                  <a:srgbClr val="6A737D"/>
                </a:solidFill>
                <a:effectLst/>
              </a:rPr>
              <a:t># 3.0</a:t>
            </a:r>
            <a:endParaRPr kumimoji="1" lang="ja-JP" altLang="en-US"/>
          </a:p>
        </p:txBody>
      </p:sp>
      <p:sp>
        <p:nvSpPr>
          <p:cNvPr id="8" name="テキスト ボックス 7">
            <a:extLst>
              <a:ext uri="{FF2B5EF4-FFF2-40B4-BE49-F238E27FC236}">
                <a16:creationId xmlns:a16="http://schemas.microsoft.com/office/drawing/2014/main" id="{D759945F-B25C-405E-792C-87F0584D5A2A}"/>
              </a:ext>
            </a:extLst>
          </p:cNvPr>
          <p:cNvSpPr txBox="1"/>
          <p:nvPr/>
        </p:nvSpPr>
        <p:spPr>
          <a:xfrm>
            <a:off x="1458032" y="4374392"/>
            <a:ext cx="2624436" cy="1477328"/>
          </a:xfrm>
          <a:prstGeom prst="rect">
            <a:avLst/>
          </a:prstGeom>
          <a:solidFill>
            <a:schemeClr val="bg1"/>
          </a:solidFill>
        </p:spPr>
        <p:txBody>
          <a:bodyPr wrap="none" rtlCol="0">
            <a:spAutoFit/>
          </a:bodyPr>
          <a:lstStyle/>
          <a:p>
            <a:r>
              <a:rPr lang="en" altLang="ja-JP">
                <a:solidFill>
                  <a:srgbClr val="0086B3"/>
                </a:solidFill>
                <a:effectLst/>
              </a:rPr>
              <a:t>print</a:t>
            </a:r>
            <a:r>
              <a:rPr lang="en" altLang="ja-JP"/>
              <a:t>(</a:t>
            </a:r>
            <a:r>
              <a:rPr lang="en" altLang="ja-JP">
                <a:solidFill>
                  <a:srgbClr val="009999"/>
                </a:solidFill>
                <a:effectLst/>
              </a:rPr>
              <a:t>10</a:t>
            </a:r>
            <a:r>
              <a:rPr lang="en" altLang="ja-JP"/>
              <a:t> </a:t>
            </a:r>
            <a:r>
              <a:rPr lang="en" altLang="ja-JP" b="1">
                <a:solidFill>
                  <a:srgbClr val="000000"/>
                </a:solidFill>
                <a:effectLst/>
              </a:rPr>
              <a:t>/</a:t>
            </a:r>
            <a:r>
              <a:rPr lang="en" altLang="ja-JP"/>
              <a:t> </a:t>
            </a:r>
            <a:r>
              <a:rPr lang="en" altLang="ja-JP">
                <a:solidFill>
                  <a:srgbClr val="009999"/>
                </a:solidFill>
                <a:effectLst/>
              </a:rPr>
              <a:t>3</a:t>
            </a:r>
            <a:r>
              <a:rPr lang="en" altLang="ja-JP"/>
              <a:t>) </a:t>
            </a:r>
          </a:p>
          <a:p>
            <a:r>
              <a:rPr lang="en" altLang="ja-JP">
                <a:solidFill>
                  <a:srgbClr val="6A737D"/>
                </a:solidFill>
                <a:effectLst/>
              </a:rPr>
              <a:t># 3.3333333333333335</a:t>
            </a:r>
          </a:p>
          <a:p>
            <a:r>
              <a:rPr lang="en" altLang="ja-JP"/>
              <a:t> </a:t>
            </a:r>
          </a:p>
          <a:p>
            <a:r>
              <a:rPr lang="en" altLang="ja-JP">
                <a:solidFill>
                  <a:srgbClr val="0086B3"/>
                </a:solidFill>
                <a:effectLst/>
              </a:rPr>
              <a:t>print</a:t>
            </a:r>
            <a:r>
              <a:rPr lang="en" altLang="ja-JP"/>
              <a:t>(</a:t>
            </a:r>
            <a:r>
              <a:rPr lang="en" altLang="ja-JP">
                <a:solidFill>
                  <a:srgbClr val="009999"/>
                </a:solidFill>
                <a:effectLst/>
              </a:rPr>
              <a:t>0.1</a:t>
            </a:r>
            <a:r>
              <a:rPr lang="en" altLang="ja-JP"/>
              <a:t> </a:t>
            </a:r>
            <a:r>
              <a:rPr lang="en" altLang="ja-JP" b="1">
                <a:solidFill>
                  <a:srgbClr val="000000"/>
                </a:solidFill>
                <a:effectLst/>
              </a:rPr>
              <a:t>/</a:t>
            </a:r>
            <a:r>
              <a:rPr lang="en" altLang="ja-JP"/>
              <a:t> </a:t>
            </a:r>
            <a:r>
              <a:rPr lang="en" altLang="ja-JP">
                <a:solidFill>
                  <a:srgbClr val="009999"/>
                </a:solidFill>
                <a:effectLst/>
              </a:rPr>
              <a:t>0.03</a:t>
            </a:r>
            <a:r>
              <a:rPr lang="en" altLang="ja-JP"/>
              <a:t>) </a:t>
            </a:r>
          </a:p>
          <a:p>
            <a:r>
              <a:rPr lang="en" altLang="ja-JP">
                <a:solidFill>
                  <a:srgbClr val="6A737D"/>
                </a:solidFill>
                <a:effectLst/>
              </a:rPr>
              <a:t># 3.3333333333333335</a:t>
            </a:r>
            <a:endParaRPr kumimoji="1" lang="ja-JP" altLang="en-US"/>
          </a:p>
        </p:txBody>
      </p:sp>
    </p:spTree>
    <p:extLst>
      <p:ext uri="{BB962C8B-B14F-4D97-AF65-F5344CB8AC3E}">
        <p14:creationId xmlns:p14="http://schemas.microsoft.com/office/powerpoint/2010/main" val="807893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整数の剰余で気をつける点</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6.6</a:t>
            </a:r>
            <a:endParaRPr kumimoji="1" lang="ja-JP" altLang="en-US" sz="3200" b="1"/>
          </a:p>
        </p:txBody>
      </p:sp>
      <p:sp>
        <p:nvSpPr>
          <p:cNvPr id="2" name="テキスト ボックス 1">
            <a:extLst>
              <a:ext uri="{FF2B5EF4-FFF2-40B4-BE49-F238E27FC236}">
                <a16:creationId xmlns:a16="http://schemas.microsoft.com/office/drawing/2014/main" id="{93B33637-DC9F-3FB5-01CD-B69F02180813}"/>
              </a:ext>
            </a:extLst>
          </p:cNvPr>
          <p:cNvSpPr txBox="1"/>
          <p:nvPr/>
        </p:nvSpPr>
        <p:spPr>
          <a:xfrm>
            <a:off x="651751" y="1748497"/>
            <a:ext cx="2071401" cy="461665"/>
          </a:xfrm>
          <a:prstGeom prst="rect">
            <a:avLst/>
          </a:prstGeom>
          <a:noFill/>
        </p:spPr>
        <p:txBody>
          <a:bodyPr wrap="none" rtlCol="0">
            <a:spAutoFit/>
          </a:bodyPr>
          <a:lstStyle/>
          <a:p>
            <a:r>
              <a:rPr lang="en-US" altLang="ja-JP" sz="2400"/>
              <a:t>C++</a:t>
            </a:r>
            <a:r>
              <a:rPr lang="ja-JP" altLang="en-US" sz="2400"/>
              <a:t>の注意点</a:t>
            </a:r>
            <a:endParaRPr kumimoji="1" lang="ja-JP" altLang="en-US" sz="2400"/>
          </a:p>
        </p:txBody>
      </p:sp>
      <p:sp>
        <p:nvSpPr>
          <p:cNvPr id="9" name="テキスト ボックス 8">
            <a:extLst>
              <a:ext uri="{FF2B5EF4-FFF2-40B4-BE49-F238E27FC236}">
                <a16:creationId xmlns:a16="http://schemas.microsoft.com/office/drawing/2014/main" id="{E807FEC4-8BA2-EB9C-B507-C6709B53AE51}"/>
              </a:ext>
            </a:extLst>
          </p:cNvPr>
          <p:cNvSpPr txBox="1"/>
          <p:nvPr/>
        </p:nvSpPr>
        <p:spPr>
          <a:xfrm>
            <a:off x="1757680" y="2560783"/>
            <a:ext cx="7388561" cy="584775"/>
          </a:xfrm>
          <a:prstGeom prst="rect">
            <a:avLst/>
          </a:prstGeom>
          <a:noFill/>
        </p:spPr>
        <p:txBody>
          <a:bodyPr wrap="none" rtlCol="0">
            <a:spAutoFit/>
          </a:bodyPr>
          <a:lstStyle/>
          <a:p>
            <a:r>
              <a:rPr kumimoji="1" lang="ja-JP" altLang="en-US" sz="3200"/>
              <a:t>整数除算は</a:t>
            </a:r>
            <a:r>
              <a:rPr kumimoji="1" lang="en-US" altLang="ja-JP" sz="3200"/>
              <a:t>0</a:t>
            </a:r>
            <a:r>
              <a:rPr kumimoji="1" lang="ja-JP" altLang="en-US" sz="3200"/>
              <a:t>に近い方に丸め込まれる！</a:t>
            </a:r>
          </a:p>
        </p:txBody>
      </p:sp>
      <p:sp>
        <p:nvSpPr>
          <p:cNvPr id="10" name="テキスト ボックス 9">
            <a:extLst>
              <a:ext uri="{FF2B5EF4-FFF2-40B4-BE49-F238E27FC236}">
                <a16:creationId xmlns:a16="http://schemas.microsoft.com/office/drawing/2014/main" id="{DF97B516-7455-6D66-7A51-3F1F2F69C8FC}"/>
              </a:ext>
            </a:extLst>
          </p:cNvPr>
          <p:cNvSpPr txBox="1"/>
          <p:nvPr/>
        </p:nvSpPr>
        <p:spPr>
          <a:xfrm>
            <a:off x="3179205" y="3815344"/>
            <a:ext cx="2871299" cy="707886"/>
          </a:xfrm>
          <a:prstGeom prst="rect">
            <a:avLst/>
          </a:prstGeom>
          <a:noFill/>
        </p:spPr>
        <p:txBody>
          <a:bodyPr wrap="none" rtlCol="0">
            <a:spAutoFit/>
          </a:bodyPr>
          <a:lstStyle/>
          <a:p>
            <a:r>
              <a:rPr lang="en-US" altLang="ja-JP" sz="2000"/>
              <a:t>cout &lt;&lt; 10/3 &lt;&lt; endl;</a:t>
            </a:r>
          </a:p>
          <a:p>
            <a:r>
              <a:rPr kumimoji="1" lang="en-US" altLang="ja-JP" sz="2000"/>
              <a:t>// 3</a:t>
            </a:r>
            <a:endParaRPr kumimoji="1" lang="ja-JP" altLang="en-US" sz="2000"/>
          </a:p>
        </p:txBody>
      </p:sp>
      <p:sp>
        <p:nvSpPr>
          <p:cNvPr id="11" name="テキスト ボックス 10">
            <a:extLst>
              <a:ext uri="{FF2B5EF4-FFF2-40B4-BE49-F238E27FC236}">
                <a16:creationId xmlns:a16="http://schemas.microsoft.com/office/drawing/2014/main" id="{BE4CEFBF-BF9B-85E6-C51D-A29B25B45F4F}"/>
              </a:ext>
            </a:extLst>
          </p:cNvPr>
          <p:cNvSpPr txBox="1"/>
          <p:nvPr/>
        </p:nvSpPr>
        <p:spPr>
          <a:xfrm>
            <a:off x="3066995" y="5193016"/>
            <a:ext cx="2983509" cy="707886"/>
          </a:xfrm>
          <a:prstGeom prst="rect">
            <a:avLst/>
          </a:prstGeom>
          <a:noFill/>
        </p:spPr>
        <p:txBody>
          <a:bodyPr wrap="none" rtlCol="0">
            <a:spAutoFit/>
          </a:bodyPr>
          <a:lstStyle/>
          <a:p>
            <a:r>
              <a:rPr kumimoji="1" lang="en-US" altLang="ja-JP" sz="2000"/>
              <a:t>cout &lt;&lt; -10/3 &lt;&lt; endl;</a:t>
            </a:r>
          </a:p>
          <a:p>
            <a:r>
              <a:rPr lang="en-US" altLang="ja-JP" sz="2000"/>
              <a:t>//-3</a:t>
            </a:r>
            <a:endParaRPr kumimoji="1" lang="ja-JP" altLang="en-US" sz="2000"/>
          </a:p>
        </p:txBody>
      </p:sp>
    </p:spTree>
    <p:extLst>
      <p:ext uri="{BB962C8B-B14F-4D97-AF65-F5344CB8AC3E}">
        <p14:creationId xmlns:p14="http://schemas.microsoft.com/office/powerpoint/2010/main" val="407234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4000" b="1" dirty="0" err="1"/>
              <a:t>PracticeA</a:t>
            </a:r>
            <a:r>
              <a:rPr lang="en-US" altLang="ja-JP" sz="4000" b="1" dirty="0"/>
              <a:t> – Welcome to </a:t>
            </a:r>
            <a:r>
              <a:rPr lang="en-US" altLang="ja-JP" sz="4000" b="1" dirty="0" err="1"/>
              <a:t>AtCoder</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t>1</a:t>
            </a:r>
            <a:endParaRPr kumimoji="1" lang="ja-JP" altLang="en-US" sz="3200" b="1"/>
          </a:p>
        </p:txBody>
      </p:sp>
      <p:sp>
        <p:nvSpPr>
          <p:cNvPr id="3" name="テキスト ボックス 2">
            <a:extLst>
              <a:ext uri="{FF2B5EF4-FFF2-40B4-BE49-F238E27FC236}">
                <a16:creationId xmlns:a16="http://schemas.microsoft.com/office/drawing/2014/main" id="{65DCAC70-DBFD-617E-DB5F-5DD5BC92B39A}"/>
              </a:ext>
            </a:extLst>
          </p:cNvPr>
          <p:cNvSpPr txBox="1"/>
          <p:nvPr/>
        </p:nvSpPr>
        <p:spPr>
          <a:xfrm flipH="1">
            <a:off x="698157" y="1787131"/>
            <a:ext cx="6973489" cy="584775"/>
          </a:xfrm>
          <a:prstGeom prst="rect">
            <a:avLst/>
          </a:prstGeom>
          <a:noFill/>
        </p:spPr>
        <p:txBody>
          <a:bodyPr wrap="square" rtlCol="0">
            <a:spAutoFit/>
          </a:bodyPr>
          <a:lstStyle/>
          <a:p>
            <a:r>
              <a:rPr kumimoji="1" lang="ja-JP" altLang="en-US" sz="3200"/>
              <a:t>この問題のポイント</a:t>
            </a:r>
          </a:p>
        </p:txBody>
      </p:sp>
      <p:sp>
        <p:nvSpPr>
          <p:cNvPr id="6" name="テキスト ボックス 5">
            <a:extLst>
              <a:ext uri="{FF2B5EF4-FFF2-40B4-BE49-F238E27FC236}">
                <a16:creationId xmlns:a16="http://schemas.microsoft.com/office/drawing/2014/main" id="{4DAE5CBE-6B47-30D8-35D0-75ACA3327D73}"/>
              </a:ext>
            </a:extLst>
          </p:cNvPr>
          <p:cNvSpPr txBox="1"/>
          <p:nvPr/>
        </p:nvSpPr>
        <p:spPr>
          <a:xfrm>
            <a:off x="965200" y="2761161"/>
            <a:ext cx="7888698" cy="584775"/>
          </a:xfrm>
          <a:prstGeom prst="rect">
            <a:avLst/>
          </a:prstGeom>
          <a:noFill/>
        </p:spPr>
        <p:txBody>
          <a:bodyPr wrap="none" rtlCol="0">
            <a:spAutoFit/>
          </a:bodyPr>
          <a:lstStyle/>
          <a:p>
            <a:r>
              <a:rPr kumimoji="1" lang="ja-JP" altLang="en-US" sz="3200">
                <a:solidFill>
                  <a:srgbClr val="F8582E"/>
                </a:solidFill>
              </a:rPr>
              <a:t>・入出力ができるようになる</a:t>
            </a:r>
            <a:r>
              <a:rPr lang="en-US" altLang="ja-JP" sz="3200"/>
              <a:t>(</a:t>
            </a:r>
            <a:r>
              <a:rPr lang="ja-JP" altLang="en-US" sz="3200"/>
              <a:t>標準入出力</a:t>
            </a:r>
            <a:r>
              <a:rPr lang="en-US" altLang="ja-JP" sz="3200"/>
              <a:t>)</a:t>
            </a:r>
            <a:endParaRPr kumimoji="1" lang="ja-JP" altLang="en-US" sz="3200">
              <a:solidFill>
                <a:srgbClr val="F8582E"/>
              </a:solidFill>
            </a:endParaRPr>
          </a:p>
        </p:txBody>
      </p:sp>
    </p:spTree>
    <p:extLst>
      <p:ext uri="{BB962C8B-B14F-4D97-AF65-F5344CB8AC3E}">
        <p14:creationId xmlns:p14="http://schemas.microsoft.com/office/powerpoint/2010/main" val="2846300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a:t>
            </a:r>
            <a:endParaRPr kumimoji="1" lang="ja-JP" altLang="en-US" sz="3200" b="1"/>
          </a:p>
        </p:txBody>
      </p:sp>
      <p:sp>
        <p:nvSpPr>
          <p:cNvPr id="2" name="テキスト ボックス 1">
            <a:extLst>
              <a:ext uri="{FF2B5EF4-FFF2-40B4-BE49-F238E27FC236}">
                <a16:creationId xmlns:a16="http://schemas.microsoft.com/office/drawing/2014/main" id="{C0240D40-60C1-684C-AC52-EA5685B8E1E7}"/>
              </a:ext>
            </a:extLst>
          </p:cNvPr>
          <p:cNvSpPr txBox="1"/>
          <p:nvPr/>
        </p:nvSpPr>
        <p:spPr>
          <a:xfrm>
            <a:off x="762000" y="1676400"/>
            <a:ext cx="1107996" cy="461665"/>
          </a:xfrm>
          <a:prstGeom prst="rect">
            <a:avLst/>
          </a:prstGeom>
          <a:noFill/>
        </p:spPr>
        <p:txBody>
          <a:bodyPr wrap="none" rtlCol="0">
            <a:spAutoFit/>
          </a:bodyPr>
          <a:lstStyle/>
          <a:p>
            <a:r>
              <a:rPr kumimoji="1" lang="ja-JP" altLang="en-US" sz="2400"/>
              <a:t>解き方</a:t>
            </a:r>
          </a:p>
        </p:txBody>
      </p:sp>
      <p:sp>
        <p:nvSpPr>
          <p:cNvPr id="3" name="テキスト ボックス 2">
            <a:extLst>
              <a:ext uri="{FF2B5EF4-FFF2-40B4-BE49-F238E27FC236}">
                <a16:creationId xmlns:a16="http://schemas.microsoft.com/office/drawing/2014/main" id="{6B19DEC5-EB4C-1485-DC1A-EC591992DF30}"/>
              </a:ext>
            </a:extLst>
          </p:cNvPr>
          <p:cNvSpPr txBox="1"/>
          <p:nvPr/>
        </p:nvSpPr>
        <p:spPr>
          <a:xfrm>
            <a:off x="965200" y="2621280"/>
            <a:ext cx="2098651" cy="369332"/>
          </a:xfrm>
          <a:prstGeom prst="rect">
            <a:avLst/>
          </a:prstGeom>
          <a:noFill/>
        </p:spPr>
        <p:txBody>
          <a:bodyPr wrap="none" rtlCol="0">
            <a:spAutoFit/>
          </a:bodyPr>
          <a:lstStyle/>
          <a:p>
            <a:r>
              <a:rPr kumimoji="1" lang="ja-JP" altLang="en-US"/>
              <a:t>最適な戦略とは</a:t>
            </a:r>
            <a:r>
              <a:rPr kumimoji="1" lang="en-US" altLang="ja-JP"/>
              <a:t>...?</a:t>
            </a:r>
            <a:endParaRPr kumimoji="1" lang="ja-JP" altLang="en-US"/>
          </a:p>
        </p:txBody>
      </p:sp>
      <p:sp>
        <p:nvSpPr>
          <p:cNvPr id="7" name="1 つの角を丸めた四角形 6">
            <a:extLst>
              <a:ext uri="{FF2B5EF4-FFF2-40B4-BE49-F238E27FC236}">
                <a16:creationId xmlns:a16="http://schemas.microsoft.com/office/drawing/2014/main" id="{98D525C1-2255-64B0-04A9-63AD1148CC4E}"/>
              </a:ext>
            </a:extLst>
          </p:cNvPr>
          <p:cNvSpPr/>
          <p:nvPr/>
        </p:nvSpPr>
        <p:spPr>
          <a:xfrm>
            <a:off x="2025582"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a:p>
        </p:txBody>
      </p:sp>
      <p:sp>
        <p:nvSpPr>
          <p:cNvPr id="8" name="1 つの角を丸めた四角形 7">
            <a:extLst>
              <a:ext uri="{FF2B5EF4-FFF2-40B4-BE49-F238E27FC236}">
                <a16:creationId xmlns:a16="http://schemas.microsoft.com/office/drawing/2014/main" id="{B3F2FD97-BDC2-D0E8-DA1F-5685B9A180CB}"/>
              </a:ext>
            </a:extLst>
          </p:cNvPr>
          <p:cNvSpPr/>
          <p:nvPr/>
        </p:nvSpPr>
        <p:spPr>
          <a:xfrm>
            <a:off x="9026358"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a:p>
        </p:txBody>
      </p:sp>
      <p:sp>
        <p:nvSpPr>
          <p:cNvPr id="9" name="1 つの角を丸めた四角形 8">
            <a:extLst>
              <a:ext uri="{FF2B5EF4-FFF2-40B4-BE49-F238E27FC236}">
                <a16:creationId xmlns:a16="http://schemas.microsoft.com/office/drawing/2014/main" id="{73CCB7F2-DB5A-B58D-698E-895FFC628C67}"/>
              </a:ext>
            </a:extLst>
          </p:cNvPr>
          <p:cNvSpPr/>
          <p:nvPr/>
        </p:nvSpPr>
        <p:spPr>
          <a:xfrm>
            <a:off x="3775776"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1</a:t>
            </a:r>
            <a:endParaRPr kumimoji="1" lang="ja-JP" altLang="en-US" sz="2800"/>
          </a:p>
        </p:txBody>
      </p:sp>
      <p:sp>
        <p:nvSpPr>
          <p:cNvPr id="10" name="1 つの角を丸めた四角形 9">
            <a:extLst>
              <a:ext uri="{FF2B5EF4-FFF2-40B4-BE49-F238E27FC236}">
                <a16:creationId xmlns:a16="http://schemas.microsoft.com/office/drawing/2014/main" id="{543F5062-F327-7C04-F471-0F09C5B31533}"/>
              </a:ext>
            </a:extLst>
          </p:cNvPr>
          <p:cNvSpPr/>
          <p:nvPr/>
        </p:nvSpPr>
        <p:spPr>
          <a:xfrm>
            <a:off x="5525970"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a:p>
        </p:txBody>
      </p:sp>
      <p:sp>
        <p:nvSpPr>
          <p:cNvPr id="11" name="1 つの角を丸めた四角形 10">
            <a:extLst>
              <a:ext uri="{FF2B5EF4-FFF2-40B4-BE49-F238E27FC236}">
                <a16:creationId xmlns:a16="http://schemas.microsoft.com/office/drawing/2014/main" id="{BE876897-6D43-5E0E-2A9A-C4077AAFC15A}"/>
              </a:ext>
            </a:extLst>
          </p:cNvPr>
          <p:cNvSpPr/>
          <p:nvPr/>
        </p:nvSpPr>
        <p:spPr>
          <a:xfrm>
            <a:off x="7276164" y="3946359"/>
            <a:ext cx="991402" cy="1530416"/>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6</a:t>
            </a:r>
            <a:endParaRPr kumimoji="1" lang="ja-JP" altLang="en-US" sz="2800"/>
          </a:p>
        </p:txBody>
      </p:sp>
    </p:spTree>
    <p:extLst>
      <p:ext uri="{BB962C8B-B14F-4D97-AF65-F5344CB8AC3E}">
        <p14:creationId xmlns:p14="http://schemas.microsoft.com/office/powerpoint/2010/main" val="135150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7.1</a:t>
            </a:r>
            <a:endParaRPr kumimoji="1" lang="ja-JP" altLang="en-US" sz="3200" b="1"/>
          </a:p>
        </p:txBody>
      </p:sp>
      <p:sp>
        <p:nvSpPr>
          <p:cNvPr id="2" name="テキスト ボックス 1">
            <a:extLst>
              <a:ext uri="{FF2B5EF4-FFF2-40B4-BE49-F238E27FC236}">
                <a16:creationId xmlns:a16="http://schemas.microsoft.com/office/drawing/2014/main" id="{C0240D40-60C1-684C-AC52-EA5685B8E1E7}"/>
              </a:ext>
            </a:extLst>
          </p:cNvPr>
          <p:cNvSpPr txBox="1"/>
          <p:nvPr/>
        </p:nvSpPr>
        <p:spPr>
          <a:xfrm>
            <a:off x="762000" y="1676400"/>
            <a:ext cx="1107996" cy="461665"/>
          </a:xfrm>
          <a:prstGeom prst="rect">
            <a:avLst/>
          </a:prstGeom>
          <a:noFill/>
        </p:spPr>
        <p:txBody>
          <a:bodyPr wrap="none" rtlCol="0">
            <a:spAutoFit/>
          </a:bodyPr>
          <a:lstStyle/>
          <a:p>
            <a:r>
              <a:rPr kumimoji="1" lang="ja-JP" altLang="en-US" sz="2400"/>
              <a:t>解き方</a:t>
            </a:r>
          </a:p>
        </p:txBody>
      </p:sp>
      <p:sp>
        <p:nvSpPr>
          <p:cNvPr id="6" name="1 つの角を丸めた四角形 5">
            <a:extLst>
              <a:ext uri="{FF2B5EF4-FFF2-40B4-BE49-F238E27FC236}">
                <a16:creationId xmlns:a16="http://schemas.microsoft.com/office/drawing/2014/main" id="{1122570F-B36D-709A-1E9E-F36F60DC0D68}"/>
              </a:ext>
            </a:extLst>
          </p:cNvPr>
          <p:cNvSpPr/>
          <p:nvPr/>
        </p:nvSpPr>
        <p:spPr>
          <a:xfrm>
            <a:off x="1626245" y="2763071"/>
            <a:ext cx="866478" cy="1331858"/>
          </a:xfrm>
          <a:prstGeom prst="round1Rect">
            <a:avLst/>
          </a:prstGeom>
          <a:solidFill>
            <a:srgbClr val="FFB19F"/>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a:p>
        </p:txBody>
      </p:sp>
      <p:sp>
        <p:nvSpPr>
          <p:cNvPr id="12" name="1 つの角を丸めた四角形 11">
            <a:extLst>
              <a:ext uri="{FF2B5EF4-FFF2-40B4-BE49-F238E27FC236}">
                <a16:creationId xmlns:a16="http://schemas.microsoft.com/office/drawing/2014/main" id="{04A507D2-2416-A3C3-8613-92D10B791319}"/>
              </a:ext>
            </a:extLst>
          </p:cNvPr>
          <p:cNvSpPr/>
          <p:nvPr/>
        </p:nvSpPr>
        <p:spPr>
          <a:xfrm>
            <a:off x="1593154" y="4759313"/>
            <a:ext cx="866478" cy="1331858"/>
          </a:xfrm>
          <a:prstGeom prst="round1Rect">
            <a:avLst/>
          </a:prstGeom>
          <a:solidFill>
            <a:schemeClr val="accent5">
              <a:lumMod val="60000"/>
              <a:lumOff val="4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6</a:t>
            </a:r>
            <a:endParaRPr kumimoji="1" lang="ja-JP" altLang="en-US" sz="2800"/>
          </a:p>
        </p:txBody>
      </p:sp>
      <p:sp>
        <p:nvSpPr>
          <p:cNvPr id="13" name="1 つの角を丸めた四角形 12">
            <a:extLst>
              <a:ext uri="{FF2B5EF4-FFF2-40B4-BE49-F238E27FC236}">
                <a16:creationId xmlns:a16="http://schemas.microsoft.com/office/drawing/2014/main" id="{BCC6188B-B270-4929-3371-9CD2D2C6005E}"/>
              </a:ext>
            </a:extLst>
          </p:cNvPr>
          <p:cNvSpPr/>
          <p:nvPr/>
        </p:nvSpPr>
        <p:spPr>
          <a:xfrm>
            <a:off x="2894575" y="2763071"/>
            <a:ext cx="866478" cy="1331858"/>
          </a:xfrm>
          <a:prstGeom prst="round1Rect">
            <a:avLst/>
          </a:prstGeom>
          <a:solidFill>
            <a:srgbClr val="FFB19F"/>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a:p>
        </p:txBody>
      </p:sp>
      <p:sp>
        <p:nvSpPr>
          <p:cNvPr id="14" name="1 つの角を丸めた四角形 13">
            <a:extLst>
              <a:ext uri="{FF2B5EF4-FFF2-40B4-BE49-F238E27FC236}">
                <a16:creationId xmlns:a16="http://schemas.microsoft.com/office/drawing/2014/main" id="{A9C5D305-84F2-D50E-B1AC-9F204AD22F74}"/>
              </a:ext>
            </a:extLst>
          </p:cNvPr>
          <p:cNvSpPr/>
          <p:nvPr/>
        </p:nvSpPr>
        <p:spPr>
          <a:xfrm>
            <a:off x="4206120" y="2748634"/>
            <a:ext cx="866478" cy="1331858"/>
          </a:xfrm>
          <a:prstGeom prst="round1Rect">
            <a:avLst/>
          </a:prstGeom>
          <a:solidFill>
            <a:srgbClr val="FFB19F"/>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1</a:t>
            </a:r>
            <a:endParaRPr kumimoji="1" lang="ja-JP" altLang="en-US" sz="2800"/>
          </a:p>
        </p:txBody>
      </p:sp>
      <p:sp>
        <p:nvSpPr>
          <p:cNvPr id="15" name="1 つの角を丸めた四角形 14">
            <a:extLst>
              <a:ext uri="{FF2B5EF4-FFF2-40B4-BE49-F238E27FC236}">
                <a16:creationId xmlns:a16="http://schemas.microsoft.com/office/drawing/2014/main" id="{D3A4D893-3A88-3317-D4BD-ACFE86511425}"/>
              </a:ext>
            </a:extLst>
          </p:cNvPr>
          <p:cNvSpPr/>
          <p:nvPr/>
        </p:nvSpPr>
        <p:spPr>
          <a:xfrm>
            <a:off x="2894575" y="4759313"/>
            <a:ext cx="866478" cy="1331858"/>
          </a:xfrm>
          <a:prstGeom prst="round1Rect">
            <a:avLst/>
          </a:prstGeom>
          <a:solidFill>
            <a:schemeClr val="accent5">
              <a:lumMod val="60000"/>
              <a:lumOff val="4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3</a:t>
            </a:r>
            <a:endParaRPr kumimoji="1" lang="ja-JP" altLang="en-US" sz="2800"/>
          </a:p>
        </p:txBody>
      </p:sp>
      <p:sp>
        <p:nvSpPr>
          <p:cNvPr id="16" name="テキスト ボックス 15">
            <a:extLst>
              <a:ext uri="{FF2B5EF4-FFF2-40B4-BE49-F238E27FC236}">
                <a16:creationId xmlns:a16="http://schemas.microsoft.com/office/drawing/2014/main" id="{BD847AA6-0D99-39D1-079E-A8A88F24B1BB}"/>
              </a:ext>
            </a:extLst>
          </p:cNvPr>
          <p:cNvSpPr txBox="1"/>
          <p:nvPr/>
        </p:nvSpPr>
        <p:spPr>
          <a:xfrm>
            <a:off x="5290971" y="3229897"/>
            <a:ext cx="1015021" cy="461665"/>
          </a:xfrm>
          <a:prstGeom prst="rect">
            <a:avLst/>
          </a:prstGeom>
          <a:noFill/>
        </p:spPr>
        <p:txBody>
          <a:bodyPr wrap="none" rtlCol="0">
            <a:spAutoFit/>
          </a:bodyPr>
          <a:lstStyle/>
          <a:p>
            <a:r>
              <a:rPr kumimoji="1" lang="en-US" altLang="ja-JP" sz="2400" dirty="0"/>
              <a:t>=   12</a:t>
            </a:r>
            <a:endParaRPr kumimoji="1" lang="ja-JP" altLang="en-US" sz="2400"/>
          </a:p>
        </p:txBody>
      </p:sp>
      <p:sp>
        <p:nvSpPr>
          <p:cNvPr id="17" name="テキスト ボックス 16">
            <a:extLst>
              <a:ext uri="{FF2B5EF4-FFF2-40B4-BE49-F238E27FC236}">
                <a16:creationId xmlns:a16="http://schemas.microsoft.com/office/drawing/2014/main" id="{7D4B6A1E-7FB3-8B9A-3965-92FD18963DB2}"/>
              </a:ext>
            </a:extLst>
          </p:cNvPr>
          <p:cNvSpPr txBox="1"/>
          <p:nvPr/>
        </p:nvSpPr>
        <p:spPr>
          <a:xfrm>
            <a:off x="2517960" y="3244334"/>
            <a:ext cx="351378" cy="369332"/>
          </a:xfrm>
          <a:prstGeom prst="rect">
            <a:avLst/>
          </a:prstGeom>
          <a:noFill/>
        </p:spPr>
        <p:txBody>
          <a:bodyPr wrap="none" rtlCol="0">
            <a:spAutoFit/>
          </a:bodyPr>
          <a:lstStyle/>
          <a:p>
            <a:r>
              <a:rPr kumimoji="1" lang="en-US" altLang="ja-JP" dirty="0"/>
              <a:t>+</a:t>
            </a:r>
            <a:endParaRPr kumimoji="1" lang="ja-JP" altLang="en-US"/>
          </a:p>
        </p:txBody>
      </p:sp>
      <p:sp>
        <p:nvSpPr>
          <p:cNvPr id="18" name="テキスト ボックス 17">
            <a:extLst>
              <a:ext uri="{FF2B5EF4-FFF2-40B4-BE49-F238E27FC236}">
                <a16:creationId xmlns:a16="http://schemas.microsoft.com/office/drawing/2014/main" id="{5B179EFA-1946-F134-6A3A-341D59EAE372}"/>
              </a:ext>
            </a:extLst>
          </p:cNvPr>
          <p:cNvSpPr txBox="1"/>
          <p:nvPr/>
        </p:nvSpPr>
        <p:spPr>
          <a:xfrm>
            <a:off x="2514414" y="5292015"/>
            <a:ext cx="351378" cy="369332"/>
          </a:xfrm>
          <a:prstGeom prst="rect">
            <a:avLst/>
          </a:prstGeom>
          <a:noFill/>
        </p:spPr>
        <p:txBody>
          <a:bodyPr wrap="square" rtlCol="0">
            <a:spAutoFit/>
          </a:bodyPr>
          <a:lstStyle/>
          <a:p>
            <a:r>
              <a:rPr kumimoji="1" lang="en-US" altLang="ja-JP" dirty="0"/>
              <a:t>+</a:t>
            </a:r>
            <a:endParaRPr kumimoji="1" lang="ja-JP" altLang="en-US"/>
          </a:p>
        </p:txBody>
      </p:sp>
      <p:sp>
        <p:nvSpPr>
          <p:cNvPr id="19" name="テキスト ボックス 18">
            <a:extLst>
              <a:ext uri="{FF2B5EF4-FFF2-40B4-BE49-F238E27FC236}">
                <a16:creationId xmlns:a16="http://schemas.microsoft.com/office/drawing/2014/main" id="{2F496ACE-C13B-B0DA-636A-93A85EC75300}"/>
              </a:ext>
            </a:extLst>
          </p:cNvPr>
          <p:cNvSpPr txBox="1"/>
          <p:nvPr/>
        </p:nvSpPr>
        <p:spPr>
          <a:xfrm>
            <a:off x="3761053" y="3244334"/>
            <a:ext cx="351378" cy="369332"/>
          </a:xfrm>
          <a:prstGeom prst="rect">
            <a:avLst/>
          </a:prstGeom>
          <a:noFill/>
        </p:spPr>
        <p:txBody>
          <a:bodyPr wrap="none" rtlCol="0">
            <a:spAutoFit/>
          </a:bodyPr>
          <a:lstStyle/>
          <a:p>
            <a:r>
              <a:rPr kumimoji="1" lang="en-US" altLang="ja-JP" dirty="0"/>
              <a:t>+</a:t>
            </a:r>
            <a:endParaRPr kumimoji="1" lang="ja-JP" altLang="en-US"/>
          </a:p>
        </p:txBody>
      </p:sp>
      <p:sp>
        <p:nvSpPr>
          <p:cNvPr id="20" name="テキスト ボックス 19">
            <a:extLst>
              <a:ext uri="{FF2B5EF4-FFF2-40B4-BE49-F238E27FC236}">
                <a16:creationId xmlns:a16="http://schemas.microsoft.com/office/drawing/2014/main" id="{D03A09D8-3813-C4D8-3CC6-98FBBDDB09F5}"/>
              </a:ext>
            </a:extLst>
          </p:cNvPr>
          <p:cNvSpPr txBox="1"/>
          <p:nvPr/>
        </p:nvSpPr>
        <p:spPr>
          <a:xfrm>
            <a:off x="5290971" y="5292015"/>
            <a:ext cx="667170" cy="461665"/>
          </a:xfrm>
          <a:prstGeom prst="rect">
            <a:avLst/>
          </a:prstGeom>
          <a:noFill/>
        </p:spPr>
        <p:txBody>
          <a:bodyPr wrap="none" rtlCol="0">
            <a:spAutoFit/>
          </a:bodyPr>
          <a:lstStyle/>
          <a:p>
            <a:r>
              <a:rPr kumimoji="1" lang="en-US" altLang="ja-JP" sz="2400" dirty="0"/>
              <a:t>= 9</a:t>
            </a:r>
            <a:endParaRPr kumimoji="1" lang="ja-JP" altLang="en-US" sz="2400"/>
          </a:p>
        </p:txBody>
      </p:sp>
      <p:sp>
        <p:nvSpPr>
          <p:cNvPr id="21" name="テキスト ボックス 20">
            <a:extLst>
              <a:ext uri="{FF2B5EF4-FFF2-40B4-BE49-F238E27FC236}">
                <a16:creationId xmlns:a16="http://schemas.microsoft.com/office/drawing/2014/main" id="{912F0B33-5C60-F39C-CBFB-A16108D7FCF7}"/>
              </a:ext>
            </a:extLst>
          </p:cNvPr>
          <p:cNvSpPr txBox="1"/>
          <p:nvPr/>
        </p:nvSpPr>
        <p:spPr>
          <a:xfrm>
            <a:off x="416340" y="3281231"/>
            <a:ext cx="875561" cy="461665"/>
          </a:xfrm>
          <a:prstGeom prst="rect">
            <a:avLst/>
          </a:prstGeom>
          <a:noFill/>
        </p:spPr>
        <p:txBody>
          <a:bodyPr wrap="none" rtlCol="0">
            <a:spAutoFit/>
          </a:bodyPr>
          <a:lstStyle/>
          <a:p>
            <a:r>
              <a:rPr kumimoji="1" lang="en-US" altLang="ja-JP" sz="2400"/>
              <a:t>Alice</a:t>
            </a:r>
            <a:endParaRPr kumimoji="1" lang="ja-JP" altLang="en-US" sz="2400"/>
          </a:p>
        </p:txBody>
      </p:sp>
      <p:sp>
        <p:nvSpPr>
          <p:cNvPr id="22" name="テキスト ボックス 21">
            <a:extLst>
              <a:ext uri="{FF2B5EF4-FFF2-40B4-BE49-F238E27FC236}">
                <a16:creationId xmlns:a16="http://schemas.microsoft.com/office/drawing/2014/main" id="{B2D49887-C7B4-2319-D546-15D485EEF807}"/>
              </a:ext>
            </a:extLst>
          </p:cNvPr>
          <p:cNvSpPr txBox="1"/>
          <p:nvPr/>
        </p:nvSpPr>
        <p:spPr>
          <a:xfrm>
            <a:off x="449592" y="5164586"/>
            <a:ext cx="744114" cy="461665"/>
          </a:xfrm>
          <a:prstGeom prst="rect">
            <a:avLst/>
          </a:prstGeom>
          <a:noFill/>
        </p:spPr>
        <p:txBody>
          <a:bodyPr wrap="none" rtlCol="0">
            <a:spAutoFit/>
          </a:bodyPr>
          <a:lstStyle/>
          <a:p>
            <a:r>
              <a:rPr lang="en-US" altLang="ja-JP" sz="2400"/>
              <a:t>Bob</a:t>
            </a:r>
            <a:endParaRPr kumimoji="1" lang="ja-JP" altLang="en-US" sz="2400"/>
          </a:p>
        </p:txBody>
      </p:sp>
      <p:sp>
        <p:nvSpPr>
          <p:cNvPr id="24" name="1 つの角を丸めた四角形 23">
            <a:extLst>
              <a:ext uri="{FF2B5EF4-FFF2-40B4-BE49-F238E27FC236}">
                <a16:creationId xmlns:a16="http://schemas.microsoft.com/office/drawing/2014/main" id="{910D4D54-AFD6-E0F2-73DA-3211B55B58F3}"/>
              </a:ext>
            </a:extLst>
          </p:cNvPr>
          <p:cNvSpPr/>
          <p:nvPr/>
        </p:nvSpPr>
        <p:spPr>
          <a:xfrm>
            <a:off x="2062103" y="1560181"/>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a:p>
        </p:txBody>
      </p:sp>
      <p:sp>
        <p:nvSpPr>
          <p:cNvPr id="25" name="1 つの角を丸めた四角形 24">
            <a:extLst>
              <a:ext uri="{FF2B5EF4-FFF2-40B4-BE49-F238E27FC236}">
                <a16:creationId xmlns:a16="http://schemas.microsoft.com/office/drawing/2014/main" id="{4A3F5E80-4F34-DD51-80F6-BF7D747FD1BD}"/>
              </a:ext>
            </a:extLst>
          </p:cNvPr>
          <p:cNvSpPr/>
          <p:nvPr/>
        </p:nvSpPr>
        <p:spPr>
          <a:xfrm>
            <a:off x="5317741" y="1571570"/>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a:p>
        </p:txBody>
      </p:sp>
      <p:sp>
        <p:nvSpPr>
          <p:cNvPr id="26" name="1 つの角を丸めた四角形 25">
            <a:extLst>
              <a:ext uri="{FF2B5EF4-FFF2-40B4-BE49-F238E27FC236}">
                <a16:creationId xmlns:a16="http://schemas.microsoft.com/office/drawing/2014/main" id="{C9C5756E-DE22-B40D-52AB-508CE08682C0}"/>
              </a:ext>
            </a:extLst>
          </p:cNvPr>
          <p:cNvSpPr/>
          <p:nvPr/>
        </p:nvSpPr>
        <p:spPr>
          <a:xfrm>
            <a:off x="2937200" y="1560181"/>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800" dirty="0"/>
              <a:t>1</a:t>
            </a:r>
            <a:endParaRPr kumimoji="1" lang="ja-JP" altLang="en-US" sz="2800"/>
          </a:p>
        </p:txBody>
      </p:sp>
      <p:sp>
        <p:nvSpPr>
          <p:cNvPr id="27" name="1 つの角を丸めた四角形 26">
            <a:extLst>
              <a:ext uri="{FF2B5EF4-FFF2-40B4-BE49-F238E27FC236}">
                <a16:creationId xmlns:a16="http://schemas.microsoft.com/office/drawing/2014/main" id="{FA0B2BB7-ABD7-AD20-0ADD-BB355E925A18}"/>
              </a:ext>
            </a:extLst>
          </p:cNvPr>
          <p:cNvSpPr/>
          <p:nvPr/>
        </p:nvSpPr>
        <p:spPr>
          <a:xfrm>
            <a:off x="3761053" y="1571570"/>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a:p>
        </p:txBody>
      </p:sp>
      <p:sp>
        <p:nvSpPr>
          <p:cNvPr id="28" name="1 つの角を丸めた四角形 27">
            <a:extLst>
              <a:ext uri="{FF2B5EF4-FFF2-40B4-BE49-F238E27FC236}">
                <a16:creationId xmlns:a16="http://schemas.microsoft.com/office/drawing/2014/main" id="{6C77101B-CE57-07F7-44A5-F8A7FD956726}"/>
              </a:ext>
            </a:extLst>
          </p:cNvPr>
          <p:cNvSpPr/>
          <p:nvPr/>
        </p:nvSpPr>
        <p:spPr>
          <a:xfrm>
            <a:off x="4539397" y="1571570"/>
            <a:ext cx="494098" cy="736622"/>
          </a:xfrm>
          <a:prstGeom prst="round1Rect">
            <a:avLst/>
          </a:prstGeom>
          <a:solidFill>
            <a:schemeClr val="bg1">
              <a:lumMod val="95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6</a:t>
            </a:r>
            <a:endParaRPr kumimoji="1" lang="ja-JP" altLang="en-US" sz="2800"/>
          </a:p>
        </p:txBody>
      </p:sp>
      <p:sp>
        <p:nvSpPr>
          <p:cNvPr id="34" name="テキスト ボックス 33">
            <a:extLst>
              <a:ext uri="{FF2B5EF4-FFF2-40B4-BE49-F238E27FC236}">
                <a16:creationId xmlns:a16="http://schemas.microsoft.com/office/drawing/2014/main" id="{6CD4D4B8-3CCC-F226-C0CE-AC324A1975B8}"/>
              </a:ext>
            </a:extLst>
          </p:cNvPr>
          <p:cNvSpPr txBox="1"/>
          <p:nvPr/>
        </p:nvSpPr>
        <p:spPr>
          <a:xfrm>
            <a:off x="6644952" y="3979341"/>
            <a:ext cx="5399235" cy="707886"/>
          </a:xfrm>
          <a:prstGeom prst="rect">
            <a:avLst/>
          </a:prstGeom>
          <a:noFill/>
        </p:spPr>
        <p:txBody>
          <a:bodyPr wrap="none" rtlCol="0">
            <a:spAutoFit/>
          </a:bodyPr>
          <a:lstStyle/>
          <a:p>
            <a:r>
              <a:rPr kumimoji="1" lang="ja-JP" altLang="en-US" sz="2000">
                <a:highlight>
                  <a:srgbClr val="FFFF00"/>
                </a:highlight>
              </a:rPr>
              <a:t>最適な戦略</a:t>
            </a:r>
            <a:r>
              <a:rPr kumimoji="1" lang="en-US" altLang="ja-JP" sz="2000" dirty="0"/>
              <a:t> = </a:t>
            </a:r>
          </a:p>
          <a:p>
            <a:r>
              <a:rPr lang="ja-JP" altLang="en-US" sz="2000"/>
              <a:t>　　　　　</a:t>
            </a:r>
            <a:r>
              <a:rPr kumimoji="1" lang="ja-JP" altLang="en-US" sz="2000">
                <a:highlight>
                  <a:srgbClr val="FFFF00"/>
                </a:highlight>
              </a:rPr>
              <a:t>取れる中で一番大きいものを取る</a:t>
            </a:r>
            <a:r>
              <a:rPr kumimoji="1" lang="en-US" altLang="ja-JP" sz="2000" dirty="0">
                <a:highlight>
                  <a:srgbClr val="FFFF00"/>
                </a:highlight>
              </a:rPr>
              <a:t>!</a:t>
            </a:r>
            <a:endParaRPr kumimoji="1" lang="ja-JP" altLang="en-US" sz="2000">
              <a:highlight>
                <a:srgbClr val="FFFF00"/>
              </a:highlight>
            </a:endParaRPr>
          </a:p>
        </p:txBody>
      </p:sp>
    </p:spTree>
    <p:extLst>
      <p:ext uri="{BB962C8B-B14F-4D97-AF65-F5344CB8AC3E}">
        <p14:creationId xmlns:p14="http://schemas.microsoft.com/office/powerpoint/2010/main" val="1769519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a:t>
            </a:r>
            <a:r>
              <a:rPr kumimoji="1" lang="en-US" altLang="ja-JP" sz="3200" b="1"/>
              <a:t>.2</a:t>
            </a:r>
            <a:endParaRPr kumimoji="1" lang="ja-JP" altLang="en-US" sz="3200" b="1"/>
          </a:p>
        </p:txBody>
      </p:sp>
      <p:sp>
        <p:nvSpPr>
          <p:cNvPr id="2" name="テキスト ボックス 1">
            <a:extLst>
              <a:ext uri="{FF2B5EF4-FFF2-40B4-BE49-F238E27FC236}">
                <a16:creationId xmlns:a16="http://schemas.microsoft.com/office/drawing/2014/main" id="{1B34DDCA-4FD9-8FE1-F13B-0704AB4D5799}"/>
              </a:ext>
            </a:extLst>
          </p:cNvPr>
          <p:cNvSpPr txBox="1"/>
          <p:nvPr/>
        </p:nvSpPr>
        <p:spPr>
          <a:xfrm>
            <a:off x="508000" y="1666240"/>
            <a:ext cx="1107996" cy="461665"/>
          </a:xfrm>
          <a:prstGeom prst="rect">
            <a:avLst/>
          </a:prstGeom>
          <a:noFill/>
        </p:spPr>
        <p:txBody>
          <a:bodyPr wrap="none" rtlCol="0">
            <a:spAutoFit/>
          </a:bodyPr>
          <a:lstStyle/>
          <a:p>
            <a:r>
              <a:rPr kumimoji="1" lang="ja-JP" altLang="en-US" sz="2400"/>
              <a:t>解き方</a:t>
            </a:r>
          </a:p>
        </p:txBody>
      </p:sp>
      <p:sp>
        <p:nvSpPr>
          <p:cNvPr id="3" name="テキスト ボックス 2">
            <a:extLst>
              <a:ext uri="{FF2B5EF4-FFF2-40B4-BE49-F238E27FC236}">
                <a16:creationId xmlns:a16="http://schemas.microsoft.com/office/drawing/2014/main" id="{B9F9A263-49D9-DD1B-F60C-142E79492505}"/>
              </a:ext>
            </a:extLst>
          </p:cNvPr>
          <p:cNvSpPr txBox="1"/>
          <p:nvPr/>
        </p:nvSpPr>
        <p:spPr>
          <a:xfrm>
            <a:off x="363340" y="2396269"/>
            <a:ext cx="5732660" cy="400110"/>
          </a:xfrm>
          <a:prstGeom prst="rect">
            <a:avLst/>
          </a:prstGeom>
          <a:noFill/>
        </p:spPr>
        <p:txBody>
          <a:bodyPr wrap="none" rtlCol="0">
            <a:spAutoFit/>
          </a:bodyPr>
          <a:lstStyle/>
          <a:p>
            <a:r>
              <a:rPr kumimoji="1" lang="ja-JP" altLang="en-US" sz="2000"/>
              <a:t>最適な戦略</a:t>
            </a:r>
            <a:r>
              <a:rPr kumimoji="1" lang="en-US" altLang="ja-JP" sz="2000" dirty="0"/>
              <a:t> = </a:t>
            </a:r>
            <a:r>
              <a:rPr kumimoji="1" lang="ja-JP" altLang="en-US" sz="2000"/>
              <a:t>取れる中で一番大きいものを取る</a:t>
            </a:r>
          </a:p>
        </p:txBody>
      </p:sp>
      <p:sp>
        <p:nvSpPr>
          <p:cNvPr id="6" name="テキスト ボックス 5">
            <a:extLst>
              <a:ext uri="{FF2B5EF4-FFF2-40B4-BE49-F238E27FC236}">
                <a16:creationId xmlns:a16="http://schemas.microsoft.com/office/drawing/2014/main" id="{1C6AFBF7-A493-5247-44E5-EB3D2C97FEDF}"/>
              </a:ext>
            </a:extLst>
          </p:cNvPr>
          <p:cNvSpPr txBox="1"/>
          <p:nvPr/>
        </p:nvSpPr>
        <p:spPr>
          <a:xfrm>
            <a:off x="363340" y="3002714"/>
            <a:ext cx="6170279" cy="461665"/>
          </a:xfrm>
          <a:prstGeom prst="rect">
            <a:avLst/>
          </a:prstGeom>
          <a:noFill/>
        </p:spPr>
        <p:txBody>
          <a:bodyPr wrap="none" rtlCol="0">
            <a:spAutoFit/>
          </a:bodyPr>
          <a:lstStyle/>
          <a:p>
            <a:r>
              <a:rPr lang="en-US" altLang="ja-JP" sz="2400" dirty="0"/>
              <a:t>-&gt; </a:t>
            </a:r>
            <a:r>
              <a:rPr lang="ja-JP" altLang="en-US" sz="2400">
                <a:highlight>
                  <a:srgbClr val="FFFF00"/>
                </a:highlight>
              </a:rPr>
              <a:t>大きいものから並べて交互に取れば良い</a:t>
            </a:r>
            <a:endParaRPr kumimoji="1" lang="ja-JP" altLang="en-US" sz="2400">
              <a:highlight>
                <a:srgbClr val="FFFF00"/>
              </a:highlight>
            </a:endParaRPr>
          </a:p>
        </p:txBody>
      </p:sp>
      <p:sp>
        <p:nvSpPr>
          <p:cNvPr id="7" name="テキスト ボックス 6">
            <a:extLst>
              <a:ext uri="{FF2B5EF4-FFF2-40B4-BE49-F238E27FC236}">
                <a16:creationId xmlns:a16="http://schemas.microsoft.com/office/drawing/2014/main" id="{FF39475C-2FFB-2E63-2AC2-A19C2D10EBA8}"/>
              </a:ext>
            </a:extLst>
          </p:cNvPr>
          <p:cNvSpPr txBox="1"/>
          <p:nvPr/>
        </p:nvSpPr>
        <p:spPr>
          <a:xfrm>
            <a:off x="3246544" y="3610106"/>
            <a:ext cx="3134191" cy="369332"/>
          </a:xfrm>
          <a:prstGeom prst="rect">
            <a:avLst/>
          </a:prstGeom>
          <a:noFill/>
        </p:spPr>
        <p:txBody>
          <a:bodyPr wrap="none" rtlCol="0">
            <a:spAutoFit/>
          </a:bodyPr>
          <a:lstStyle/>
          <a:p>
            <a:r>
              <a:rPr kumimoji="1" lang="en-US" altLang="ja-JP" dirty="0"/>
              <a:t>(</a:t>
            </a:r>
            <a:r>
              <a:rPr kumimoji="1" lang="ja-JP" altLang="en-US"/>
              <a:t>降順ソートして前から見る</a:t>
            </a:r>
            <a:r>
              <a:rPr kumimoji="1" lang="en-US" altLang="ja-JP" dirty="0"/>
              <a:t>)</a:t>
            </a:r>
            <a:endParaRPr kumimoji="1" lang="ja-JP" altLang="en-US"/>
          </a:p>
        </p:txBody>
      </p:sp>
      <p:sp>
        <p:nvSpPr>
          <p:cNvPr id="9" name="テキスト ボックス 8">
            <a:extLst>
              <a:ext uri="{FF2B5EF4-FFF2-40B4-BE49-F238E27FC236}">
                <a16:creationId xmlns:a16="http://schemas.microsoft.com/office/drawing/2014/main" id="{566700FA-7FFC-89DF-89AD-CDA6F8482269}"/>
              </a:ext>
            </a:extLst>
          </p:cNvPr>
          <p:cNvSpPr txBox="1"/>
          <p:nvPr/>
        </p:nvSpPr>
        <p:spPr>
          <a:xfrm>
            <a:off x="6939535" y="2918460"/>
            <a:ext cx="5252465" cy="3939540"/>
          </a:xfrm>
          <a:prstGeom prst="rect">
            <a:avLst/>
          </a:prstGeom>
          <a:solidFill>
            <a:schemeClr val="tx1"/>
          </a:solidFill>
        </p:spPr>
        <p:txBody>
          <a:bodyPr wrap="square">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list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sort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reverse</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降順ソート</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000940D8-A5E6-89E3-CE73-4B3422247F50}"/>
              </a:ext>
            </a:extLst>
          </p:cNvPr>
          <p:cNvSpPr txBox="1"/>
          <p:nvPr/>
        </p:nvSpPr>
        <p:spPr>
          <a:xfrm>
            <a:off x="9099934" y="2611713"/>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313357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7</a:t>
            </a:r>
            <a:r>
              <a:rPr kumimoji="1" lang="en-US" altLang="ja-JP" sz="3200" b="1"/>
              <a:t>.</a:t>
            </a:r>
            <a:r>
              <a:rPr lang="en-US" altLang="ja-JP" sz="3200" b="1"/>
              <a:t>3</a:t>
            </a:r>
            <a:endParaRPr kumimoji="1" lang="ja-JP" altLang="en-US" sz="3200" b="1"/>
          </a:p>
        </p:txBody>
      </p:sp>
      <p:sp>
        <p:nvSpPr>
          <p:cNvPr id="2" name="テキスト ボックス 1">
            <a:extLst>
              <a:ext uri="{FF2B5EF4-FFF2-40B4-BE49-F238E27FC236}">
                <a16:creationId xmlns:a16="http://schemas.microsoft.com/office/drawing/2014/main" id="{9E6DA334-CB7D-3F5F-5F73-68CA8E75AF61}"/>
              </a:ext>
            </a:extLst>
          </p:cNvPr>
          <p:cNvSpPr txBox="1"/>
          <p:nvPr/>
        </p:nvSpPr>
        <p:spPr>
          <a:xfrm>
            <a:off x="193040" y="1463365"/>
            <a:ext cx="4990469" cy="3931269"/>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&lt;algorithm&gt;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sort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begin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昇順にソート</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reverse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begin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降順にする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4DF81B9C-2F6E-287D-FAD7-757D87044B8C}"/>
              </a:ext>
            </a:extLst>
          </p:cNvPr>
          <p:cNvSpPr txBox="1"/>
          <p:nvPr/>
        </p:nvSpPr>
        <p:spPr>
          <a:xfrm>
            <a:off x="5679092" y="1463365"/>
            <a:ext cx="4748416" cy="3447098"/>
          </a:xfrm>
          <a:prstGeom prst="rect">
            <a:avLst/>
          </a:prstGeom>
          <a:solidFill>
            <a:schemeClr val="tx1"/>
          </a:solidFill>
        </p:spPr>
        <p:txBody>
          <a:bodyPr wrap="none" rtlCol="0">
            <a:spAutoFit/>
          </a:bodyPr>
          <a:lstStyle/>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 Alice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 Bob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のターン</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Alice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Bob</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sz="1600"/>
          </a:p>
        </p:txBody>
      </p:sp>
      <p:sp>
        <p:nvSpPr>
          <p:cNvPr id="7" name="テキスト ボックス 6">
            <a:extLst>
              <a:ext uri="{FF2B5EF4-FFF2-40B4-BE49-F238E27FC236}">
                <a16:creationId xmlns:a16="http://schemas.microsoft.com/office/drawing/2014/main" id="{60AF8E08-EAD6-6E53-4388-F403829EC98E}"/>
              </a:ext>
            </a:extLst>
          </p:cNvPr>
          <p:cNvSpPr txBox="1"/>
          <p:nvPr/>
        </p:nvSpPr>
        <p:spPr>
          <a:xfrm>
            <a:off x="1940560" y="5460123"/>
            <a:ext cx="675185" cy="369332"/>
          </a:xfrm>
          <a:prstGeom prst="rect">
            <a:avLst/>
          </a:prstGeom>
          <a:noFill/>
        </p:spPr>
        <p:txBody>
          <a:bodyPr wrap="none" rtlCol="0">
            <a:spAutoFit/>
          </a:bodyPr>
          <a:lstStyle/>
          <a:p>
            <a:r>
              <a:rPr kumimoji="1" lang="en-US" altLang="ja-JP"/>
              <a:t>C++</a:t>
            </a:r>
            <a:endParaRPr kumimoji="1" lang="ja-JP" altLang="en-US"/>
          </a:p>
        </p:txBody>
      </p:sp>
      <p:sp>
        <p:nvSpPr>
          <p:cNvPr id="8" name="テキスト ボックス 7">
            <a:extLst>
              <a:ext uri="{FF2B5EF4-FFF2-40B4-BE49-F238E27FC236}">
                <a16:creationId xmlns:a16="http://schemas.microsoft.com/office/drawing/2014/main" id="{6DE568A4-4BA3-8C7E-E79D-25ADC9464289}"/>
              </a:ext>
            </a:extLst>
          </p:cNvPr>
          <p:cNvSpPr txBox="1"/>
          <p:nvPr/>
        </p:nvSpPr>
        <p:spPr>
          <a:xfrm>
            <a:off x="825832" y="5994400"/>
            <a:ext cx="3579826" cy="369332"/>
          </a:xfrm>
          <a:prstGeom prst="rect">
            <a:avLst/>
          </a:prstGeom>
          <a:noFill/>
        </p:spPr>
        <p:txBody>
          <a:bodyPr wrap="none" rtlCol="0">
            <a:spAutoFit/>
          </a:bodyPr>
          <a:lstStyle/>
          <a:p>
            <a:r>
              <a:rPr kumimoji="1" lang="en-US" altLang="ja-JP"/>
              <a:t>※ sort</a:t>
            </a:r>
            <a:r>
              <a:rPr kumimoji="1" lang="ja-JP" altLang="en-US"/>
              <a:t>は</a:t>
            </a:r>
            <a:r>
              <a:rPr kumimoji="1" lang="en-US" altLang="ja-JP"/>
              <a:t> algorithm</a:t>
            </a:r>
            <a:r>
              <a:rPr kumimoji="1" lang="ja-JP" altLang="en-US"/>
              <a:t>に入っている</a:t>
            </a:r>
          </a:p>
        </p:txBody>
      </p:sp>
    </p:spTree>
    <p:extLst>
      <p:ext uri="{BB962C8B-B14F-4D97-AF65-F5344CB8AC3E}">
        <p14:creationId xmlns:p14="http://schemas.microsoft.com/office/powerpoint/2010/main" val="623973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ABC088B - Card Game for Two</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7.4</a:t>
            </a:r>
            <a:endParaRPr kumimoji="1" lang="ja-JP" altLang="en-US" sz="3200" b="1"/>
          </a:p>
        </p:txBody>
      </p:sp>
      <p:sp>
        <p:nvSpPr>
          <p:cNvPr id="2" name="テキスト ボックス 1">
            <a:extLst>
              <a:ext uri="{FF2B5EF4-FFF2-40B4-BE49-F238E27FC236}">
                <a16:creationId xmlns:a16="http://schemas.microsoft.com/office/drawing/2014/main" id="{6E445646-04D4-1FC0-15D7-1DE40765D1B5}"/>
              </a:ext>
            </a:extLst>
          </p:cNvPr>
          <p:cNvSpPr txBox="1"/>
          <p:nvPr/>
        </p:nvSpPr>
        <p:spPr>
          <a:xfrm>
            <a:off x="335280" y="1737360"/>
            <a:ext cx="3474720" cy="523220"/>
          </a:xfrm>
          <a:prstGeom prst="rect">
            <a:avLst/>
          </a:prstGeom>
          <a:noFill/>
        </p:spPr>
        <p:txBody>
          <a:bodyPr wrap="square" rtlCol="0">
            <a:spAutoFit/>
          </a:bodyPr>
          <a:lstStyle/>
          <a:p>
            <a:r>
              <a:rPr kumimoji="1" lang="ja-JP" altLang="en-US" sz="2800"/>
              <a:t>この問題のポイント</a:t>
            </a:r>
          </a:p>
        </p:txBody>
      </p:sp>
      <p:sp>
        <p:nvSpPr>
          <p:cNvPr id="3" name="テキスト ボックス 2">
            <a:extLst>
              <a:ext uri="{FF2B5EF4-FFF2-40B4-BE49-F238E27FC236}">
                <a16:creationId xmlns:a16="http://schemas.microsoft.com/office/drawing/2014/main" id="{3AC3E330-3FBF-2BE7-194C-EB08BEC58BAA}"/>
              </a:ext>
            </a:extLst>
          </p:cNvPr>
          <p:cNvSpPr txBox="1"/>
          <p:nvPr/>
        </p:nvSpPr>
        <p:spPr>
          <a:xfrm>
            <a:off x="698157" y="3037840"/>
            <a:ext cx="1826141" cy="584775"/>
          </a:xfrm>
          <a:prstGeom prst="rect">
            <a:avLst/>
          </a:prstGeom>
          <a:noFill/>
        </p:spPr>
        <p:txBody>
          <a:bodyPr wrap="none" rtlCol="0">
            <a:spAutoFit/>
          </a:bodyPr>
          <a:lstStyle/>
          <a:p>
            <a:r>
              <a:rPr kumimoji="1" lang="ja-JP" altLang="en-US" sz="3200"/>
              <a:t>・貪欲法</a:t>
            </a:r>
          </a:p>
        </p:txBody>
      </p:sp>
      <p:sp>
        <p:nvSpPr>
          <p:cNvPr id="6" name="テキスト ボックス 5">
            <a:extLst>
              <a:ext uri="{FF2B5EF4-FFF2-40B4-BE49-F238E27FC236}">
                <a16:creationId xmlns:a16="http://schemas.microsoft.com/office/drawing/2014/main" id="{E94AEE7D-12AD-98B4-431E-E8118C7F384E}"/>
              </a:ext>
            </a:extLst>
          </p:cNvPr>
          <p:cNvSpPr txBox="1"/>
          <p:nvPr/>
        </p:nvSpPr>
        <p:spPr>
          <a:xfrm>
            <a:off x="698157" y="4305033"/>
            <a:ext cx="4698722" cy="584775"/>
          </a:xfrm>
          <a:prstGeom prst="rect">
            <a:avLst/>
          </a:prstGeom>
          <a:noFill/>
        </p:spPr>
        <p:txBody>
          <a:bodyPr wrap="none" rtlCol="0">
            <a:spAutoFit/>
          </a:bodyPr>
          <a:lstStyle/>
          <a:p>
            <a:r>
              <a:rPr kumimoji="1" lang="ja-JP" altLang="en-US" sz="3200">
                <a:solidFill>
                  <a:srgbClr val="F8582E"/>
                </a:solidFill>
              </a:rPr>
              <a:t>・入出力例をみて考える</a:t>
            </a:r>
          </a:p>
        </p:txBody>
      </p:sp>
    </p:spTree>
    <p:extLst>
      <p:ext uri="{BB962C8B-B14F-4D97-AF65-F5344CB8AC3E}">
        <p14:creationId xmlns:p14="http://schemas.microsoft.com/office/powerpoint/2010/main" val="2840893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tx1"/>
                </a:solidFill>
              </a:rPr>
              <a:t>貪欲法</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7.5</a:t>
            </a:r>
            <a:endParaRPr kumimoji="1" lang="ja-JP" altLang="en-US" sz="3200" b="1"/>
          </a:p>
        </p:txBody>
      </p:sp>
      <p:sp>
        <p:nvSpPr>
          <p:cNvPr id="2" name="テキスト ボックス 1">
            <a:extLst>
              <a:ext uri="{FF2B5EF4-FFF2-40B4-BE49-F238E27FC236}">
                <a16:creationId xmlns:a16="http://schemas.microsoft.com/office/drawing/2014/main" id="{C683227E-16E8-86AC-3CA6-19C55CC2D2A2}"/>
              </a:ext>
            </a:extLst>
          </p:cNvPr>
          <p:cNvSpPr txBox="1"/>
          <p:nvPr/>
        </p:nvSpPr>
        <p:spPr>
          <a:xfrm>
            <a:off x="487680" y="2103120"/>
            <a:ext cx="1980029" cy="523220"/>
          </a:xfrm>
          <a:prstGeom prst="rect">
            <a:avLst/>
          </a:prstGeom>
          <a:noFill/>
        </p:spPr>
        <p:txBody>
          <a:bodyPr wrap="none" rtlCol="0">
            <a:spAutoFit/>
          </a:bodyPr>
          <a:lstStyle/>
          <a:p>
            <a:r>
              <a:rPr kumimoji="1" lang="ja-JP" altLang="en-US" sz="2800"/>
              <a:t>貪欲法とは</a:t>
            </a:r>
          </a:p>
        </p:txBody>
      </p:sp>
      <p:sp>
        <p:nvSpPr>
          <p:cNvPr id="3" name="テキスト ボックス 2">
            <a:extLst>
              <a:ext uri="{FF2B5EF4-FFF2-40B4-BE49-F238E27FC236}">
                <a16:creationId xmlns:a16="http://schemas.microsoft.com/office/drawing/2014/main" id="{471BC033-D7A5-D804-F933-F5975E1C5488}"/>
              </a:ext>
            </a:extLst>
          </p:cNvPr>
          <p:cNvSpPr txBox="1"/>
          <p:nvPr/>
        </p:nvSpPr>
        <p:spPr>
          <a:xfrm>
            <a:off x="1117600" y="2905780"/>
            <a:ext cx="8802410" cy="523220"/>
          </a:xfrm>
          <a:prstGeom prst="rect">
            <a:avLst/>
          </a:prstGeom>
          <a:noFill/>
        </p:spPr>
        <p:txBody>
          <a:bodyPr wrap="none" rtlCol="0">
            <a:spAutoFit/>
          </a:bodyPr>
          <a:lstStyle/>
          <a:p>
            <a:r>
              <a:rPr kumimoji="1" lang="ja-JP" altLang="en-US" sz="2800"/>
              <a:t>後のことは考えずその場面での最善を選んでいく手法</a:t>
            </a:r>
          </a:p>
        </p:txBody>
      </p:sp>
    </p:spTree>
    <p:extLst>
      <p:ext uri="{BB962C8B-B14F-4D97-AF65-F5344CB8AC3E}">
        <p14:creationId xmlns:p14="http://schemas.microsoft.com/office/powerpoint/2010/main" val="3648854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入出力例を見て考える</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7.6</a:t>
            </a:r>
            <a:endParaRPr kumimoji="1" lang="ja-JP" altLang="en-US" sz="3200" b="1"/>
          </a:p>
        </p:txBody>
      </p:sp>
      <p:sp>
        <p:nvSpPr>
          <p:cNvPr id="2" name="テキスト ボックス 1">
            <a:extLst>
              <a:ext uri="{FF2B5EF4-FFF2-40B4-BE49-F238E27FC236}">
                <a16:creationId xmlns:a16="http://schemas.microsoft.com/office/drawing/2014/main" id="{2ADE7C69-3B25-863E-1D95-8F4CB2BA8C4A}"/>
              </a:ext>
            </a:extLst>
          </p:cNvPr>
          <p:cNvSpPr txBox="1"/>
          <p:nvPr/>
        </p:nvSpPr>
        <p:spPr>
          <a:xfrm>
            <a:off x="582805" y="1889090"/>
            <a:ext cx="8802410" cy="984885"/>
          </a:xfrm>
          <a:prstGeom prst="rect">
            <a:avLst/>
          </a:prstGeom>
          <a:noFill/>
        </p:spPr>
        <p:txBody>
          <a:bodyPr wrap="none" rtlCol="0">
            <a:spAutoFit/>
          </a:bodyPr>
          <a:lstStyle/>
          <a:p>
            <a:r>
              <a:rPr kumimoji="1" lang="ja-JP" altLang="en-US" sz="2400"/>
              <a:t>問題文を見ても一見分からない問題でも</a:t>
            </a:r>
            <a:endParaRPr kumimoji="1" lang="en-US" altLang="ja-JP" sz="2400"/>
          </a:p>
          <a:p>
            <a:endParaRPr kumimoji="1" lang="en-US" altLang="ja-JP" sz="1000"/>
          </a:p>
          <a:p>
            <a:r>
              <a:rPr kumimoji="1" lang="ja-JP" altLang="en-US" sz="2400"/>
              <a:t>入出力例</a:t>
            </a:r>
            <a:r>
              <a:rPr lang="ja-JP" altLang="en-US" sz="2400"/>
              <a:t>を使って実際に試したりすると分かることはよくある</a:t>
            </a:r>
            <a:endParaRPr kumimoji="1" lang="ja-JP" altLang="en-US" sz="2400"/>
          </a:p>
        </p:txBody>
      </p:sp>
      <p:sp>
        <p:nvSpPr>
          <p:cNvPr id="3" name="テキスト ボックス 2">
            <a:extLst>
              <a:ext uri="{FF2B5EF4-FFF2-40B4-BE49-F238E27FC236}">
                <a16:creationId xmlns:a16="http://schemas.microsoft.com/office/drawing/2014/main" id="{4D152515-1E66-687F-2100-77B0C6A6AF9A}"/>
              </a:ext>
            </a:extLst>
          </p:cNvPr>
          <p:cNvSpPr txBox="1"/>
          <p:nvPr/>
        </p:nvSpPr>
        <p:spPr>
          <a:xfrm>
            <a:off x="582805" y="4049195"/>
            <a:ext cx="11572399" cy="461665"/>
          </a:xfrm>
          <a:prstGeom prst="rect">
            <a:avLst/>
          </a:prstGeom>
          <a:noFill/>
        </p:spPr>
        <p:txBody>
          <a:bodyPr wrap="none" rtlCol="0">
            <a:spAutoFit/>
          </a:bodyPr>
          <a:lstStyle/>
          <a:p>
            <a:r>
              <a:rPr kumimoji="1" lang="ja-JP" altLang="en-US" sz="2400"/>
              <a:t>コーナーケースに早く気づくためにも問題を読むときに入出力例も見ておくと良い</a:t>
            </a:r>
          </a:p>
        </p:txBody>
      </p:sp>
    </p:spTree>
    <p:extLst>
      <p:ext uri="{BB962C8B-B14F-4D97-AF65-F5344CB8AC3E}">
        <p14:creationId xmlns:p14="http://schemas.microsoft.com/office/powerpoint/2010/main" val="4150175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8</a:t>
            </a:r>
            <a:endParaRPr kumimoji="1" lang="ja-JP" altLang="en-US" sz="3200" b="1"/>
          </a:p>
        </p:txBody>
      </p:sp>
      <p:sp>
        <p:nvSpPr>
          <p:cNvPr id="6" name="テキスト ボックス 5">
            <a:extLst>
              <a:ext uri="{FF2B5EF4-FFF2-40B4-BE49-F238E27FC236}">
                <a16:creationId xmlns:a16="http://schemas.microsoft.com/office/drawing/2014/main" id="{FEBDB1BC-E5D8-6722-BA40-24261BA74152}"/>
              </a:ext>
            </a:extLst>
          </p:cNvPr>
          <p:cNvSpPr txBox="1"/>
          <p:nvPr/>
        </p:nvSpPr>
        <p:spPr>
          <a:xfrm>
            <a:off x="934497" y="1587640"/>
            <a:ext cx="1261884" cy="523220"/>
          </a:xfrm>
          <a:prstGeom prst="rect">
            <a:avLst/>
          </a:prstGeom>
          <a:noFill/>
        </p:spPr>
        <p:txBody>
          <a:bodyPr wrap="none" rtlCol="0">
            <a:spAutoFit/>
          </a:bodyPr>
          <a:lstStyle/>
          <a:p>
            <a:r>
              <a:rPr lang="ja-JP" altLang="en-US" sz="2800"/>
              <a:t>解き方</a:t>
            </a:r>
            <a:endParaRPr kumimoji="1" lang="ja-JP" altLang="en-US" sz="2800"/>
          </a:p>
        </p:txBody>
      </p:sp>
      <p:sp>
        <p:nvSpPr>
          <p:cNvPr id="7" name="テキスト ボックス 6">
            <a:extLst>
              <a:ext uri="{FF2B5EF4-FFF2-40B4-BE49-F238E27FC236}">
                <a16:creationId xmlns:a16="http://schemas.microsoft.com/office/drawing/2014/main" id="{297B6038-47B2-F0BC-6BD8-CF3108E26208}"/>
              </a:ext>
            </a:extLst>
          </p:cNvPr>
          <p:cNvSpPr txBox="1"/>
          <p:nvPr/>
        </p:nvSpPr>
        <p:spPr>
          <a:xfrm>
            <a:off x="934497" y="2652765"/>
            <a:ext cx="4134465" cy="523220"/>
          </a:xfrm>
          <a:prstGeom prst="rect">
            <a:avLst/>
          </a:prstGeom>
          <a:noFill/>
        </p:spPr>
        <p:txBody>
          <a:bodyPr wrap="none" rtlCol="0">
            <a:spAutoFit/>
          </a:bodyPr>
          <a:lstStyle/>
          <a:p>
            <a:r>
              <a:rPr kumimoji="1" lang="ja-JP" altLang="en-US" sz="2800"/>
              <a:t>値の種類の数を数える！</a:t>
            </a:r>
          </a:p>
        </p:txBody>
      </p:sp>
      <p:sp>
        <p:nvSpPr>
          <p:cNvPr id="11" name="片側の 2 つの角を切り取った四角形 10">
            <a:extLst>
              <a:ext uri="{FF2B5EF4-FFF2-40B4-BE49-F238E27FC236}">
                <a16:creationId xmlns:a16="http://schemas.microsoft.com/office/drawing/2014/main" id="{F7F22B3D-C4F9-98C3-06B9-4A7F0E57E5F6}"/>
              </a:ext>
            </a:extLst>
          </p:cNvPr>
          <p:cNvSpPr/>
          <p:nvPr/>
        </p:nvSpPr>
        <p:spPr>
          <a:xfrm>
            <a:off x="9344968" y="3429000"/>
            <a:ext cx="1848896"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３</a:t>
            </a:r>
          </a:p>
        </p:txBody>
      </p:sp>
      <p:sp>
        <p:nvSpPr>
          <p:cNvPr id="12" name="片側の 2 つの角を切り取った四角形 11">
            <a:extLst>
              <a:ext uri="{FF2B5EF4-FFF2-40B4-BE49-F238E27FC236}">
                <a16:creationId xmlns:a16="http://schemas.microsoft.com/office/drawing/2014/main" id="{45C32D23-0CF2-EE31-3045-12663850F80F}"/>
              </a:ext>
            </a:extLst>
          </p:cNvPr>
          <p:cNvSpPr/>
          <p:nvPr/>
        </p:nvSpPr>
        <p:spPr>
          <a:xfrm>
            <a:off x="9344968" y="4257991"/>
            <a:ext cx="1848896"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３</a:t>
            </a:r>
          </a:p>
        </p:txBody>
      </p:sp>
      <p:sp>
        <p:nvSpPr>
          <p:cNvPr id="13" name="片側の 2 つの角を切り取った四角形 12">
            <a:extLst>
              <a:ext uri="{FF2B5EF4-FFF2-40B4-BE49-F238E27FC236}">
                <a16:creationId xmlns:a16="http://schemas.microsoft.com/office/drawing/2014/main" id="{1B638A02-793A-E23B-6964-253595295B1E}"/>
              </a:ext>
            </a:extLst>
          </p:cNvPr>
          <p:cNvSpPr/>
          <p:nvPr/>
        </p:nvSpPr>
        <p:spPr>
          <a:xfrm>
            <a:off x="8616461" y="5086982"/>
            <a:ext cx="3305907"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５</a:t>
            </a:r>
          </a:p>
        </p:txBody>
      </p:sp>
      <p:sp>
        <p:nvSpPr>
          <p:cNvPr id="14" name="片側の 2 つの角を切り取った四角形 13">
            <a:extLst>
              <a:ext uri="{FF2B5EF4-FFF2-40B4-BE49-F238E27FC236}">
                <a16:creationId xmlns:a16="http://schemas.microsoft.com/office/drawing/2014/main" id="{4031BD13-6E61-746D-B12A-7C7BE66179AA}"/>
              </a:ext>
            </a:extLst>
          </p:cNvPr>
          <p:cNvSpPr/>
          <p:nvPr/>
        </p:nvSpPr>
        <p:spPr>
          <a:xfrm>
            <a:off x="9787094" y="2600009"/>
            <a:ext cx="964643" cy="828991"/>
          </a:xfrm>
          <a:prstGeom prst="snip2Same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１</a:t>
            </a:r>
          </a:p>
        </p:txBody>
      </p:sp>
      <p:sp>
        <p:nvSpPr>
          <p:cNvPr id="15" name="テキスト ボックス 14">
            <a:extLst>
              <a:ext uri="{FF2B5EF4-FFF2-40B4-BE49-F238E27FC236}">
                <a16:creationId xmlns:a16="http://schemas.microsoft.com/office/drawing/2014/main" id="{4E24B885-8089-6E38-649F-ED697F631E04}"/>
              </a:ext>
            </a:extLst>
          </p:cNvPr>
          <p:cNvSpPr txBox="1"/>
          <p:nvPr/>
        </p:nvSpPr>
        <p:spPr>
          <a:xfrm>
            <a:off x="1293569" y="3378309"/>
            <a:ext cx="3416320" cy="523220"/>
          </a:xfrm>
          <a:prstGeom prst="rect">
            <a:avLst/>
          </a:prstGeom>
          <a:noFill/>
        </p:spPr>
        <p:txBody>
          <a:bodyPr wrap="none" rtlCol="0">
            <a:spAutoFit/>
          </a:bodyPr>
          <a:lstStyle/>
          <a:p>
            <a:r>
              <a:rPr lang="ja-JP" altLang="en-US" sz="2800"/>
              <a:t>①</a:t>
            </a:r>
            <a:r>
              <a:rPr kumimoji="1" lang="ja-JP" altLang="en-US" sz="2800"/>
              <a:t>バケット法を使う</a:t>
            </a:r>
          </a:p>
        </p:txBody>
      </p:sp>
      <p:sp>
        <p:nvSpPr>
          <p:cNvPr id="16" name="テキスト ボックス 15">
            <a:extLst>
              <a:ext uri="{FF2B5EF4-FFF2-40B4-BE49-F238E27FC236}">
                <a16:creationId xmlns:a16="http://schemas.microsoft.com/office/drawing/2014/main" id="{C3FC53D5-2687-213A-902C-99111DC7DD5C}"/>
              </a:ext>
            </a:extLst>
          </p:cNvPr>
          <p:cNvSpPr txBox="1"/>
          <p:nvPr/>
        </p:nvSpPr>
        <p:spPr>
          <a:xfrm>
            <a:off x="1293569" y="4257991"/>
            <a:ext cx="7077579" cy="523220"/>
          </a:xfrm>
          <a:prstGeom prst="rect">
            <a:avLst/>
          </a:prstGeom>
          <a:noFill/>
        </p:spPr>
        <p:txBody>
          <a:bodyPr wrap="none" rtlCol="0">
            <a:spAutoFit/>
          </a:bodyPr>
          <a:lstStyle/>
          <a:p>
            <a:r>
              <a:rPr kumimoji="1" lang="ja-JP" altLang="en-US" sz="2800"/>
              <a:t>②集合を管理できるデータ構造を使う</a:t>
            </a:r>
            <a:r>
              <a:rPr kumimoji="1" lang="en-US" altLang="ja-JP" sz="2800"/>
              <a:t>(set)</a:t>
            </a:r>
            <a:endParaRPr kumimoji="1" lang="ja-JP" altLang="en-US" sz="2800"/>
          </a:p>
        </p:txBody>
      </p:sp>
    </p:spTree>
    <p:extLst>
      <p:ext uri="{BB962C8B-B14F-4D97-AF65-F5344CB8AC3E}">
        <p14:creationId xmlns:p14="http://schemas.microsoft.com/office/powerpoint/2010/main" val="3588364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8.1</a:t>
            </a:r>
            <a:endParaRPr kumimoji="1" lang="ja-JP" altLang="en-US" sz="3200" b="1"/>
          </a:p>
        </p:txBody>
      </p:sp>
      <p:sp>
        <p:nvSpPr>
          <p:cNvPr id="2" name="テキスト ボックス 1">
            <a:extLst>
              <a:ext uri="{FF2B5EF4-FFF2-40B4-BE49-F238E27FC236}">
                <a16:creationId xmlns:a16="http://schemas.microsoft.com/office/drawing/2014/main" id="{8336E0B4-CE1B-937E-042F-24FD2C58AB1B}"/>
              </a:ext>
            </a:extLst>
          </p:cNvPr>
          <p:cNvSpPr txBox="1"/>
          <p:nvPr/>
        </p:nvSpPr>
        <p:spPr>
          <a:xfrm>
            <a:off x="532562" y="1718269"/>
            <a:ext cx="2339102" cy="523220"/>
          </a:xfrm>
          <a:prstGeom prst="rect">
            <a:avLst/>
          </a:prstGeom>
          <a:noFill/>
        </p:spPr>
        <p:txBody>
          <a:bodyPr wrap="none" rtlCol="0">
            <a:spAutoFit/>
          </a:bodyPr>
          <a:lstStyle/>
          <a:p>
            <a:r>
              <a:rPr kumimoji="1" lang="ja-JP" altLang="en-US" sz="2800"/>
              <a:t>①バケット法</a:t>
            </a:r>
          </a:p>
        </p:txBody>
      </p:sp>
      <p:sp>
        <p:nvSpPr>
          <p:cNvPr id="7" name="テキスト ボックス 6">
            <a:extLst>
              <a:ext uri="{FF2B5EF4-FFF2-40B4-BE49-F238E27FC236}">
                <a16:creationId xmlns:a16="http://schemas.microsoft.com/office/drawing/2014/main" id="{E287BFE2-DC6D-1938-1FA6-7BFE13DA84A7}"/>
              </a:ext>
            </a:extLst>
          </p:cNvPr>
          <p:cNvSpPr txBox="1"/>
          <p:nvPr/>
        </p:nvSpPr>
        <p:spPr>
          <a:xfrm>
            <a:off x="801866" y="2561882"/>
            <a:ext cx="1800493" cy="369332"/>
          </a:xfrm>
          <a:prstGeom prst="rect">
            <a:avLst/>
          </a:prstGeom>
          <a:noFill/>
        </p:spPr>
        <p:txBody>
          <a:bodyPr wrap="none" rtlCol="0">
            <a:spAutoFit/>
          </a:bodyPr>
          <a:lstStyle/>
          <a:p>
            <a:r>
              <a:rPr kumimoji="1" lang="ja-JP" altLang="en-US"/>
              <a:t>バケット法とは</a:t>
            </a:r>
          </a:p>
        </p:txBody>
      </p:sp>
      <p:sp>
        <p:nvSpPr>
          <p:cNvPr id="9" name="テキスト ボックス 8">
            <a:extLst>
              <a:ext uri="{FF2B5EF4-FFF2-40B4-BE49-F238E27FC236}">
                <a16:creationId xmlns:a16="http://schemas.microsoft.com/office/drawing/2014/main" id="{469D2FA2-13A2-DF1E-208A-DDE63346F52C}"/>
              </a:ext>
            </a:extLst>
          </p:cNvPr>
          <p:cNvSpPr txBox="1"/>
          <p:nvPr/>
        </p:nvSpPr>
        <p:spPr>
          <a:xfrm>
            <a:off x="1024931" y="3142063"/>
            <a:ext cx="7063992" cy="646331"/>
          </a:xfrm>
          <a:prstGeom prst="rect">
            <a:avLst/>
          </a:prstGeom>
          <a:noFill/>
        </p:spPr>
        <p:txBody>
          <a:bodyPr wrap="square">
            <a:spAutoFit/>
          </a:bodyPr>
          <a:lstStyle/>
          <a:p>
            <a:r>
              <a:rPr lang="ja-JP" altLang="en-US"/>
              <a:t>取りうる値に対応するデータの置き場（バケツ）を用意しておき、整列したい値を順に対応するバケツに入れていく方式</a:t>
            </a:r>
          </a:p>
        </p:txBody>
      </p:sp>
      <p:sp>
        <p:nvSpPr>
          <p:cNvPr id="12" name="テキスト ボックス 11">
            <a:extLst>
              <a:ext uri="{FF2B5EF4-FFF2-40B4-BE49-F238E27FC236}">
                <a16:creationId xmlns:a16="http://schemas.microsoft.com/office/drawing/2014/main" id="{F36EE645-9124-6BB5-A2BE-79456DB6056D}"/>
              </a:ext>
            </a:extLst>
          </p:cNvPr>
          <p:cNvSpPr txBox="1"/>
          <p:nvPr/>
        </p:nvSpPr>
        <p:spPr>
          <a:xfrm>
            <a:off x="1202180" y="4843192"/>
            <a:ext cx="6748963" cy="461665"/>
          </a:xfrm>
          <a:prstGeom prst="rect">
            <a:avLst/>
          </a:prstGeom>
          <a:noFill/>
        </p:spPr>
        <p:txBody>
          <a:bodyPr wrap="none" rtlCol="0">
            <a:spAutoFit/>
          </a:bodyPr>
          <a:lstStyle/>
          <a:p>
            <a:r>
              <a:rPr kumimoji="1" lang="en-US" altLang="ja-JP" sz="2400"/>
              <a:t>num[i] := </a:t>
            </a:r>
            <a:r>
              <a:rPr kumimoji="1" lang="ja-JP" altLang="en-US" sz="2400"/>
              <a:t>値</a:t>
            </a:r>
            <a:r>
              <a:rPr kumimoji="1" lang="en-US" altLang="ja-JP" sz="2400"/>
              <a:t> i </a:t>
            </a:r>
            <a:r>
              <a:rPr kumimoji="1" lang="ja-JP" altLang="en-US" sz="2400"/>
              <a:t>が何個あるか</a:t>
            </a:r>
            <a:r>
              <a:rPr lang="en-US" altLang="ja-JP" sz="2400"/>
              <a:t>   </a:t>
            </a:r>
            <a:r>
              <a:rPr lang="ja-JP" altLang="en-US" sz="2400"/>
              <a:t>を記録すればよい</a:t>
            </a:r>
            <a:endParaRPr kumimoji="1" lang="ja-JP" altLang="en-US" sz="2400"/>
          </a:p>
        </p:txBody>
      </p:sp>
      <p:sp>
        <p:nvSpPr>
          <p:cNvPr id="13" name="テキスト ボックス 12">
            <a:extLst>
              <a:ext uri="{FF2B5EF4-FFF2-40B4-BE49-F238E27FC236}">
                <a16:creationId xmlns:a16="http://schemas.microsoft.com/office/drawing/2014/main" id="{70D252FB-2467-1203-F78C-C0BFBA4AA657}"/>
              </a:ext>
            </a:extLst>
          </p:cNvPr>
          <p:cNvSpPr txBox="1"/>
          <p:nvPr/>
        </p:nvSpPr>
        <p:spPr>
          <a:xfrm>
            <a:off x="860536" y="4381527"/>
            <a:ext cx="3268844" cy="461665"/>
          </a:xfrm>
          <a:prstGeom prst="rect">
            <a:avLst/>
          </a:prstGeom>
          <a:noFill/>
        </p:spPr>
        <p:txBody>
          <a:bodyPr wrap="none" rtlCol="0">
            <a:spAutoFit/>
          </a:bodyPr>
          <a:lstStyle/>
          <a:p>
            <a:r>
              <a:rPr kumimoji="1" lang="ja-JP" altLang="en-US" sz="2400"/>
              <a:t>配列</a:t>
            </a:r>
            <a:r>
              <a:rPr kumimoji="1" lang="en-US" altLang="ja-JP" sz="2400"/>
              <a:t>num</a:t>
            </a:r>
            <a:r>
              <a:rPr kumimoji="1" lang="ja-JP" altLang="en-US" sz="2400"/>
              <a:t>を用意して、</a:t>
            </a:r>
          </a:p>
        </p:txBody>
      </p:sp>
      <p:sp>
        <p:nvSpPr>
          <p:cNvPr id="14" name="角丸四角形 13">
            <a:extLst>
              <a:ext uri="{FF2B5EF4-FFF2-40B4-BE49-F238E27FC236}">
                <a16:creationId xmlns:a16="http://schemas.microsoft.com/office/drawing/2014/main" id="{A5549792-70AA-7D7D-7038-8BC51F2D95E8}"/>
              </a:ext>
            </a:extLst>
          </p:cNvPr>
          <p:cNvSpPr/>
          <p:nvPr/>
        </p:nvSpPr>
        <p:spPr>
          <a:xfrm>
            <a:off x="801866" y="2561882"/>
            <a:ext cx="8171312" cy="143736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39654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8.2</a:t>
            </a:r>
            <a:endParaRPr kumimoji="1" lang="ja-JP" altLang="en-US" sz="3200" b="1"/>
          </a:p>
        </p:txBody>
      </p:sp>
      <p:sp>
        <p:nvSpPr>
          <p:cNvPr id="2" name="テキスト ボックス 1">
            <a:extLst>
              <a:ext uri="{FF2B5EF4-FFF2-40B4-BE49-F238E27FC236}">
                <a16:creationId xmlns:a16="http://schemas.microsoft.com/office/drawing/2014/main" id="{F2BE7082-4D3C-60A6-6C5B-AC99C38B0872}"/>
              </a:ext>
            </a:extLst>
          </p:cNvPr>
          <p:cNvSpPr txBox="1"/>
          <p:nvPr/>
        </p:nvSpPr>
        <p:spPr>
          <a:xfrm>
            <a:off x="6441708" y="3154422"/>
            <a:ext cx="5750292" cy="3703578"/>
          </a:xfrm>
          <a:prstGeom prst="rect">
            <a:avLst/>
          </a:prstGeom>
          <a:solidFill>
            <a:schemeClr val="tx1"/>
          </a:solidFill>
        </p:spPr>
        <p:txBody>
          <a:bodyPr wrap="none" rtlCol="0">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_</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少なくとも</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個</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i </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があれば</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3" name="テキスト ボックス 2">
            <a:extLst>
              <a:ext uri="{FF2B5EF4-FFF2-40B4-BE49-F238E27FC236}">
                <a16:creationId xmlns:a16="http://schemas.microsoft.com/office/drawing/2014/main" id="{3445E9AD-17D0-5549-4D7E-C21F0351A0D9}"/>
              </a:ext>
            </a:extLst>
          </p:cNvPr>
          <p:cNvSpPr txBox="1"/>
          <p:nvPr/>
        </p:nvSpPr>
        <p:spPr>
          <a:xfrm>
            <a:off x="170756" y="1132715"/>
            <a:ext cx="5243743" cy="5725285"/>
          </a:xfrm>
          <a:prstGeom prst="rect">
            <a:avLst/>
          </a:prstGeom>
          <a:solidFill>
            <a:schemeClr val="tx1"/>
          </a:solidFill>
        </p:spPr>
        <p:txBody>
          <a:bodyPr wrap="none" rtlCol="0">
            <a:spAutoFit/>
          </a:bodyPr>
          <a:lstStyle/>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6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num</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少なくとも</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個</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i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があれば</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F1F88D51-08F1-377C-68DA-FE5D0963E78B}"/>
              </a:ext>
            </a:extLst>
          </p:cNvPr>
          <p:cNvSpPr txBox="1"/>
          <p:nvPr/>
        </p:nvSpPr>
        <p:spPr>
          <a:xfrm>
            <a:off x="4560426" y="1493134"/>
            <a:ext cx="675185" cy="369332"/>
          </a:xfrm>
          <a:prstGeom prst="rect">
            <a:avLst/>
          </a:prstGeom>
          <a:noFill/>
        </p:spPr>
        <p:txBody>
          <a:bodyPr wrap="none" rtlCol="0">
            <a:spAutoFit/>
          </a:bodyPr>
          <a:lstStyle/>
          <a:p>
            <a:r>
              <a:rPr kumimoji="1" lang="en-US" altLang="ja-JP">
                <a:solidFill>
                  <a:schemeClr val="bg1"/>
                </a:solidFill>
              </a:rPr>
              <a:t>C++</a:t>
            </a:r>
            <a:endParaRPr kumimoji="1" lang="ja-JP" altLang="en-US">
              <a:solidFill>
                <a:schemeClr val="bg1"/>
              </a:solidFill>
            </a:endParaRPr>
          </a:p>
        </p:txBody>
      </p:sp>
      <p:sp>
        <p:nvSpPr>
          <p:cNvPr id="7" name="テキスト ボックス 6">
            <a:extLst>
              <a:ext uri="{FF2B5EF4-FFF2-40B4-BE49-F238E27FC236}">
                <a16:creationId xmlns:a16="http://schemas.microsoft.com/office/drawing/2014/main" id="{DBAF5745-C5A7-24CE-0D83-6EA09F198532}"/>
              </a:ext>
            </a:extLst>
          </p:cNvPr>
          <p:cNvSpPr txBox="1"/>
          <p:nvPr/>
        </p:nvSpPr>
        <p:spPr>
          <a:xfrm>
            <a:off x="8851021" y="2785090"/>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2659474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入出力</a:t>
            </a:r>
            <a:r>
              <a:rPr lang="ja-JP" altLang="en-US" sz="4000" b="1">
                <a:solidFill>
                  <a:srgbClr val="F8582E"/>
                </a:solidFill>
              </a:rPr>
              <a:t>ができるようになる</a:t>
            </a:r>
            <a:r>
              <a:rPr lang="en-US" altLang="ja-JP" sz="4000" b="1">
                <a:solidFill>
                  <a:srgbClr val="F8582E"/>
                </a:solidFill>
              </a:rPr>
              <a:t>(C++)</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t>1.1</a:t>
            </a:r>
            <a:endParaRPr kumimoji="1" lang="ja-JP" altLang="en-US" sz="3200" b="1"/>
          </a:p>
        </p:txBody>
      </p:sp>
      <p:sp>
        <p:nvSpPr>
          <p:cNvPr id="9" name="テキスト ボックス 8">
            <a:extLst>
              <a:ext uri="{FF2B5EF4-FFF2-40B4-BE49-F238E27FC236}">
                <a16:creationId xmlns:a16="http://schemas.microsoft.com/office/drawing/2014/main" id="{5924708B-BE8B-5ED0-F37F-3A19E1DEEBB0}"/>
              </a:ext>
            </a:extLst>
          </p:cNvPr>
          <p:cNvSpPr txBox="1"/>
          <p:nvPr/>
        </p:nvSpPr>
        <p:spPr>
          <a:xfrm>
            <a:off x="80890" y="4196080"/>
            <a:ext cx="6411349" cy="2585323"/>
          </a:xfrm>
          <a:prstGeom prst="rect">
            <a:avLst/>
          </a:prstGeom>
          <a:solidFill>
            <a:schemeClr val="tx1"/>
          </a:solidFill>
        </p:spPr>
        <p:txBody>
          <a:bodyPr wrap="square" rtlCol="0">
            <a:spAutoFit/>
          </a:bodyPr>
          <a:lstStyle/>
          <a:p>
            <a:r>
              <a:rPr kumimoji="1" lang="en-US" altLang="ja-JP" sz="1800" kern="1200">
                <a:solidFill>
                  <a:srgbClr val="C586C0"/>
                </a:solidFill>
                <a:effectLst/>
                <a:latin typeface="Menlo" panose="020B0609030804020204" pitchFamily="49" charset="0"/>
                <a:ea typeface="Yu Gothic" panose="020B0400000000000000" pitchFamily="34" charset="-128"/>
                <a:cs typeface="+mn-cs"/>
              </a:rPr>
              <a:t>#include</a:t>
            </a:r>
            <a:r>
              <a:rPr kumimoji="1" lang="en-US" altLang="ja-JP" sz="1800" kern="1200">
                <a:solidFill>
                  <a:srgbClr val="569CD6"/>
                </a:solidFill>
                <a:effectLst/>
                <a:latin typeface="Menlo" panose="020B0609030804020204" pitchFamily="49" charset="0"/>
                <a:ea typeface="Yu Gothic" panose="020B0400000000000000" pitchFamily="34" charset="-128"/>
                <a:cs typeface="+mn-cs"/>
              </a:rPr>
              <a:t> </a:t>
            </a:r>
            <a:r>
              <a:rPr kumimoji="1" lang="en-US" altLang="ja-JP" sz="1800" kern="1200">
                <a:solidFill>
                  <a:srgbClr val="CE9178"/>
                </a:solidFill>
                <a:effectLst/>
                <a:latin typeface="Menlo" panose="020B0609030804020204" pitchFamily="49" charset="0"/>
                <a:ea typeface="Yu Gothic" panose="020B0400000000000000" pitchFamily="34" charset="-128"/>
                <a:cs typeface="+mn-cs"/>
              </a:rPr>
              <a:t>&lt;iostream&gt;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r>
              <a:rPr kumimoji="1" lang="en-US" altLang="ja-JP" sz="1800" kern="1200">
                <a:solidFill>
                  <a:srgbClr val="C586C0"/>
                </a:solidFill>
                <a:effectLst/>
                <a:latin typeface="Menlo" panose="020B0609030804020204" pitchFamily="49" charset="0"/>
                <a:ea typeface="Yu Gothic" panose="020B0400000000000000" pitchFamily="34" charset="-128"/>
                <a:cs typeface="+mn-cs"/>
              </a:rPr>
              <a:t>using</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569CD6"/>
                </a:solidFill>
                <a:effectLst/>
                <a:latin typeface="Menlo" panose="020B0609030804020204" pitchFamily="49" charset="0"/>
                <a:ea typeface="Yu Gothic" panose="020B0400000000000000" pitchFamily="34" charset="-128"/>
                <a:cs typeface="+mn-cs"/>
              </a:rPr>
              <a:t>namespace</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4EC9B0"/>
                </a:solidFill>
                <a:effectLst/>
                <a:latin typeface="Menlo" panose="020B0609030804020204" pitchFamily="49" charset="0"/>
                <a:ea typeface="Yu Gothic" panose="020B0400000000000000" pitchFamily="34" charset="-128"/>
                <a:cs typeface="+mn-cs"/>
              </a:rPr>
              <a:t>std</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r>
              <a:rPr kumimoji="1" lang="en-US" altLang="ja-JP" sz="1800" kern="1200">
                <a:solidFill>
                  <a:srgbClr val="569CD6"/>
                </a:solidFill>
                <a:effectLst/>
                <a:latin typeface="Menlo" panose="020B0609030804020204" pitchFamily="49" charset="0"/>
                <a:ea typeface="Yu Gothic" panose="020B0400000000000000" pitchFamily="34" charset="-128"/>
                <a:cs typeface="+mn-cs"/>
              </a:rPr>
              <a:t>int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main</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569CD6"/>
                </a:solidFill>
                <a:effectLst/>
                <a:latin typeface="Menlo" panose="020B0609030804020204" pitchFamily="49" charset="0"/>
                <a:ea typeface="Yu Gothic" panose="020B0400000000000000" pitchFamily="34" charset="-128"/>
                <a:cs typeface="+mn-cs"/>
              </a:rPr>
              <a:t>int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a</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b</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c</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9CDCFE"/>
                </a:solidFill>
                <a:effectLst/>
                <a:latin typeface="Menlo" panose="020B0609030804020204" pitchFamily="49" charset="0"/>
                <a:ea typeface="Yu Gothic" panose="020B0400000000000000" pitchFamily="34" charset="-128"/>
                <a:cs typeface="+mn-cs"/>
              </a:rPr>
              <a:t>cin</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a</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b</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c</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4EC9B0"/>
                </a:solidFill>
                <a:effectLst/>
                <a:latin typeface="Menlo" panose="020B0609030804020204" pitchFamily="49" charset="0"/>
                <a:ea typeface="Yu Gothic" panose="020B0400000000000000" pitchFamily="34" charset="-128"/>
                <a:cs typeface="+mn-cs"/>
              </a:rPr>
              <a:t>string</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s</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9CDCFE"/>
                </a:solidFill>
                <a:effectLst/>
                <a:latin typeface="Menlo" panose="020B0609030804020204" pitchFamily="49" charset="0"/>
                <a:ea typeface="Yu Gothic" panose="020B0400000000000000" pitchFamily="34" charset="-128"/>
                <a:cs typeface="+mn-cs"/>
              </a:rPr>
              <a:t>cin</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&gt;&gt;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s</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pPr indent="228600"/>
            <a:r>
              <a:rPr kumimoji="1" lang="en-US" altLang="ja-JP" sz="1800" kern="1200">
                <a:solidFill>
                  <a:srgbClr val="9CDCFE"/>
                </a:solidFill>
                <a:effectLst/>
                <a:latin typeface="Menlo" panose="020B0609030804020204" pitchFamily="49" charset="0"/>
                <a:ea typeface="Yu Gothic" panose="020B0400000000000000" pitchFamily="34" charset="-128"/>
                <a:cs typeface="+mn-cs"/>
              </a:rPr>
              <a:t>cout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a</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4D4D4"/>
                </a:solidFill>
                <a:effectLst/>
                <a:latin typeface="Menlo" panose="020B0609030804020204" pitchFamily="49" charset="0"/>
                <a:ea typeface="Yu Gothic" panose="020B0400000000000000" pitchFamily="34" charset="-128"/>
                <a:cs typeface="+mn-cs"/>
              </a:rPr>
              <a: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b</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4D4D4"/>
                </a:solidFill>
                <a:effectLst/>
                <a:latin typeface="Menlo" panose="020B0609030804020204" pitchFamily="49" charset="0"/>
                <a:ea typeface="Yu Gothic" panose="020B0400000000000000" pitchFamily="34" charset="-128"/>
                <a:cs typeface="+mn-cs"/>
              </a:rPr>
              <a: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c</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CE9178"/>
                </a:solidFill>
                <a:effectLst/>
                <a:latin typeface="Menlo" panose="020B0609030804020204" pitchFamily="49" charset="0"/>
                <a:ea typeface="Yu Gothic" panose="020B0400000000000000" pitchFamily="34" charset="-128"/>
                <a:cs typeface="+mn-cs"/>
              </a:rPr>
              <a:t>" "</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9CDCFE"/>
                </a:solidFill>
                <a:effectLst/>
                <a:latin typeface="Menlo" panose="020B0609030804020204" pitchFamily="49" charset="0"/>
                <a:ea typeface="Yu Gothic" panose="020B0400000000000000" pitchFamily="34" charset="-128"/>
                <a:cs typeface="+mn-cs"/>
              </a:rPr>
              <a:t>s</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&lt;&lt;</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 </a:t>
            </a:r>
            <a:r>
              <a:rPr kumimoji="1" lang="en-US" altLang="ja-JP" sz="1800" kern="1200">
                <a:solidFill>
                  <a:srgbClr val="DCDCAA"/>
                </a:solidFill>
                <a:effectLst/>
                <a:latin typeface="Menlo" panose="020B0609030804020204" pitchFamily="49" charset="0"/>
                <a:ea typeface="Yu Gothic" panose="020B0400000000000000" pitchFamily="34" charset="-128"/>
                <a:cs typeface="+mn-cs"/>
              </a:rPr>
              <a:t>endl</a:t>
            </a:r>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a:p>
            <a:r>
              <a:rPr kumimoji="1" lang="en-US" altLang="ja-JP" sz="1800" kern="1200">
                <a:solidFill>
                  <a:srgbClr val="CCCCCC"/>
                </a:solidFill>
                <a:effectLst/>
                <a:latin typeface="Menlo" panose="020B0609030804020204" pitchFamily="49" charset="0"/>
                <a:ea typeface="Yu Gothic" panose="020B0400000000000000" pitchFamily="34" charset="-128"/>
                <a:cs typeface="+mn-cs"/>
              </a:rPr>
              <a:t>}</a:t>
            </a:r>
            <a:endParaRPr lang="ja-JP" altLang="ja-JP" sz="1800">
              <a:effectLst/>
              <a:latin typeface="ＭＳ Ｐゴシック" panose="020B0600070205080204" pitchFamily="34" charset="-128"/>
              <a:ea typeface="ＭＳ Ｐゴシック" panose="020B0600070205080204" pitchFamily="34" charset="-128"/>
              <a:cs typeface="ＭＳ Ｐゴシック" panose="020B0600070205080204" pitchFamily="34" charset="-128"/>
            </a:endParaRPr>
          </a:p>
        </p:txBody>
      </p:sp>
      <p:sp>
        <p:nvSpPr>
          <p:cNvPr id="10" name="テキスト ボックス 9">
            <a:extLst>
              <a:ext uri="{FF2B5EF4-FFF2-40B4-BE49-F238E27FC236}">
                <a16:creationId xmlns:a16="http://schemas.microsoft.com/office/drawing/2014/main" id="{B1ACE628-2FDE-7045-C763-71D465DB4A5C}"/>
              </a:ext>
            </a:extLst>
          </p:cNvPr>
          <p:cNvSpPr txBox="1"/>
          <p:nvPr/>
        </p:nvSpPr>
        <p:spPr>
          <a:xfrm>
            <a:off x="538480" y="2273758"/>
            <a:ext cx="8060220" cy="523220"/>
          </a:xfrm>
          <a:prstGeom prst="rect">
            <a:avLst/>
          </a:prstGeom>
          <a:noFill/>
        </p:spPr>
        <p:txBody>
          <a:bodyPr wrap="none" rtlCol="0">
            <a:spAutoFit/>
          </a:bodyPr>
          <a:lstStyle/>
          <a:p>
            <a:r>
              <a:rPr kumimoji="1" lang="ja-JP" altLang="en-US" sz="2800"/>
              <a:t>入力</a:t>
            </a:r>
            <a:r>
              <a:rPr kumimoji="1" lang="en-US" altLang="ja-JP" sz="2800"/>
              <a:t>: </a:t>
            </a:r>
            <a:r>
              <a:rPr kumimoji="1" lang="ja-JP" altLang="en-US" sz="2800"/>
              <a:t>変数を定義して入力の数だけ</a:t>
            </a:r>
            <a:r>
              <a:rPr kumimoji="1" lang="en-US" altLang="ja-JP" sz="2800"/>
              <a:t>cin</a:t>
            </a:r>
            <a:r>
              <a:rPr kumimoji="1" lang="ja-JP" altLang="en-US" sz="2800"/>
              <a:t>で受け取る</a:t>
            </a:r>
            <a:endParaRPr kumimoji="1" lang="en-US" altLang="ja-JP" sz="2800"/>
          </a:p>
        </p:txBody>
      </p:sp>
      <p:sp>
        <p:nvSpPr>
          <p:cNvPr id="11" name="テキスト ボックス 10">
            <a:extLst>
              <a:ext uri="{FF2B5EF4-FFF2-40B4-BE49-F238E27FC236}">
                <a16:creationId xmlns:a16="http://schemas.microsoft.com/office/drawing/2014/main" id="{CDE85EA5-8517-4448-320A-B9FC1CCFA420}"/>
              </a:ext>
            </a:extLst>
          </p:cNvPr>
          <p:cNvSpPr txBox="1"/>
          <p:nvPr/>
        </p:nvSpPr>
        <p:spPr>
          <a:xfrm>
            <a:off x="538480" y="3167390"/>
            <a:ext cx="6857968" cy="523220"/>
          </a:xfrm>
          <a:prstGeom prst="rect">
            <a:avLst/>
          </a:prstGeom>
          <a:noFill/>
        </p:spPr>
        <p:txBody>
          <a:bodyPr wrap="none" rtlCol="0">
            <a:spAutoFit/>
          </a:bodyPr>
          <a:lstStyle/>
          <a:p>
            <a:r>
              <a:rPr kumimoji="1" lang="ja-JP" altLang="en-US" sz="2800"/>
              <a:t>出力</a:t>
            </a:r>
            <a:r>
              <a:rPr kumimoji="1" lang="en-US" altLang="ja-JP" sz="2800"/>
              <a:t>:cout </a:t>
            </a:r>
            <a:r>
              <a:rPr lang="ja-JP" altLang="en-US" sz="2800"/>
              <a:t>、空白区切りは空白を出力する</a:t>
            </a:r>
            <a:endParaRPr kumimoji="1" lang="ja-JP" altLang="en-US" sz="2800"/>
          </a:p>
        </p:txBody>
      </p:sp>
      <p:sp>
        <p:nvSpPr>
          <p:cNvPr id="12" name="テキスト ボックス 11">
            <a:extLst>
              <a:ext uri="{FF2B5EF4-FFF2-40B4-BE49-F238E27FC236}">
                <a16:creationId xmlns:a16="http://schemas.microsoft.com/office/drawing/2014/main" id="{3D177112-AC47-C842-5DBB-943B42F26E48}"/>
              </a:ext>
            </a:extLst>
          </p:cNvPr>
          <p:cNvSpPr txBox="1"/>
          <p:nvPr/>
        </p:nvSpPr>
        <p:spPr>
          <a:xfrm>
            <a:off x="2409401" y="3876356"/>
            <a:ext cx="877163" cy="369332"/>
          </a:xfrm>
          <a:prstGeom prst="rect">
            <a:avLst/>
          </a:prstGeom>
          <a:noFill/>
        </p:spPr>
        <p:txBody>
          <a:bodyPr wrap="none" rtlCol="0">
            <a:spAutoFit/>
          </a:bodyPr>
          <a:lstStyle/>
          <a:p>
            <a:r>
              <a:rPr kumimoji="1" lang="ja-JP" altLang="en-US"/>
              <a:t>解答例</a:t>
            </a:r>
          </a:p>
        </p:txBody>
      </p:sp>
    </p:spTree>
    <p:extLst>
      <p:ext uri="{BB962C8B-B14F-4D97-AF65-F5344CB8AC3E}">
        <p14:creationId xmlns:p14="http://schemas.microsoft.com/office/powerpoint/2010/main" val="23329650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8.3</a:t>
            </a:r>
            <a:endParaRPr kumimoji="1" lang="ja-JP" altLang="en-US" sz="3200" b="1"/>
          </a:p>
        </p:txBody>
      </p:sp>
      <p:sp>
        <p:nvSpPr>
          <p:cNvPr id="2" name="テキスト ボックス 1">
            <a:extLst>
              <a:ext uri="{FF2B5EF4-FFF2-40B4-BE49-F238E27FC236}">
                <a16:creationId xmlns:a16="http://schemas.microsoft.com/office/drawing/2014/main" id="{0636F33F-20F3-3E78-483D-7490B5E6D2EE}"/>
              </a:ext>
            </a:extLst>
          </p:cNvPr>
          <p:cNvSpPr txBox="1"/>
          <p:nvPr/>
        </p:nvSpPr>
        <p:spPr>
          <a:xfrm>
            <a:off x="578734" y="1701478"/>
            <a:ext cx="4564070" cy="523220"/>
          </a:xfrm>
          <a:prstGeom prst="rect">
            <a:avLst/>
          </a:prstGeom>
          <a:noFill/>
        </p:spPr>
        <p:txBody>
          <a:bodyPr wrap="none" rtlCol="0">
            <a:spAutoFit/>
          </a:bodyPr>
          <a:lstStyle/>
          <a:p>
            <a:r>
              <a:rPr kumimoji="1" lang="ja-JP" altLang="en-US" sz="2800"/>
              <a:t>②データ構造</a:t>
            </a:r>
            <a:r>
              <a:rPr kumimoji="1" lang="en-US" altLang="ja-JP" sz="2800"/>
              <a:t>(set)</a:t>
            </a:r>
            <a:r>
              <a:rPr kumimoji="1" lang="ja-JP" altLang="en-US" sz="2800"/>
              <a:t>を用いる</a:t>
            </a:r>
          </a:p>
        </p:txBody>
      </p:sp>
      <p:sp>
        <p:nvSpPr>
          <p:cNvPr id="3" name="テキスト ボックス 2">
            <a:extLst>
              <a:ext uri="{FF2B5EF4-FFF2-40B4-BE49-F238E27FC236}">
                <a16:creationId xmlns:a16="http://schemas.microsoft.com/office/drawing/2014/main" id="{9977FEEC-4C2A-307F-E067-F0A1A55903E3}"/>
              </a:ext>
            </a:extLst>
          </p:cNvPr>
          <p:cNvSpPr txBox="1"/>
          <p:nvPr/>
        </p:nvSpPr>
        <p:spPr>
          <a:xfrm>
            <a:off x="1041721" y="2706421"/>
            <a:ext cx="9260869" cy="523220"/>
          </a:xfrm>
          <a:prstGeom prst="rect">
            <a:avLst/>
          </a:prstGeom>
          <a:noFill/>
        </p:spPr>
        <p:txBody>
          <a:bodyPr wrap="none" rtlCol="0">
            <a:spAutoFit/>
          </a:bodyPr>
          <a:lstStyle/>
          <a:p>
            <a:r>
              <a:rPr kumimoji="1" lang="en-US" altLang="ja-JP" sz="2800"/>
              <a:t>set : </a:t>
            </a:r>
            <a:r>
              <a:rPr kumimoji="1" lang="ja-JP" altLang="en-US" sz="2800"/>
              <a:t>重複の無いデータのまとまりを扱うためのデータ型</a:t>
            </a:r>
          </a:p>
        </p:txBody>
      </p:sp>
      <p:sp>
        <p:nvSpPr>
          <p:cNvPr id="6" name="テキスト ボックス 5">
            <a:extLst>
              <a:ext uri="{FF2B5EF4-FFF2-40B4-BE49-F238E27FC236}">
                <a16:creationId xmlns:a16="http://schemas.microsoft.com/office/drawing/2014/main" id="{D91E5D67-8819-7925-9C3E-8DC947B37602}"/>
              </a:ext>
            </a:extLst>
          </p:cNvPr>
          <p:cNvSpPr txBox="1"/>
          <p:nvPr/>
        </p:nvSpPr>
        <p:spPr>
          <a:xfrm>
            <a:off x="1115460" y="3633844"/>
            <a:ext cx="9187130" cy="369332"/>
          </a:xfrm>
          <a:prstGeom prst="rect">
            <a:avLst/>
          </a:prstGeom>
          <a:noFill/>
        </p:spPr>
        <p:txBody>
          <a:bodyPr wrap="none" rtlCol="0">
            <a:spAutoFit/>
          </a:bodyPr>
          <a:lstStyle/>
          <a:p>
            <a:r>
              <a:rPr kumimoji="1" lang="ja-JP" altLang="en-US"/>
              <a:t>配列の中に出現する要素数とか集合内の要素の最大値、最小値の取得などに使われる</a:t>
            </a:r>
          </a:p>
        </p:txBody>
      </p:sp>
      <p:sp>
        <p:nvSpPr>
          <p:cNvPr id="7" name="テキスト ボックス 6">
            <a:extLst>
              <a:ext uri="{FF2B5EF4-FFF2-40B4-BE49-F238E27FC236}">
                <a16:creationId xmlns:a16="http://schemas.microsoft.com/office/drawing/2014/main" id="{C72D526B-B557-7818-8561-4569BC0BC5D8}"/>
              </a:ext>
            </a:extLst>
          </p:cNvPr>
          <p:cNvSpPr txBox="1"/>
          <p:nvPr/>
        </p:nvSpPr>
        <p:spPr>
          <a:xfrm>
            <a:off x="613458" y="4780344"/>
            <a:ext cx="1435008" cy="369332"/>
          </a:xfrm>
          <a:prstGeom prst="rect">
            <a:avLst/>
          </a:prstGeom>
          <a:noFill/>
        </p:spPr>
        <p:txBody>
          <a:bodyPr wrap="none" rtlCol="0">
            <a:spAutoFit/>
          </a:bodyPr>
          <a:lstStyle/>
          <a:p>
            <a:r>
              <a:rPr kumimoji="1" lang="en-US" altLang="ja-JP"/>
              <a:t>set</a:t>
            </a:r>
            <a:r>
              <a:rPr kumimoji="1" lang="ja-JP" altLang="en-US"/>
              <a:t>に関して</a:t>
            </a:r>
            <a:endParaRPr kumimoji="1" lang="en-US" altLang="ja-JP"/>
          </a:p>
        </p:txBody>
      </p:sp>
      <p:sp>
        <p:nvSpPr>
          <p:cNvPr id="8" name="テキスト ボックス 7">
            <a:extLst>
              <a:ext uri="{FF2B5EF4-FFF2-40B4-BE49-F238E27FC236}">
                <a16:creationId xmlns:a16="http://schemas.microsoft.com/office/drawing/2014/main" id="{BF8E2661-E5CB-080B-AD38-FA799224C7D4}"/>
              </a:ext>
            </a:extLst>
          </p:cNvPr>
          <p:cNvSpPr txBox="1"/>
          <p:nvPr/>
        </p:nvSpPr>
        <p:spPr>
          <a:xfrm>
            <a:off x="972273" y="5370653"/>
            <a:ext cx="675185" cy="369332"/>
          </a:xfrm>
          <a:prstGeom prst="rect">
            <a:avLst/>
          </a:prstGeom>
          <a:noFill/>
        </p:spPr>
        <p:txBody>
          <a:bodyPr wrap="none" rtlCol="0">
            <a:spAutoFit/>
          </a:bodyPr>
          <a:lstStyle/>
          <a:p>
            <a:r>
              <a:rPr kumimoji="1" lang="en-US" altLang="ja-JP"/>
              <a:t>C++</a:t>
            </a:r>
          </a:p>
        </p:txBody>
      </p:sp>
      <p:sp>
        <p:nvSpPr>
          <p:cNvPr id="9" name="テキスト ボックス 8">
            <a:extLst>
              <a:ext uri="{FF2B5EF4-FFF2-40B4-BE49-F238E27FC236}">
                <a16:creationId xmlns:a16="http://schemas.microsoft.com/office/drawing/2014/main" id="{3C43E621-5A2E-3EB1-47D4-C733F3A737F1}"/>
              </a:ext>
            </a:extLst>
          </p:cNvPr>
          <p:cNvSpPr txBox="1"/>
          <p:nvPr/>
        </p:nvSpPr>
        <p:spPr>
          <a:xfrm>
            <a:off x="1840374" y="5415955"/>
            <a:ext cx="5849678" cy="369332"/>
          </a:xfrm>
          <a:prstGeom prst="rect">
            <a:avLst/>
          </a:prstGeom>
          <a:noFill/>
        </p:spPr>
        <p:txBody>
          <a:bodyPr wrap="none" rtlCol="0">
            <a:spAutoFit/>
          </a:bodyPr>
          <a:lstStyle/>
          <a:p>
            <a:r>
              <a:rPr kumimoji="1" lang="en" altLang="ja-JP"/>
              <a:t>https://atcoder.jp/contests/APG4b/tasks/APG4b_aa</a:t>
            </a:r>
            <a:endParaRPr kumimoji="1" lang="ja-JP" altLang="en-US"/>
          </a:p>
        </p:txBody>
      </p:sp>
      <p:sp>
        <p:nvSpPr>
          <p:cNvPr id="10" name="テキスト ボックス 9">
            <a:extLst>
              <a:ext uri="{FF2B5EF4-FFF2-40B4-BE49-F238E27FC236}">
                <a16:creationId xmlns:a16="http://schemas.microsoft.com/office/drawing/2014/main" id="{88FA90D3-B61F-A633-6643-1325ABF062EA}"/>
              </a:ext>
            </a:extLst>
          </p:cNvPr>
          <p:cNvSpPr txBox="1"/>
          <p:nvPr/>
        </p:nvSpPr>
        <p:spPr>
          <a:xfrm>
            <a:off x="1840374" y="5809042"/>
            <a:ext cx="5428089" cy="369332"/>
          </a:xfrm>
          <a:prstGeom prst="rect">
            <a:avLst/>
          </a:prstGeom>
          <a:noFill/>
        </p:spPr>
        <p:txBody>
          <a:bodyPr wrap="none" rtlCol="0">
            <a:spAutoFit/>
          </a:bodyPr>
          <a:lstStyle/>
          <a:p>
            <a:r>
              <a:rPr kumimoji="1" lang="en" altLang="ja-JP"/>
              <a:t>https://cpprefjp.github.io/reference/set/set.html</a:t>
            </a:r>
            <a:endParaRPr kumimoji="1" lang="ja-JP" altLang="en-US"/>
          </a:p>
        </p:txBody>
      </p:sp>
      <p:sp>
        <p:nvSpPr>
          <p:cNvPr id="11" name="テキスト ボックス 10">
            <a:extLst>
              <a:ext uri="{FF2B5EF4-FFF2-40B4-BE49-F238E27FC236}">
                <a16:creationId xmlns:a16="http://schemas.microsoft.com/office/drawing/2014/main" id="{EED53C78-5822-C14B-3A31-42A135C3C4CA}"/>
              </a:ext>
            </a:extLst>
          </p:cNvPr>
          <p:cNvSpPr txBox="1"/>
          <p:nvPr/>
        </p:nvSpPr>
        <p:spPr>
          <a:xfrm>
            <a:off x="715793" y="6374156"/>
            <a:ext cx="931665" cy="369332"/>
          </a:xfrm>
          <a:prstGeom prst="rect">
            <a:avLst/>
          </a:prstGeom>
          <a:noFill/>
        </p:spPr>
        <p:txBody>
          <a:bodyPr wrap="none" rtlCol="0">
            <a:spAutoFit/>
          </a:bodyPr>
          <a:lstStyle/>
          <a:p>
            <a:r>
              <a:rPr kumimoji="1" lang="en-US" altLang="ja-JP"/>
              <a:t>Python</a:t>
            </a:r>
            <a:endParaRPr kumimoji="1" lang="ja-JP" altLang="en-US"/>
          </a:p>
        </p:txBody>
      </p:sp>
      <p:sp>
        <p:nvSpPr>
          <p:cNvPr id="13" name="テキスト ボックス 12">
            <a:extLst>
              <a:ext uri="{FF2B5EF4-FFF2-40B4-BE49-F238E27FC236}">
                <a16:creationId xmlns:a16="http://schemas.microsoft.com/office/drawing/2014/main" id="{0EACC5C8-C6F2-1588-CBAA-22F8DAF3DB72}"/>
              </a:ext>
            </a:extLst>
          </p:cNvPr>
          <p:cNvSpPr txBox="1"/>
          <p:nvPr/>
        </p:nvSpPr>
        <p:spPr>
          <a:xfrm>
            <a:off x="1840374" y="6393811"/>
            <a:ext cx="6094070" cy="369332"/>
          </a:xfrm>
          <a:prstGeom prst="rect">
            <a:avLst/>
          </a:prstGeom>
          <a:noFill/>
        </p:spPr>
        <p:txBody>
          <a:bodyPr wrap="square">
            <a:spAutoFit/>
          </a:bodyPr>
          <a:lstStyle/>
          <a:p>
            <a:r>
              <a:rPr lang="ja-JP" altLang="en-US"/>
              <a:t>https://note.nkmk.me/python-set/</a:t>
            </a:r>
          </a:p>
        </p:txBody>
      </p:sp>
    </p:spTree>
    <p:extLst>
      <p:ext uri="{BB962C8B-B14F-4D97-AF65-F5344CB8AC3E}">
        <p14:creationId xmlns:p14="http://schemas.microsoft.com/office/powerpoint/2010/main" val="2628195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8.4</a:t>
            </a:r>
            <a:endParaRPr kumimoji="1" lang="ja-JP" altLang="en-US" sz="3200" b="1"/>
          </a:p>
        </p:txBody>
      </p:sp>
      <p:sp>
        <p:nvSpPr>
          <p:cNvPr id="3" name="テキスト ボックス 2">
            <a:extLst>
              <a:ext uri="{FF2B5EF4-FFF2-40B4-BE49-F238E27FC236}">
                <a16:creationId xmlns:a16="http://schemas.microsoft.com/office/drawing/2014/main" id="{2CB57621-3592-9D50-5953-A847AC55916E}"/>
              </a:ext>
            </a:extLst>
          </p:cNvPr>
          <p:cNvSpPr txBox="1"/>
          <p:nvPr/>
        </p:nvSpPr>
        <p:spPr>
          <a:xfrm>
            <a:off x="416688" y="2128500"/>
            <a:ext cx="4647426" cy="4729500"/>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&lt;set&gt;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set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values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values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insert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values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6" name="テキスト ボックス 5">
            <a:extLst>
              <a:ext uri="{FF2B5EF4-FFF2-40B4-BE49-F238E27FC236}">
                <a16:creationId xmlns:a16="http://schemas.microsoft.com/office/drawing/2014/main" id="{B06FD4CD-9412-8C50-9D26-084125CF55E6}"/>
              </a:ext>
            </a:extLst>
          </p:cNvPr>
          <p:cNvSpPr txBox="1"/>
          <p:nvPr/>
        </p:nvSpPr>
        <p:spPr>
          <a:xfrm>
            <a:off x="2402808" y="1840375"/>
            <a:ext cx="675185" cy="369332"/>
          </a:xfrm>
          <a:prstGeom prst="rect">
            <a:avLst/>
          </a:prstGeom>
          <a:noFill/>
        </p:spPr>
        <p:txBody>
          <a:bodyPr wrap="none" rtlCol="0">
            <a:spAutoFit/>
          </a:bodyPr>
          <a:lstStyle/>
          <a:p>
            <a:r>
              <a:rPr kumimoji="1" lang="en-US" altLang="ja-JP"/>
              <a:t>C++</a:t>
            </a:r>
            <a:endParaRPr kumimoji="1" lang="ja-JP" altLang="en-US"/>
          </a:p>
        </p:txBody>
      </p:sp>
      <p:sp>
        <p:nvSpPr>
          <p:cNvPr id="9" name="テキスト ボックス 8">
            <a:extLst>
              <a:ext uri="{FF2B5EF4-FFF2-40B4-BE49-F238E27FC236}">
                <a16:creationId xmlns:a16="http://schemas.microsoft.com/office/drawing/2014/main" id="{FFD5653B-22B6-4D27-D998-1D8E89D8AFC7}"/>
              </a:ext>
            </a:extLst>
          </p:cNvPr>
          <p:cNvSpPr txBox="1"/>
          <p:nvPr/>
        </p:nvSpPr>
        <p:spPr>
          <a:xfrm>
            <a:off x="6096000" y="2209707"/>
            <a:ext cx="6094070" cy="1374735"/>
          </a:xfrm>
          <a:prstGeom prst="rect">
            <a:avLst/>
          </a:prstGeom>
          <a:solidFill>
            <a:schemeClr val="tx1"/>
          </a:solidFill>
        </p:spPr>
        <p:txBody>
          <a:bodyPr wrap="square">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_</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set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2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D0993271-81CF-A413-1A00-E097B5AC1F2F}"/>
              </a:ext>
            </a:extLst>
          </p:cNvPr>
          <p:cNvSpPr txBox="1"/>
          <p:nvPr/>
        </p:nvSpPr>
        <p:spPr>
          <a:xfrm>
            <a:off x="8857527" y="1943834"/>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85946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altLang="ja-JP" sz="4000" b="1" i="0">
                <a:solidFill>
                  <a:schemeClr val="bg1"/>
                </a:solidFill>
                <a:effectLst/>
                <a:latin typeface="Lato" panose="020F0502020204030203" pitchFamily="34" charset="0"/>
              </a:rPr>
              <a:t>ABC085B - Kagami Mochi</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8.5</a:t>
            </a:r>
            <a:endParaRPr kumimoji="1" lang="ja-JP" altLang="en-US" sz="3200" b="1"/>
          </a:p>
        </p:txBody>
      </p:sp>
      <p:sp>
        <p:nvSpPr>
          <p:cNvPr id="2" name="テキスト ボックス 1">
            <a:extLst>
              <a:ext uri="{FF2B5EF4-FFF2-40B4-BE49-F238E27FC236}">
                <a16:creationId xmlns:a16="http://schemas.microsoft.com/office/drawing/2014/main" id="{FFA277C0-E9DD-9003-F00D-EFE5A1C383F8}"/>
              </a:ext>
            </a:extLst>
          </p:cNvPr>
          <p:cNvSpPr txBox="1"/>
          <p:nvPr/>
        </p:nvSpPr>
        <p:spPr>
          <a:xfrm>
            <a:off x="698157" y="1770926"/>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EEC7A78F-C172-DCCD-55E2-EDE0CC7ED240}"/>
              </a:ext>
            </a:extLst>
          </p:cNvPr>
          <p:cNvSpPr txBox="1"/>
          <p:nvPr/>
        </p:nvSpPr>
        <p:spPr>
          <a:xfrm>
            <a:off x="698157" y="3136612"/>
            <a:ext cx="8802410" cy="584775"/>
          </a:xfrm>
          <a:prstGeom prst="rect">
            <a:avLst/>
          </a:prstGeom>
          <a:noFill/>
        </p:spPr>
        <p:txBody>
          <a:bodyPr wrap="none" rtlCol="0">
            <a:spAutoFit/>
          </a:bodyPr>
          <a:lstStyle/>
          <a:p>
            <a:r>
              <a:rPr lang="ja-JP" altLang="en-US" sz="3200">
                <a:solidFill>
                  <a:srgbClr val="F8582E"/>
                </a:solidFill>
              </a:rPr>
              <a:t>・様々なデータ構造を使いこなせるようになる</a:t>
            </a:r>
            <a:endParaRPr kumimoji="1" lang="ja-JP" altLang="en-US" sz="3200">
              <a:solidFill>
                <a:srgbClr val="F8582E"/>
              </a:solidFill>
            </a:endParaRPr>
          </a:p>
        </p:txBody>
      </p:sp>
    </p:spTree>
    <p:extLst>
      <p:ext uri="{BB962C8B-B14F-4D97-AF65-F5344CB8AC3E}">
        <p14:creationId xmlns:p14="http://schemas.microsoft.com/office/powerpoint/2010/main" val="3796651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4000" b="1">
                <a:solidFill>
                  <a:srgbClr val="F8582E"/>
                </a:solidFill>
              </a:rPr>
              <a:t>様々なデータ構造を使いこなす</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8.6</a:t>
            </a:r>
            <a:endParaRPr kumimoji="1" lang="ja-JP" altLang="en-US" sz="3200" b="1"/>
          </a:p>
        </p:txBody>
      </p:sp>
      <p:sp>
        <p:nvSpPr>
          <p:cNvPr id="2" name="テキスト ボックス 1">
            <a:extLst>
              <a:ext uri="{FF2B5EF4-FFF2-40B4-BE49-F238E27FC236}">
                <a16:creationId xmlns:a16="http://schemas.microsoft.com/office/drawing/2014/main" id="{0DA836E9-C4D3-CB67-B03C-D656E2079C1E}"/>
              </a:ext>
            </a:extLst>
          </p:cNvPr>
          <p:cNvSpPr txBox="1"/>
          <p:nvPr/>
        </p:nvSpPr>
        <p:spPr>
          <a:xfrm>
            <a:off x="698157" y="1764470"/>
            <a:ext cx="10578537" cy="461665"/>
          </a:xfrm>
          <a:prstGeom prst="rect">
            <a:avLst/>
          </a:prstGeom>
          <a:noFill/>
        </p:spPr>
        <p:txBody>
          <a:bodyPr wrap="none" rtlCol="0">
            <a:spAutoFit/>
          </a:bodyPr>
          <a:lstStyle/>
          <a:p>
            <a:r>
              <a:rPr kumimoji="1" lang="ja-JP" altLang="en-US" sz="2400"/>
              <a:t>競プロでは使えると便利な</a:t>
            </a:r>
            <a:r>
              <a:rPr kumimoji="1" lang="en-US" altLang="ja-JP" sz="2400"/>
              <a:t>(</a:t>
            </a:r>
            <a:r>
              <a:rPr kumimoji="1" lang="ja-JP" altLang="en-US" sz="2400"/>
              <a:t>使えないと解けない</a:t>
            </a:r>
            <a:r>
              <a:rPr kumimoji="1" lang="en-US" altLang="ja-JP" sz="2400"/>
              <a:t>)</a:t>
            </a:r>
            <a:r>
              <a:rPr kumimoji="1" lang="ja-JP" altLang="en-US" sz="2400"/>
              <a:t>データ構造がいくつもある</a:t>
            </a:r>
          </a:p>
        </p:txBody>
      </p:sp>
      <p:sp>
        <p:nvSpPr>
          <p:cNvPr id="3" name="テキスト ボックス 2">
            <a:extLst>
              <a:ext uri="{FF2B5EF4-FFF2-40B4-BE49-F238E27FC236}">
                <a16:creationId xmlns:a16="http://schemas.microsoft.com/office/drawing/2014/main" id="{E29470CE-9215-A194-D4EE-A09FC063377A}"/>
              </a:ext>
            </a:extLst>
          </p:cNvPr>
          <p:cNvSpPr txBox="1"/>
          <p:nvPr/>
        </p:nvSpPr>
        <p:spPr>
          <a:xfrm>
            <a:off x="980351" y="2361896"/>
            <a:ext cx="6102953" cy="461665"/>
          </a:xfrm>
          <a:prstGeom prst="rect">
            <a:avLst/>
          </a:prstGeom>
          <a:noFill/>
        </p:spPr>
        <p:txBody>
          <a:bodyPr wrap="none" rtlCol="0">
            <a:spAutoFit/>
          </a:bodyPr>
          <a:lstStyle/>
          <a:p>
            <a:r>
              <a:rPr kumimoji="1" lang="ja-JP" altLang="en-US" sz="2400"/>
              <a:t>例</a:t>
            </a:r>
            <a:r>
              <a:rPr kumimoji="1" lang="en-US" altLang="ja-JP" sz="2400"/>
              <a:t>) set map queue stack priority_queue ...</a:t>
            </a:r>
            <a:endParaRPr kumimoji="1" lang="ja-JP" altLang="en-US" sz="2400"/>
          </a:p>
        </p:txBody>
      </p:sp>
      <p:sp>
        <p:nvSpPr>
          <p:cNvPr id="6" name="テキスト ボックス 5">
            <a:extLst>
              <a:ext uri="{FF2B5EF4-FFF2-40B4-BE49-F238E27FC236}">
                <a16:creationId xmlns:a16="http://schemas.microsoft.com/office/drawing/2014/main" id="{912D0BFB-1353-7BEE-5360-4CDCB7DA073D}"/>
              </a:ext>
            </a:extLst>
          </p:cNvPr>
          <p:cNvSpPr txBox="1"/>
          <p:nvPr/>
        </p:nvSpPr>
        <p:spPr>
          <a:xfrm>
            <a:off x="698157" y="3429000"/>
            <a:ext cx="11264622" cy="461665"/>
          </a:xfrm>
          <a:prstGeom prst="rect">
            <a:avLst/>
          </a:prstGeom>
          <a:noFill/>
        </p:spPr>
        <p:txBody>
          <a:bodyPr wrap="none" rtlCol="0">
            <a:spAutoFit/>
          </a:bodyPr>
          <a:lstStyle/>
          <a:p>
            <a:r>
              <a:rPr lang="ja-JP" altLang="en-US" sz="2400"/>
              <a:t>内部実装について詳しく知っている必要はほぼないので、</a:t>
            </a:r>
            <a:r>
              <a:rPr lang="ja-JP" altLang="en-US" sz="2400">
                <a:highlight>
                  <a:srgbClr val="FFFF00"/>
                </a:highlight>
              </a:rPr>
              <a:t>たくさん使って覚える</a:t>
            </a:r>
            <a:endParaRPr kumimoji="1" lang="ja-JP" altLang="en-US" sz="2400">
              <a:highlight>
                <a:srgbClr val="FFFF00"/>
              </a:highlight>
            </a:endParaRPr>
          </a:p>
        </p:txBody>
      </p:sp>
      <p:sp>
        <p:nvSpPr>
          <p:cNvPr id="7" name="テキスト ボックス 6">
            <a:extLst>
              <a:ext uri="{FF2B5EF4-FFF2-40B4-BE49-F238E27FC236}">
                <a16:creationId xmlns:a16="http://schemas.microsoft.com/office/drawing/2014/main" id="{19FAE9F8-B197-3F4A-A07A-E54E694CD213}"/>
              </a:ext>
            </a:extLst>
          </p:cNvPr>
          <p:cNvSpPr txBox="1"/>
          <p:nvPr/>
        </p:nvSpPr>
        <p:spPr>
          <a:xfrm>
            <a:off x="810227" y="4485353"/>
            <a:ext cx="4830168" cy="369332"/>
          </a:xfrm>
          <a:prstGeom prst="rect">
            <a:avLst/>
          </a:prstGeom>
          <a:noFill/>
        </p:spPr>
        <p:txBody>
          <a:bodyPr wrap="none" rtlCol="0">
            <a:spAutoFit/>
          </a:bodyPr>
          <a:lstStyle/>
          <a:p>
            <a:r>
              <a:rPr kumimoji="1" lang="en-US" altLang="ja-JP"/>
              <a:t>C++</a:t>
            </a:r>
            <a:r>
              <a:rPr kumimoji="1" lang="ja-JP" altLang="en-US"/>
              <a:t>使う人は一通り目を通くのを推奨します</a:t>
            </a:r>
          </a:p>
        </p:txBody>
      </p:sp>
      <p:sp>
        <p:nvSpPr>
          <p:cNvPr id="8" name="テキスト ボックス 7">
            <a:extLst>
              <a:ext uri="{FF2B5EF4-FFF2-40B4-BE49-F238E27FC236}">
                <a16:creationId xmlns:a16="http://schemas.microsoft.com/office/drawing/2014/main" id="{246B2833-7B5A-C210-DC58-C37E1E31C5F8}"/>
              </a:ext>
            </a:extLst>
          </p:cNvPr>
          <p:cNvSpPr txBox="1"/>
          <p:nvPr/>
        </p:nvSpPr>
        <p:spPr>
          <a:xfrm>
            <a:off x="1396314" y="4908864"/>
            <a:ext cx="5769528" cy="369332"/>
          </a:xfrm>
          <a:prstGeom prst="rect">
            <a:avLst/>
          </a:prstGeom>
          <a:noFill/>
        </p:spPr>
        <p:txBody>
          <a:bodyPr wrap="none" rtlCol="0">
            <a:spAutoFit/>
          </a:bodyPr>
          <a:lstStyle/>
          <a:p>
            <a:r>
              <a:rPr kumimoji="1" lang="en" altLang="ja-JP"/>
              <a:t>https://atcoder.jp/contests/apg4b/tasks/APG4b_aa</a:t>
            </a:r>
            <a:endParaRPr kumimoji="1" lang="ja-JP" altLang="en-US"/>
          </a:p>
        </p:txBody>
      </p:sp>
      <p:sp>
        <p:nvSpPr>
          <p:cNvPr id="9" name="テキスト ボックス 8">
            <a:extLst>
              <a:ext uri="{FF2B5EF4-FFF2-40B4-BE49-F238E27FC236}">
                <a16:creationId xmlns:a16="http://schemas.microsoft.com/office/drawing/2014/main" id="{B1A6280C-F256-EF5C-9E4D-378BE4521B01}"/>
              </a:ext>
            </a:extLst>
          </p:cNvPr>
          <p:cNvSpPr txBox="1"/>
          <p:nvPr/>
        </p:nvSpPr>
        <p:spPr>
          <a:xfrm>
            <a:off x="810227" y="5737123"/>
            <a:ext cx="1744388" cy="369332"/>
          </a:xfrm>
          <a:prstGeom prst="rect">
            <a:avLst/>
          </a:prstGeom>
          <a:noFill/>
        </p:spPr>
        <p:txBody>
          <a:bodyPr wrap="none" rtlCol="0">
            <a:spAutoFit/>
          </a:bodyPr>
          <a:lstStyle/>
          <a:p>
            <a:r>
              <a:rPr kumimoji="1" lang="en-US" altLang="ja-JP"/>
              <a:t>Python</a:t>
            </a:r>
            <a:r>
              <a:rPr kumimoji="1" lang="ja-JP" altLang="en-US"/>
              <a:t>の人は</a:t>
            </a:r>
            <a:r>
              <a:rPr lang="en-US" altLang="ja-JP"/>
              <a:t>?</a:t>
            </a:r>
            <a:endParaRPr kumimoji="1" lang="ja-JP" altLang="en-US"/>
          </a:p>
        </p:txBody>
      </p:sp>
    </p:spTree>
    <p:extLst>
      <p:ext uri="{BB962C8B-B14F-4D97-AF65-F5344CB8AC3E}">
        <p14:creationId xmlns:p14="http://schemas.microsoft.com/office/powerpoint/2010/main" val="3122160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ABC085C - Otoshidama</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9</a:t>
            </a:r>
            <a:endParaRPr kumimoji="1" lang="ja-JP" altLang="en-US" sz="3200" b="1"/>
          </a:p>
        </p:txBody>
      </p:sp>
      <p:sp>
        <p:nvSpPr>
          <p:cNvPr id="2" name="テキスト ボックス 1">
            <a:extLst>
              <a:ext uri="{FF2B5EF4-FFF2-40B4-BE49-F238E27FC236}">
                <a16:creationId xmlns:a16="http://schemas.microsoft.com/office/drawing/2014/main" id="{B8DB9C0E-9FCA-7836-D781-8B7AE30CC28A}"/>
              </a:ext>
            </a:extLst>
          </p:cNvPr>
          <p:cNvSpPr txBox="1"/>
          <p:nvPr/>
        </p:nvSpPr>
        <p:spPr>
          <a:xfrm>
            <a:off x="813916" y="1940189"/>
            <a:ext cx="1656223" cy="461665"/>
          </a:xfrm>
          <a:prstGeom prst="rect">
            <a:avLst/>
          </a:prstGeom>
          <a:noFill/>
        </p:spPr>
        <p:txBody>
          <a:bodyPr wrap="none" rtlCol="0">
            <a:spAutoFit/>
          </a:bodyPr>
          <a:lstStyle/>
          <a:p>
            <a:r>
              <a:rPr lang="ja-JP" altLang="en-US" sz="2400"/>
              <a:t>解く前に</a:t>
            </a:r>
            <a:r>
              <a:rPr lang="en-US" altLang="ja-JP" sz="2400"/>
              <a:t>...</a:t>
            </a:r>
            <a:endParaRPr kumimoji="1" lang="ja-JP" altLang="en-US" sz="2400"/>
          </a:p>
        </p:txBody>
      </p:sp>
      <p:sp>
        <p:nvSpPr>
          <p:cNvPr id="3" name="テキスト ボックス 2">
            <a:extLst>
              <a:ext uri="{FF2B5EF4-FFF2-40B4-BE49-F238E27FC236}">
                <a16:creationId xmlns:a16="http://schemas.microsoft.com/office/drawing/2014/main" id="{7888B315-07F3-5359-53F8-EB51AB952FDA}"/>
              </a:ext>
            </a:extLst>
          </p:cNvPr>
          <p:cNvSpPr txBox="1"/>
          <p:nvPr/>
        </p:nvSpPr>
        <p:spPr>
          <a:xfrm>
            <a:off x="1105318" y="2944167"/>
            <a:ext cx="9533379" cy="584775"/>
          </a:xfrm>
          <a:prstGeom prst="rect">
            <a:avLst/>
          </a:prstGeom>
          <a:noFill/>
        </p:spPr>
        <p:txBody>
          <a:bodyPr wrap="none" rtlCol="0">
            <a:spAutoFit/>
          </a:bodyPr>
          <a:lstStyle/>
          <a:p>
            <a:r>
              <a:rPr kumimoji="1" lang="en-US" altLang="ja-JP" sz="3200"/>
              <a:t>1</a:t>
            </a:r>
            <a:r>
              <a:rPr lang="ja-JP" altLang="en-US" sz="3200"/>
              <a:t>秒間で処理できる</a:t>
            </a:r>
            <a:r>
              <a:rPr lang="en-US" altLang="ja-JP" sz="3200"/>
              <a:t>for</a:t>
            </a:r>
            <a:r>
              <a:rPr lang="ja-JP" altLang="en-US" sz="3200"/>
              <a:t>文ループの回数は</a:t>
            </a:r>
            <a:r>
              <a:rPr lang="en-US" altLang="ja-JP" sz="3200"/>
              <a:t> 10</a:t>
            </a:r>
            <a:r>
              <a:rPr lang="en-US" altLang="ja-JP" sz="3200" baseline="30000"/>
              <a:t>8 </a:t>
            </a:r>
            <a:r>
              <a:rPr lang="ja-JP" altLang="en-US" sz="3200"/>
              <a:t>回程度</a:t>
            </a:r>
            <a:endParaRPr kumimoji="1" lang="ja-JP" altLang="en-US" sz="3200"/>
          </a:p>
        </p:txBody>
      </p:sp>
    </p:spTree>
    <p:extLst>
      <p:ext uri="{BB962C8B-B14F-4D97-AF65-F5344CB8AC3E}">
        <p14:creationId xmlns:p14="http://schemas.microsoft.com/office/powerpoint/2010/main" val="33373842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ABC085C - Otoshidama</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9.1</a:t>
            </a:r>
            <a:endParaRPr kumimoji="1" lang="ja-JP" altLang="en-US" sz="3200" b="1"/>
          </a:p>
        </p:txBody>
      </p:sp>
      <p:sp>
        <p:nvSpPr>
          <p:cNvPr id="2" name="テキスト ボックス 1">
            <a:extLst>
              <a:ext uri="{FF2B5EF4-FFF2-40B4-BE49-F238E27FC236}">
                <a16:creationId xmlns:a16="http://schemas.microsoft.com/office/drawing/2014/main" id="{AFCF964B-00F5-96D5-7B28-E88EBE192A25}"/>
              </a:ext>
            </a:extLst>
          </p:cNvPr>
          <p:cNvSpPr txBox="1"/>
          <p:nvPr/>
        </p:nvSpPr>
        <p:spPr>
          <a:xfrm>
            <a:off x="698157" y="1698172"/>
            <a:ext cx="1107996" cy="461665"/>
          </a:xfrm>
          <a:prstGeom prst="rect">
            <a:avLst/>
          </a:prstGeom>
          <a:noFill/>
        </p:spPr>
        <p:txBody>
          <a:bodyPr wrap="none" rtlCol="0">
            <a:spAutoFit/>
          </a:bodyPr>
          <a:lstStyle/>
          <a:p>
            <a:r>
              <a:rPr kumimoji="1" lang="ja-JP" altLang="en-US" sz="2400"/>
              <a:t>解き方</a:t>
            </a:r>
          </a:p>
        </p:txBody>
      </p:sp>
      <p:sp>
        <p:nvSpPr>
          <p:cNvPr id="3" name="テキスト ボックス 2">
            <a:extLst>
              <a:ext uri="{FF2B5EF4-FFF2-40B4-BE49-F238E27FC236}">
                <a16:creationId xmlns:a16="http://schemas.microsoft.com/office/drawing/2014/main" id="{893709EA-D3B5-B608-8D17-4E9AD358449D}"/>
              </a:ext>
            </a:extLst>
          </p:cNvPr>
          <p:cNvSpPr txBox="1"/>
          <p:nvPr/>
        </p:nvSpPr>
        <p:spPr>
          <a:xfrm>
            <a:off x="1889090" y="2775584"/>
            <a:ext cx="8600431" cy="461665"/>
          </a:xfrm>
          <a:prstGeom prst="rect">
            <a:avLst/>
          </a:prstGeom>
          <a:noFill/>
        </p:spPr>
        <p:txBody>
          <a:bodyPr wrap="none" rtlCol="0">
            <a:spAutoFit/>
          </a:bodyPr>
          <a:lstStyle/>
          <a:p>
            <a:r>
              <a:rPr lang="en-US" altLang="ja-JP" sz="2400"/>
              <a:t>(1</a:t>
            </a:r>
            <a:r>
              <a:rPr lang="ja-JP" altLang="en-US" sz="2400"/>
              <a:t>万円札の枚数</a:t>
            </a:r>
            <a:r>
              <a:rPr lang="en-US" altLang="ja-JP" sz="2400"/>
              <a:t>) + (5</a:t>
            </a:r>
            <a:r>
              <a:rPr lang="ja-JP" altLang="en-US" sz="2400"/>
              <a:t>千円札の枚数</a:t>
            </a:r>
            <a:r>
              <a:rPr lang="en-US" altLang="ja-JP" sz="2400"/>
              <a:t>) + </a:t>
            </a:r>
            <a:r>
              <a:rPr lang="en-US" altLang="ja-JP" sz="2400">
                <a:highlight>
                  <a:srgbClr val="FFFF00"/>
                </a:highlight>
              </a:rPr>
              <a:t>(</a:t>
            </a:r>
            <a:r>
              <a:rPr lang="ja-JP" altLang="en-US" sz="2400">
                <a:highlight>
                  <a:srgbClr val="FFFF00"/>
                </a:highlight>
              </a:rPr>
              <a:t>千円札の枚数</a:t>
            </a:r>
            <a:r>
              <a:rPr lang="en-US" altLang="ja-JP" sz="2400">
                <a:highlight>
                  <a:srgbClr val="FFFF00"/>
                </a:highlight>
              </a:rPr>
              <a:t>)</a:t>
            </a:r>
            <a:r>
              <a:rPr lang="ja-JP" altLang="en-US" sz="2400">
                <a:solidFill>
                  <a:schemeClr val="bg1"/>
                </a:solidFill>
              </a:rPr>
              <a:t>　</a:t>
            </a:r>
            <a:r>
              <a:rPr lang="ja-JP" altLang="en-US" sz="2400"/>
              <a:t>＝ </a:t>
            </a:r>
            <a:r>
              <a:rPr lang="en-US" altLang="ja-JP" sz="2400"/>
              <a:t>N </a:t>
            </a:r>
            <a:endParaRPr kumimoji="1" lang="ja-JP" altLang="en-US" sz="2400"/>
          </a:p>
        </p:txBody>
      </p:sp>
      <p:sp>
        <p:nvSpPr>
          <p:cNvPr id="6" name="テキスト ボックス 5">
            <a:extLst>
              <a:ext uri="{FF2B5EF4-FFF2-40B4-BE49-F238E27FC236}">
                <a16:creationId xmlns:a16="http://schemas.microsoft.com/office/drawing/2014/main" id="{B50C13C4-F8CF-3863-56B6-8E8CB859F6EA}"/>
              </a:ext>
            </a:extLst>
          </p:cNvPr>
          <p:cNvSpPr txBox="1"/>
          <p:nvPr/>
        </p:nvSpPr>
        <p:spPr>
          <a:xfrm>
            <a:off x="1081333" y="3718136"/>
            <a:ext cx="9041258" cy="461665"/>
          </a:xfrm>
          <a:prstGeom prst="rect">
            <a:avLst/>
          </a:prstGeom>
          <a:noFill/>
        </p:spPr>
        <p:txBody>
          <a:bodyPr wrap="none" rtlCol="0">
            <a:spAutoFit/>
          </a:bodyPr>
          <a:lstStyle/>
          <a:p>
            <a:r>
              <a:rPr kumimoji="1" lang="ja-JP" altLang="en-US" sz="2400"/>
              <a:t>⇔</a:t>
            </a:r>
            <a:r>
              <a:rPr lang="en-US" altLang="ja-JP" sz="2400"/>
              <a:t>      </a:t>
            </a:r>
            <a:r>
              <a:rPr lang="en-US" altLang="ja-JP" sz="2400">
                <a:highlight>
                  <a:srgbClr val="FFFF00"/>
                </a:highlight>
              </a:rPr>
              <a:t>(</a:t>
            </a:r>
            <a:r>
              <a:rPr lang="ja-JP" altLang="en-US" sz="2400">
                <a:highlight>
                  <a:srgbClr val="FFFF00"/>
                </a:highlight>
              </a:rPr>
              <a:t>千円札の枚数</a:t>
            </a:r>
            <a:r>
              <a:rPr lang="en-US" altLang="ja-JP" sz="2400">
                <a:highlight>
                  <a:srgbClr val="FFFF00"/>
                </a:highlight>
              </a:rPr>
              <a:t>)</a:t>
            </a:r>
            <a:r>
              <a:rPr lang="ja-JP" altLang="en-US" sz="2400"/>
              <a:t>＝ </a:t>
            </a:r>
            <a:r>
              <a:rPr lang="en-US" altLang="ja-JP" sz="2400"/>
              <a:t>N - (1</a:t>
            </a:r>
            <a:r>
              <a:rPr lang="ja-JP" altLang="en-US" sz="2400"/>
              <a:t>万円札の枚数</a:t>
            </a:r>
            <a:r>
              <a:rPr lang="en-US" altLang="ja-JP" sz="2400"/>
              <a:t>)  - (5</a:t>
            </a:r>
            <a:r>
              <a:rPr lang="ja-JP" altLang="en-US" sz="2400"/>
              <a:t>千円札の枚数</a:t>
            </a:r>
            <a:r>
              <a:rPr lang="en-US" altLang="ja-JP" sz="2400"/>
              <a:t>) </a:t>
            </a:r>
            <a:endParaRPr kumimoji="1" lang="ja-JP" altLang="en-US" sz="2400"/>
          </a:p>
        </p:txBody>
      </p:sp>
      <p:sp>
        <p:nvSpPr>
          <p:cNvPr id="7" name="テキスト ボックス 6">
            <a:extLst>
              <a:ext uri="{FF2B5EF4-FFF2-40B4-BE49-F238E27FC236}">
                <a16:creationId xmlns:a16="http://schemas.microsoft.com/office/drawing/2014/main" id="{AEE6ED94-94EE-A3CE-E1A4-77EF53BDD216}"/>
              </a:ext>
            </a:extLst>
          </p:cNvPr>
          <p:cNvSpPr txBox="1"/>
          <p:nvPr/>
        </p:nvSpPr>
        <p:spPr>
          <a:xfrm>
            <a:off x="7147483" y="4676039"/>
            <a:ext cx="4493538" cy="461665"/>
          </a:xfrm>
          <a:prstGeom prst="rect">
            <a:avLst/>
          </a:prstGeom>
          <a:noFill/>
        </p:spPr>
        <p:txBody>
          <a:bodyPr wrap="none" rtlCol="0">
            <a:spAutoFit/>
          </a:bodyPr>
          <a:lstStyle/>
          <a:p>
            <a:r>
              <a:rPr kumimoji="1" lang="ja-JP" altLang="en-US" sz="2400"/>
              <a:t>を利用してループの数を減らす</a:t>
            </a:r>
          </a:p>
        </p:txBody>
      </p:sp>
    </p:spTree>
    <p:extLst>
      <p:ext uri="{BB962C8B-B14F-4D97-AF65-F5344CB8AC3E}">
        <p14:creationId xmlns:p14="http://schemas.microsoft.com/office/powerpoint/2010/main" val="2390182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ABC085C - Otoshidama</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9.2</a:t>
            </a:r>
            <a:endParaRPr kumimoji="1" lang="ja-JP" altLang="en-US" sz="3200" b="1"/>
          </a:p>
        </p:txBody>
      </p:sp>
      <p:sp>
        <p:nvSpPr>
          <p:cNvPr id="3" name="テキスト ボックス 2">
            <a:extLst>
              <a:ext uri="{FF2B5EF4-FFF2-40B4-BE49-F238E27FC236}">
                <a16:creationId xmlns:a16="http://schemas.microsoft.com/office/drawing/2014/main" id="{886F4604-2A55-9DE6-57AA-1643F182FCC9}"/>
              </a:ext>
            </a:extLst>
          </p:cNvPr>
          <p:cNvSpPr txBox="1"/>
          <p:nvPr/>
        </p:nvSpPr>
        <p:spPr>
          <a:xfrm>
            <a:off x="4876801" y="2928078"/>
            <a:ext cx="7221849" cy="3929922"/>
          </a:xfrm>
          <a:prstGeom prst="rect">
            <a:avLst/>
          </a:prstGeom>
          <a:solidFill>
            <a:schemeClr val="tx1"/>
          </a:solidFill>
        </p:spPr>
        <p:txBody>
          <a:bodyPr wrap="none" rtlCol="0">
            <a:spAutoFit/>
          </a:bodyPr>
          <a:lstStyle/>
          <a:p>
            <a:pPr algn="l">
              <a:lnSpc>
                <a:spcPts val="1950"/>
              </a:lnSpc>
            </a:pP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#10000</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円の枚数を</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0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N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で調べる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#5000</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円の枚数を</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0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a:t>
            </a:r>
            <a:r>
              <a:rPr lang="en-US" altLang="ja-JP" sz="16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N-i </a:t>
            </a:r>
            <a:r>
              <a:rPr lang="ja-JP" altLang="ja-JP" sz="16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で調べる</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6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6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6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6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DC54BCFE-0014-DFE5-4A9E-C9C963823612}"/>
              </a:ext>
            </a:extLst>
          </p:cNvPr>
          <p:cNvSpPr txBox="1"/>
          <p:nvPr/>
        </p:nvSpPr>
        <p:spPr>
          <a:xfrm>
            <a:off x="8021892" y="2558746"/>
            <a:ext cx="931665" cy="369332"/>
          </a:xfrm>
          <a:prstGeom prst="rect">
            <a:avLst/>
          </a:prstGeom>
          <a:noFill/>
        </p:spPr>
        <p:txBody>
          <a:bodyPr wrap="none" rtlCol="0">
            <a:spAutoFit/>
          </a:bodyPr>
          <a:lstStyle/>
          <a:p>
            <a:r>
              <a:rPr kumimoji="1" lang="en-US" altLang="ja-JP"/>
              <a:t>Python</a:t>
            </a:r>
            <a:endParaRPr kumimoji="1" lang="ja-JP" altLang="en-US"/>
          </a:p>
        </p:txBody>
      </p:sp>
      <p:sp>
        <p:nvSpPr>
          <p:cNvPr id="8" name="テキスト ボックス 7">
            <a:extLst>
              <a:ext uri="{FF2B5EF4-FFF2-40B4-BE49-F238E27FC236}">
                <a16:creationId xmlns:a16="http://schemas.microsoft.com/office/drawing/2014/main" id="{2F5EC3B0-4BA0-5418-360A-CE770F344A63}"/>
              </a:ext>
            </a:extLst>
          </p:cNvPr>
          <p:cNvSpPr txBox="1"/>
          <p:nvPr/>
        </p:nvSpPr>
        <p:spPr>
          <a:xfrm>
            <a:off x="844913" y="2327913"/>
            <a:ext cx="3693640" cy="830997"/>
          </a:xfrm>
          <a:prstGeom prst="rect">
            <a:avLst/>
          </a:prstGeom>
          <a:noFill/>
        </p:spPr>
        <p:txBody>
          <a:bodyPr wrap="none" rtlCol="0">
            <a:spAutoFit/>
          </a:bodyPr>
          <a:lstStyle/>
          <a:p>
            <a:r>
              <a:rPr kumimoji="1" lang="en-US" altLang="ja-JP" sz="2400"/>
              <a:t>1</a:t>
            </a:r>
            <a:r>
              <a:rPr kumimoji="1" lang="ja-JP" altLang="en-US" sz="2400"/>
              <a:t>万円札の枚数と</a:t>
            </a:r>
            <a:r>
              <a:rPr kumimoji="1" lang="en-US" altLang="ja-JP" sz="2400"/>
              <a:t>5</a:t>
            </a:r>
            <a:r>
              <a:rPr kumimoji="1" lang="ja-JP" altLang="en-US" sz="2400"/>
              <a:t>千円札</a:t>
            </a:r>
            <a:endParaRPr kumimoji="1" lang="en-US" altLang="ja-JP" sz="2400"/>
          </a:p>
          <a:p>
            <a:r>
              <a:rPr kumimoji="1" lang="ja-JP" altLang="en-US" sz="2400"/>
              <a:t>の枚数を全探索する</a:t>
            </a:r>
          </a:p>
        </p:txBody>
      </p:sp>
      <p:sp>
        <p:nvSpPr>
          <p:cNvPr id="9" name="テキスト ボックス 8">
            <a:extLst>
              <a:ext uri="{FF2B5EF4-FFF2-40B4-BE49-F238E27FC236}">
                <a16:creationId xmlns:a16="http://schemas.microsoft.com/office/drawing/2014/main" id="{E6DC65E5-200C-2063-495E-44D1AF977992}"/>
              </a:ext>
            </a:extLst>
          </p:cNvPr>
          <p:cNvSpPr txBox="1"/>
          <p:nvPr/>
        </p:nvSpPr>
        <p:spPr>
          <a:xfrm>
            <a:off x="698157" y="1727748"/>
            <a:ext cx="1107996" cy="461665"/>
          </a:xfrm>
          <a:prstGeom prst="rect">
            <a:avLst/>
          </a:prstGeom>
          <a:noFill/>
        </p:spPr>
        <p:txBody>
          <a:bodyPr wrap="none" rtlCol="0">
            <a:spAutoFit/>
          </a:bodyPr>
          <a:lstStyle/>
          <a:p>
            <a:r>
              <a:rPr kumimoji="1" lang="ja-JP" altLang="en-US" sz="2400"/>
              <a:t>解き方</a:t>
            </a:r>
          </a:p>
        </p:txBody>
      </p:sp>
    </p:spTree>
    <p:extLst>
      <p:ext uri="{BB962C8B-B14F-4D97-AF65-F5344CB8AC3E}">
        <p14:creationId xmlns:p14="http://schemas.microsoft.com/office/powerpoint/2010/main" val="4127543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ABC085C - Otoshidama</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9.3</a:t>
            </a:r>
            <a:endParaRPr kumimoji="1" lang="ja-JP" altLang="en-US" sz="3200" b="1"/>
          </a:p>
        </p:txBody>
      </p:sp>
      <p:sp>
        <p:nvSpPr>
          <p:cNvPr id="3" name="テキスト ボックス 2">
            <a:extLst>
              <a:ext uri="{FF2B5EF4-FFF2-40B4-BE49-F238E27FC236}">
                <a16:creationId xmlns:a16="http://schemas.microsoft.com/office/drawing/2014/main" id="{7F9ECEF5-715B-159C-751D-896E76CD36DC}"/>
              </a:ext>
            </a:extLst>
          </p:cNvPr>
          <p:cNvSpPr txBox="1"/>
          <p:nvPr/>
        </p:nvSpPr>
        <p:spPr>
          <a:xfrm>
            <a:off x="131959" y="2128500"/>
            <a:ext cx="9110186" cy="4729500"/>
          </a:xfrm>
          <a:prstGeom prst="rect">
            <a:avLst/>
          </a:prstGeom>
          <a:solidFill>
            <a:schemeClr val="tx1"/>
          </a:solidFill>
        </p:spPr>
        <p:txBody>
          <a:bodyPr wrap="none" rtlCol="0">
            <a:spAutoFit/>
          </a:bodyPr>
          <a:lstStyle/>
          <a:p>
            <a:pPr algn="just"/>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5000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sum</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k</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ans5000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ans1000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A600C3E2-08AD-8AA5-8FDC-7D3696943D83}"/>
              </a:ext>
            </a:extLst>
          </p:cNvPr>
          <p:cNvSpPr txBox="1"/>
          <p:nvPr/>
        </p:nvSpPr>
        <p:spPr>
          <a:xfrm>
            <a:off x="4011867" y="1838190"/>
            <a:ext cx="675185" cy="369332"/>
          </a:xfrm>
          <a:prstGeom prst="rect">
            <a:avLst/>
          </a:prstGeom>
          <a:noFill/>
        </p:spPr>
        <p:txBody>
          <a:bodyPr wrap="none" rtlCol="0">
            <a:spAutoFit/>
          </a:bodyPr>
          <a:lstStyle/>
          <a:p>
            <a:r>
              <a:rPr kumimoji="1" lang="en-US" altLang="ja-JP"/>
              <a:t>C++</a:t>
            </a:r>
            <a:endParaRPr kumimoji="1" lang="ja-JP" altLang="en-US"/>
          </a:p>
        </p:txBody>
      </p:sp>
    </p:spTree>
    <p:extLst>
      <p:ext uri="{BB962C8B-B14F-4D97-AF65-F5344CB8AC3E}">
        <p14:creationId xmlns:p14="http://schemas.microsoft.com/office/powerpoint/2010/main" val="13668126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ABC085C - Otoshidama</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9.4</a:t>
            </a:r>
            <a:endParaRPr kumimoji="1" lang="ja-JP" altLang="en-US" sz="3200" b="1"/>
          </a:p>
        </p:txBody>
      </p:sp>
      <p:sp>
        <p:nvSpPr>
          <p:cNvPr id="2" name="テキスト ボックス 1">
            <a:extLst>
              <a:ext uri="{FF2B5EF4-FFF2-40B4-BE49-F238E27FC236}">
                <a16:creationId xmlns:a16="http://schemas.microsoft.com/office/drawing/2014/main" id="{258CA87E-FAF1-F40A-54F9-29CAC9955D56}"/>
              </a:ext>
            </a:extLst>
          </p:cNvPr>
          <p:cNvSpPr txBox="1"/>
          <p:nvPr/>
        </p:nvSpPr>
        <p:spPr>
          <a:xfrm>
            <a:off x="654756" y="1715911"/>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E1D0ABC6-4AD3-49F0-6544-BA437FF21614}"/>
              </a:ext>
            </a:extLst>
          </p:cNvPr>
          <p:cNvSpPr txBox="1"/>
          <p:nvPr/>
        </p:nvSpPr>
        <p:spPr>
          <a:xfrm>
            <a:off x="864329" y="3136612"/>
            <a:ext cx="5929828" cy="584775"/>
          </a:xfrm>
          <a:prstGeom prst="rect">
            <a:avLst/>
          </a:prstGeom>
          <a:noFill/>
        </p:spPr>
        <p:txBody>
          <a:bodyPr wrap="none" rtlCol="0">
            <a:spAutoFit/>
          </a:bodyPr>
          <a:lstStyle/>
          <a:p>
            <a:r>
              <a:rPr kumimoji="1" lang="ja-JP" altLang="en-US" sz="3200">
                <a:solidFill>
                  <a:srgbClr val="F8582E"/>
                </a:solidFill>
              </a:rPr>
              <a:t>・計算量のオーダーを意識する</a:t>
            </a:r>
          </a:p>
        </p:txBody>
      </p:sp>
    </p:spTree>
    <p:extLst>
      <p:ext uri="{BB962C8B-B14F-4D97-AF65-F5344CB8AC3E}">
        <p14:creationId xmlns:p14="http://schemas.microsoft.com/office/powerpoint/2010/main" val="17418407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計算量のオーダー</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9.5</a:t>
            </a:r>
            <a:endParaRPr kumimoji="1" lang="ja-JP" altLang="en-US" sz="3200" b="1"/>
          </a:p>
        </p:txBody>
      </p:sp>
    </p:spTree>
    <p:extLst>
      <p:ext uri="{BB962C8B-B14F-4D97-AF65-F5344CB8AC3E}">
        <p14:creationId xmlns:p14="http://schemas.microsoft.com/office/powerpoint/2010/main" val="1206455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入出力</a:t>
            </a:r>
            <a:r>
              <a:rPr lang="ja-JP" altLang="en-US" sz="4000" b="1">
                <a:solidFill>
                  <a:srgbClr val="F8582E"/>
                </a:solidFill>
              </a:rPr>
              <a:t>ができるようになる</a:t>
            </a:r>
            <a:r>
              <a:rPr lang="en-US" altLang="ja-JP" sz="4000" b="1">
                <a:solidFill>
                  <a:srgbClr val="F8582E"/>
                </a:solidFill>
              </a:rPr>
              <a:t>(Python)</a:t>
            </a:r>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dirty="0"/>
              <a:t>1.2</a:t>
            </a:r>
            <a:endParaRPr kumimoji="1" lang="ja-JP" altLang="en-US" sz="3200" b="1"/>
          </a:p>
        </p:txBody>
      </p:sp>
      <p:sp>
        <p:nvSpPr>
          <p:cNvPr id="9" name="テキスト ボックス 8">
            <a:extLst>
              <a:ext uri="{FF2B5EF4-FFF2-40B4-BE49-F238E27FC236}">
                <a16:creationId xmlns:a16="http://schemas.microsoft.com/office/drawing/2014/main" id="{5924708B-BE8B-5ED0-F37F-3A19E1DEEBB0}"/>
              </a:ext>
            </a:extLst>
          </p:cNvPr>
          <p:cNvSpPr txBox="1"/>
          <p:nvPr/>
        </p:nvSpPr>
        <p:spPr>
          <a:xfrm>
            <a:off x="0" y="5482432"/>
            <a:ext cx="4978401" cy="1374735"/>
          </a:xfrm>
          <a:prstGeom prst="rect">
            <a:avLst/>
          </a:prstGeom>
          <a:solidFill>
            <a:schemeClr val="tx1"/>
          </a:solidFill>
        </p:spPr>
        <p:txBody>
          <a:bodyPr wrap="squar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ans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AF9ED196-D68C-510E-76BD-38531AD45125}"/>
              </a:ext>
            </a:extLst>
          </p:cNvPr>
          <p:cNvSpPr txBox="1"/>
          <p:nvPr/>
        </p:nvSpPr>
        <p:spPr>
          <a:xfrm>
            <a:off x="352268" y="3882095"/>
            <a:ext cx="5093061" cy="307777"/>
          </a:xfrm>
          <a:prstGeom prst="rect">
            <a:avLst/>
          </a:prstGeom>
          <a:noFill/>
        </p:spPr>
        <p:txBody>
          <a:bodyPr wrap="none" rtlCol="0">
            <a:spAutoFit/>
          </a:bodyPr>
          <a:lstStyle/>
          <a:p>
            <a:r>
              <a:rPr kumimoji="1" lang="en" altLang="ja-JP" sz="1400"/>
              <a:t>https://qiita.com/scythercas/items/5e08dfffb49468dd1176</a:t>
            </a:r>
            <a:endParaRPr kumimoji="1" lang="ja-JP" altLang="en-US" sz="1400"/>
          </a:p>
        </p:txBody>
      </p:sp>
      <p:sp>
        <p:nvSpPr>
          <p:cNvPr id="12" name="テキスト ボックス 11">
            <a:extLst>
              <a:ext uri="{FF2B5EF4-FFF2-40B4-BE49-F238E27FC236}">
                <a16:creationId xmlns:a16="http://schemas.microsoft.com/office/drawing/2014/main" id="{BC649045-E90D-2D77-4C55-D599B83D70A2}"/>
              </a:ext>
            </a:extLst>
          </p:cNvPr>
          <p:cNvSpPr txBox="1"/>
          <p:nvPr/>
        </p:nvSpPr>
        <p:spPr>
          <a:xfrm>
            <a:off x="499794" y="3447403"/>
            <a:ext cx="646331" cy="369332"/>
          </a:xfrm>
          <a:prstGeom prst="rect">
            <a:avLst/>
          </a:prstGeom>
          <a:noFill/>
        </p:spPr>
        <p:txBody>
          <a:bodyPr wrap="none" rtlCol="0">
            <a:spAutoFit/>
          </a:bodyPr>
          <a:lstStyle/>
          <a:p>
            <a:r>
              <a:rPr kumimoji="1" lang="ja-JP" altLang="en-US"/>
              <a:t>参考</a:t>
            </a:r>
          </a:p>
        </p:txBody>
      </p:sp>
      <p:sp>
        <p:nvSpPr>
          <p:cNvPr id="13" name="テキスト ボックス 12">
            <a:extLst>
              <a:ext uri="{FF2B5EF4-FFF2-40B4-BE49-F238E27FC236}">
                <a16:creationId xmlns:a16="http://schemas.microsoft.com/office/drawing/2014/main" id="{97B0310A-2BA9-024E-FD08-839FC1B9D963}"/>
              </a:ext>
            </a:extLst>
          </p:cNvPr>
          <p:cNvSpPr txBox="1"/>
          <p:nvPr/>
        </p:nvSpPr>
        <p:spPr>
          <a:xfrm>
            <a:off x="499794" y="1807295"/>
            <a:ext cx="10491975" cy="523220"/>
          </a:xfrm>
          <a:prstGeom prst="rect">
            <a:avLst/>
          </a:prstGeom>
          <a:noFill/>
        </p:spPr>
        <p:txBody>
          <a:bodyPr wrap="none" rtlCol="0">
            <a:spAutoFit/>
          </a:bodyPr>
          <a:lstStyle/>
          <a:p>
            <a:r>
              <a:rPr kumimoji="1" lang="ja-JP" altLang="en-US" sz="2800"/>
              <a:t>入力</a:t>
            </a:r>
            <a:r>
              <a:rPr kumimoji="1" lang="en-US" altLang="ja-JP" sz="2800"/>
              <a:t>: input()</a:t>
            </a:r>
            <a:r>
              <a:rPr kumimoji="1" lang="ja-JP" altLang="en-US" sz="2800"/>
              <a:t>で一行ずつ受け取る</a:t>
            </a:r>
            <a:r>
              <a:rPr lang="ja-JP" altLang="en-US" sz="2800"/>
              <a:t>、入力は文字列で受け取られる</a:t>
            </a:r>
            <a:endParaRPr kumimoji="1" lang="ja-JP" altLang="en-US" sz="2800"/>
          </a:p>
        </p:txBody>
      </p:sp>
      <p:sp>
        <p:nvSpPr>
          <p:cNvPr id="14" name="テキスト ボックス 13">
            <a:extLst>
              <a:ext uri="{FF2B5EF4-FFF2-40B4-BE49-F238E27FC236}">
                <a16:creationId xmlns:a16="http://schemas.microsoft.com/office/drawing/2014/main" id="{8E73FDA2-B327-DDFB-8CB6-D7238DD0A0D0}"/>
              </a:ext>
            </a:extLst>
          </p:cNvPr>
          <p:cNvSpPr txBox="1"/>
          <p:nvPr/>
        </p:nvSpPr>
        <p:spPr>
          <a:xfrm>
            <a:off x="499794" y="2690436"/>
            <a:ext cx="10870283" cy="523220"/>
          </a:xfrm>
          <a:prstGeom prst="rect">
            <a:avLst/>
          </a:prstGeom>
          <a:noFill/>
        </p:spPr>
        <p:txBody>
          <a:bodyPr wrap="none" rtlCol="0">
            <a:spAutoFit/>
          </a:bodyPr>
          <a:lstStyle/>
          <a:p>
            <a:r>
              <a:rPr kumimoji="1" lang="ja-JP" altLang="en-US" sz="2800"/>
              <a:t>出力</a:t>
            </a:r>
            <a:r>
              <a:rPr kumimoji="1" lang="en-US" altLang="ja-JP" sz="2800"/>
              <a:t>:</a:t>
            </a:r>
            <a:r>
              <a:rPr kumimoji="1" lang="ja-JP" altLang="en-US" sz="2800"/>
              <a:t>基本は</a:t>
            </a:r>
            <a:r>
              <a:rPr kumimoji="1" lang="en-US" altLang="ja-JP" sz="2800"/>
              <a:t>print(a)</a:t>
            </a:r>
            <a:r>
              <a:rPr kumimoji="1" lang="ja-JP" altLang="en-US" sz="2800"/>
              <a:t>とかでいい。複数を出力する際は文字列にする</a:t>
            </a:r>
          </a:p>
        </p:txBody>
      </p:sp>
      <p:sp>
        <p:nvSpPr>
          <p:cNvPr id="15" name="テキスト ボックス 14">
            <a:extLst>
              <a:ext uri="{FF2B5EF4-FFF2-40B4-BE49-F238E27FC236}">
                <a16:creationId xmlns:a16="http://schemas.microsoft.com/office/drawing/2014/main" id="{6FA3A20F-22A8-A2F7-9A62-9D2C4F334623}"/>
              </a:ext>
            </a:extLst>
          </p:cNvPr>
          <p:cNvSpPr txBox="1"/>
          <p:nvPr/>
        </p:nvSpPr>
        <p:spPr>
          <a:xfrm>
            <a:off x="352268" y="4234329"/>
            <a:ext cx="11622092" cy="307777"/>
          </a:xfrm>
          <a:prstGeom prst="rect">
            <a:avLst/>
          </a:prstGeom>
          <a:noFill/>
        </p:spPr>
        <p:txBody>
          <a:bodyPr wrap="none" rtlCol="0">
            <a:spAutoFit/>
          </a:bodyPr>
          <a:lstStyle/>
          <a:p>
            <a:r>
              <a:rPr kumimoji="1" lang="en" altLang="ja-JP" sz="1400"/>
              <a:t>https://qiita.com/Koichiro-Kanaya/items/4f46fe2c98a415681210#Python%E3%81%A7%E3%81%AE%E5%85%A5%E5%87%BA%E5%8A%9B</a:t>
            </a:r>
            <a:endParaRPr kumimoji="1" lang="ja-JP" altLang="en-US" sz="1400"/>
          </a:p>
        </p:txBody>
      </p:sp>
      <p:sp>
        <p:nvSpPr>
          <p:cNvPr id="16" name="テキスト ボックス 15">
            <a:extLst>
              <a:ext uri="{FF2B5EF4-FFF2-40B4-BE49-F238E27FC236}">
                <a16:creationId xmlns:a16="http://schemas.microsoft.com/office/drawing/2014/main" id="{C88BD5A7-D4CC-D7FC-2843-AB170CC102D2}"/>
              </a:ext>
            </a:extLst>
          </p:cNvPr>
          <p:cNvSpPr txBox="1"/>
          <p:nvPr/>
        </p:nvSpPr>
        <p:spPr>
          <a:xfrm>
            <a:off x="1960880" y="5113100"/>
            <a:ext cx="1005403" cy="369332"/>
          </a:xfrm>
          <a:prstGeom prst="rect">
            <a:avLst/>
          </a:prstGeom>
          <a:noFill/>
        </p:spPr>
        <p:txBody>
          <a:bodyPr wrap="none" rtlCol="0">
            <a:spAutoFit/>
          </a:bodyPr>
          <a:lstStyle/>
          <a:p>
            <a:r>
              <a:rPr kumimoji="1" lang="ja-JP" altLang="en-US"/>
              <a:t>解答例</a:t>
            </a:r>
            <a:r>
              <a:rPr kumimoji="1" lang="en-US" altLang="ja-JP"/>
              <a:t>1</a:t>
            </a:r>
            <a:endParaRPr kumimoji="1" lang="ja-JP" altLang="en-US"/>
          </a:p>
        </p:txBody>
      </p:sp>
      <p:sp>
        <p:nvSpPr>
          <p:cNvPr id="19" name="テキスト ボックス 18">
            <a:extLst>
              <a:ext uri="{FF2B5EF4-FFF2-40B4-BE49-F238E27FC236}">
                <a16:creationId xmlns:a16="http://schemas.microsoft.com/office/drawing/2014/main" id="{926A264C-C44D-2A63-7835-AB221325BCA0}"/>
              </a:ext>
            </a:extLst>
          </p:cNvPr>
          <p:cNvSpPr txBox="1"/>
          <p:nvPr/>
        </p:nvSpPr>
        <p:spPr>
          <a:xfrm>
            <a:off x="6614160" y="5483265"/>
            <a:ext cx="4978400" cy="1374735"/>
          </a:xfrm>
          <a:prstGeom prst="rect">
            <a:avLst/>
          </a:prstGeom>
          <a:solidFill>
            <a:schemeClr val="tx1"/>
          </a:solidFill>
        </p:spPr>
        <p:txBody>
          <a:bodyPr wrap="squar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format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p>
          <a:p>
            <a:pPr algn="l">
              <a:lnSpc>
                <a:spcPts val="1950"/>
              </a:lnSpc>
            </a:pP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DF2426D1-079D-2DF8-7D1E-E88AE4802744}"/>
              </a:ext>
            </a:extLst>
          </p:cNvPr>
          <p:cNvSpPr txBox="1"/>
          <p:nvPr/>
        </p:nvSpPr>
        <p:spPr>
          <a:xfrm>
            <a:off x="8493760" y="5113100"/>
            <a:ext cx="1005403" cy="369332"/>
          </a:xfrm>
          <a:prstGeom prst="rect">
            <a:avLst/>
          </a:prstGeom>
          <a:noFill/>
        </p:spPr>
        <p:txBody>
          <a:bodyPr wrap="none" rtlCol="0">
            <a:spAutoFit/>
          </a:bodyPr>
          <a:lstStyle/>
          <a:p>
            <a:r>
              <a:rPr kumimoji="1" lang="ja-JP" altLang="en-US"/>
              <a:t>解答例</a:t>
            </a:r>
            <a:r>
              <a:rPr kumimoji="1" lang="en-US" altLang="ja-JP"/>
              <a:t>2</a:t>
            </a:r>
            <a:endParaRPr kumimoji="1" lang="ja-JP" altLang="en-US"/>
          </a:p>
        </p:txBody>
      </p:sp>
    </p:spTree>
    <p:extLst>
      <p:ext uri="{BB962C8B-B14F-4D97-AF65-F5344CB8AC3E}">
        <p14:creationId xmlns:p14="http://schemas.microsoft.com/office/powerpoint/2010/main" val="4083603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a:t>
            </a:r>
            <a:endParaRPr kumimoji="1" lang="ja-JP" altLang="en-US" sz="3200" b="1"/>
          </a:p>
        </p:txBody>
      </p:sp>
      <p:sp>
        <p:nvSpPr>
          <p:cNvPr id="2" name="テキスト ボックス 1">
            <a:extLst>
              <a:ext uri="{FF2B5EF4-FFF2-40B4-BE49-F238E27FC236}">
                <a16:creationId xmlns:a16="http://schemas.microsoft.com/office/drawing/2014/main" id="{62061C31-CD88-0B7E-DF21-89404CBED3BB}"/>
              </a:ext>
            </a:extLst>
          </p:cNvPr>
          <p:cNvSpPr txBox="1"/>
          <p:nvPr/>
        </p:nvSpPr>
        <p:spPr>
          <a:xfrm>
            <a:off x="698157" y="1688124"/>
            <a:ext cx="1107996" cy="461665"/>
          </a:xfrm>
          <a:prstGeom prst="rect">
            <a:avLst/>
          </a:prstGeom>
          <a:noFill/>
        </p:spPr>
        <p:txBody>
          <a:bodyPr wrap="none" rtlCol="0">
            <a:spAutoFit/>
          </a:bodyPr>
          <a:lstStyle/>
          <a:p>
            <a:r>
              <a:rPr kumimoji="1" lang="ja-JP" altLang="en-US" sz="2400"/>
              <a:t>解き方</a:t>
            </a:r>
          </a:p>
        </p:txBody>
      </p:sp>
      <p:sp>
        <p:nvSpPr>
          <p:cNvPr id="3" name="テキスト ボックス 2">
            <a:extLst>
              <a:ext uri="{FF2B5EF4-FFF2-40B4-BE49-F238E27FC236}">
                <a16:creationId xmlns:a16="http://schemas.microsoft.com/office/drawing/2014/main" id="{D1771F9E-BC99-1D2B-65E9-AC6950CE86D0}"/>
              </a:ext>
            </a:extLst>
          </p:cNvPr>
          <p:cNvSpPr txBox="1"/>
          <p:nvPr/>
        </p:nvSpPr>
        <p:spPr>
          <a:xfrm>
            <a:off x="1252155" y="2440037"/>
            <a:ext cx="10033516" cy="584775"/>
          </a:xfrm>
          <a:prstGeom prst="rect">
            <a:avLst/>
          </a:prstGeom>
          <a:noFill/>
        </p:spPr>
        <p:txBody>
          <a:bodyPr wrap="none" rtlCol="0">
            <a:spAutoFit/>
          </a:bodyPr>
          <a:lstStyle/>
          <a:p>
            <a:r>
              <a:rPr lang="ja-JP" altLang="en-US" sz="3200"/>
              <a:t>・</a:t>
            </a:r>
            <a:r>
              <a:rPr kumimoji="1" lang="ja-JP" altLang="en-US" sz="3200"/>
              <a:t>４つの文字列が取り除けるかを</a:t>
            </a:r>
            <a:r>
              <a:rPr kumimoji="1" lang="ja-JP" altLang="en-US" sz="3200">
                <a:solidFill>
                  <a:srgbClr val="FF0000"/>
                </a:solidFill>
              </a:rPr>
              <a:t>後ろから</a:t>
            </a:r>
            <a:r>
              <a:rPr kumimoji="1" lang="ja-JP" altLang="en-US" sz="3200"/>
              <a:t>貪欲に試す</a:t>
            </a:r>
          </a:p>
        </p:txBody>
      </p:sp>
      <p:sp>
        <p:nvSpPr>
          <p:cNvPr id="6" name="テキスト ボックス 5">
            <a:extLst>
              <a:ext uri="{FF2B5EF4-FFF2-40B4-BE49-F238E27FC236}">
                <a16:creationId xmlns:a16="http://schemas.microsoft.com/office/drawing/2014/main" id="{DA3C6567-3E0F-5C67-ACD2-C7F4F20AD7DB}"/>
              </a:ext>
            </a:extLst>
          </p:cNvPr>
          <p:cNvSpPr txBox="1"/>
          <p:nvPr/>
        </p:nvSpPr>
        <p:spPr>
          <a:xfrm>
            <a:off x="834013" y="3315956"/>
            <a:ext cx="1338828" cy="369332"/>
          </a:xfrm>
          <a:prstGeom prst="rect">
            <a:avLst/>
          </a:prstGeom>
          <a:noFill/>
        </p:spPr>
        <p:txBody>
          <a:bodyPr wrap="none" rtlCol="0">
            <a:spAutoFit/>
          </a:bodyPr>
          <a:lstStyle/>
          <a:p>
            <a:r>
              <a:rPr kumimoji="1" lang="ja-JP" altLang="en-US"/>
              <a:t>前からだと</a:t>
            </a:r>
          </a:p>
        </p:txBody>
      </p:sp>
      <p:sp>
        <p:nvSpPr>
          <p:cNvPr id="7" name="テキスト ボックス 6">
            <a:extLst>
              <a:ext uri="{FF2B5EF4-FFF2-40B4-BE49-F238E27FC236}">
                <a16:creationId xmlns:a16="http://schemas.microsoft.com/office/drawing/2014/main" id="{4D83511C-CBA8-1A64-BE76-701826E8B807}"/>
              </a:ext>
            </a:extLst>
          </p:cNvPr>
          <p:cNvSpPr txBox="1"/>
          <p:nvPr/>
        </p:nvSpPr>
        <p:spPr>
          <a:xfrm>
            <a:off x="1889090" y="3959051"/>
            <a:ext cx="6853158" cy="461665"/>
          </a:xfrm>
          <a:prstGeom prst="rect">
            <a:avLst/>
          </a:prstGeom>
          <a:noFill/>
        </p:spPr>
        <p:txBody>
          <a:bodyPr wrap="none" rtlCol="0">
            <a:spAutoFit/>
          </a:bodyPr>
          <a:lstStyle/>
          <a:p>
            <a:r>
              <a:rPr kumimoji="1" lang="en-US" altLang="ja-JP" sz="2400">
                <a:highlight>
                  <a:srgbClr val="FFFF00"/>
                </a:highlight>
              </a:rPr>
              <a:t>dream</a:t>
            </a:r>
            <a:r>
              <a:rPr kumimoji="1" lang="en-US" altLang="ja-JP" sz="2400"/>
              <a:t>         </a:t>
            </a:r>
            <a:r>
              <a:rPr kumimoji="1" lang="en-US" altLang="ja-JP" sz="2400">
                <a:highlight>
                  <a:srgbClr val="FFFF00"/>
                </a:highlight>
              </a:rPr>
              <a:t>dream</a:t>
            </a:r>
            <a:r>
              <a:rPr kumimoji="1" lang="en-US" altLang="ja-JP" sz="2400"/>
              <a:t>er           </a:t>
            </a:r>
            <a:r>
              <a:rPr kumimoji="1" lang="en-US" altLang="ja-JP" sz="2400">
                <a:highlight>
                  <a:srgbClr val="00FF00"/>
                </a:highlight>
              </a:rPr>
              <a:t>erase</a:t>
            </a:r>
            <a:r>
              <a:rPr kumimoji="1" lang="en-US" altLang="ja-JP" sz="2400"/>
              <a:t>            </a:t>
            </a:r>
            <a:r>
              <a:rPr kumimoji="1" lang="en-US" altLang="ja-JP" sz="2400">
                <a:highlight>
                  <a:srgbClr val="00FF00"/>
                </a:highlight>
              </a:rPr>
              <a:t>erase</a:t>
            </a:r>
            <a:r>
              <a:rPr kumimoji="1" lang="en-US" altLang="ja-JP" sz="2400"/>
              <a:t>r</a:t>
            </a:r>
            <a:endParaRPr kumimoji="1" lang="ja-JP" altLang="en-US" sz="2400"/>
          </a:p>
        </p:txBody>
      </p:sp>
      <p:sp>
        <p:nvSpPr>
          <p:cNvPr id="8" name="テキスト ボックス 7">
            <a:extLst>
              <a:ext uri="{FF2B5EF4-FFF2-40B4-BE49-F238E27FC236}">
                <a16:creationId xmlns:a16="http://schemas.microsoft.com/office/drawing/2014/main" id="{FEF24744-9225-91D0-79C5-B43AF1F670D4}"/>
              </a:ext>
            </a:extLst>
          </p:cNvPr>
          <p:cNvSpPr txBox="1"/>
          <p:nvPr/>
        </p:nvSpPr>
        <p:spPr>
          <a:xfrm>
            <a:off x="834013" y="5216655"/>
            <a:ext cx="1569660" cy="369332"/>
          </a:xfrm>
          <a:prstGeom prst="rect">
            <a:avLst/>
          </a:prstGeom>
          <a:noFill/>
        </p:spPr>
        <p:txBody>
          <a:bodyPr wrap="none" rtlCol="0">
            <a:spAutoFit/>
          </a:bodyPr>
          <a:lstStyle/>
          <a:p>
            <a:r>
              <a:rPr kumimoji="1" lang="ja-JP" altLang="en-US"/>
              <a:t>後ろからだと</a:t>
            </a:r>
          </a:p>
        </p:txBody>
      </p:sp>
      <p:sp>
        <p:nvSpPr>
          <p:cNvPr id="9" name="テキスト ボックス 8">
            <a:extLst>
              <a:ext uri="{FF2B5EF4-FFF2-40B4-BE49-F238E27FC236}">
                <a16:creationId xmlns:a16="http://schemas.microsoft.com/office/drawing/2014/main" id="{8526E231-7B37-8F3C-7C47-30FB56DDBA2D}"/>
              </a:ext>
            </a:extLst>
          </p:cNvPr>
          <p:cNvSpPr txBox="1"/>
          <p:nvPr/>
        </p:nvSpPr>
        <p:spPr>
          <a:xfrm>
            <a:off x="1977255" y="5748213"/>
            <a:ext cx="6676828" cy="461665"/>
          </a:xfrm>
          <a:prstGeom prst="rect">
            <a:avLst/>
          </a:prstGeom>
          <a:noFill/>
        </p:spPr>
        <p:txBody>
          <a:bodyPr wrap="none" rtlCol="0">
            <a:spAutoFit/>
          </a:bodyPr>
          <a:lstStyle/>
          <a:p>
            <a:r>
              <a:rPr kumimoji="1" lang="en-US" altLang="ja-JP" sz="2400">
                <a:solidFill>
                  <a:schemeClr val="accent1">
                    <a:lumMod val="75000"/>
                  </a:schemeClr>
                </a:solidFill>
              </a:rPr>
              <a:t>maerd</a:t>
            </a:r>
            <a:r>
              <a:rPr kumimoji="1" lang="en-US" altLang="ja-JP" sz="2400"/>
              <a:t>        </a:t>
            </a:r>
            <a:r>
              <a:rPr kumimoji="1" lang="en-US" altLang="ja-JP" sz="2400">
                <a:solidFill>
                  <a:schemeClr val="accent2">
                    <a:lumMod val="75000"/>
                  </a:schemeClr>
                </a:solidFill>
              </a:rPr>
              <a:t>remaerd</a:t>
            </a:r>
            <a:r>
              <a:rPr kumimoji="1" lang="en-US" altLang="ja-JP" sz="2400"/>
              <a:t>           </a:t>
            </a:r>
            <a:r>
              <a:rPr kumimoji="1" lang="en-US" altLang="ja-JP" sz="2400">
                <a:solidFill>
                  <a:schemeClr val="accent4">
                    <a:lumMod val="75000"/>
                  </a:schemeClr>
                </a:solidFill>
              </a:rPr>
              <a:t>esare</a:t>
            </a:r>
            <a:r>
              <a:rPr kumimoji="1" lang="en-US" altLang="ja-JP" sz="2400"/>
              <a:t>           </a:t>
            </a:r>
            <a:r>
              <a:rPr kumimoji="1" lang="en-US" altLang="ja-JP" sz="2400">
                <a:solidFill>
                  <a:schemeClr val="accent6">
                    <a:lumMod val="75000"/>
                  </a:schemeClr>
                </a:solidFill>
              </a:rPr>
              <a:t>resare</a:t>
            </a:r>
            <a:endParaRPr kumimoji="1" lang="ja-JP" altLang="en-US" sz="2400">
              <a:solidFill>
                <a:schemeClr val="accent6">
                  <a:lumMod val="75000"/>
                </a:schemeClr>
              </a:solidFill>
            </a:endParaRPr>
          </a:p>
        </p:txBody>
      </p:sp>
      <p:sp>
        <p:nvSpPr>
          <p:cNvPr id="12" name="U ターン矢印 11">
            <a:extLst>
              <a:ext uri="{FF2B5EF4-FFF2-40B4-BE49-F238E27FC236}">
                <a16:creationId xmlns:a16="http://schemas.microsoft.com/office/drawing/2014/main" id="{2E490A07-3727-676B-5CA4-E5A18597F57D}"/>
              </a:ext>
            </a:extLst>
          </p:cNvPr>
          <p:cNvSpPr/>
          <p:nvPr/>
        </p:nvSpPr>
        <p:spPr>
          <a:xfrm rot="10800000" flipH="1">
            <a:off x="6209881" y="4433947"/>
            <a:ext cx="1909187" cy="369332"/>
          </a:xfrm>
          <a:prstGeom prst="uturnArrow">
            <a:avLst>
              <a:gd name="adj1" fmla="val 7979"/>
              <a:gd name="adj2" fmla="val 25000"/>
              <a:gd name="adj3" fmla="val 26595"/>
              <a:gd name="adj4" fmla="val 50000"/>
              <a:gd name="adj5" fmla="val 984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U ターン矢印 14">
            <a:extLst>
              <a:ext uri="{FF2B5EF4-FFF2-40B4-BE49-F238E27FC236}">
                <a16:creationId xmlns:a16="http://schemas.microsoft.com/office/drawing/2014/main" id="{E8E704EA-58D5-5619-AEED-630985759D75}"/>
              </a:ext>
            </a:extLst>
          </p:cNvPr>
          <p:cNvSpPr/>
          <p:nvPr/>
        </p:nvSpPr>
        <p:spPr>
          <a:xfrm rot="10800000" flipH="1">
            <a:off x="2352989" y="4433948"/>
            <a:ext cx="1909187" cy="369332"/>
          </a:xfrm>
          <a:prstGeom prst="uturnArrow">
            <a:avLst>
              <a:gd name="adj1" fmla="val 7979"/>
              <a:gd name="adj2" fmla="val 25000"/>
              <a:gd name="adj3" fmla="val 26595"/>
              <a:gd name="adj4" fmla="val 50000"/>
              <a:gd name="adj5" fmla="val 984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E3FEEF32-B91A-CDB7-03D6-105B585C5933}"/>
              </a:ext>
            </a:extLst>
          </p:cNvPr>
          <p:cNvSpPr txBox="1"/>
          <p:nvPr/>
        </p:nvSpPr>
        <p:spPr>
          <a:xfrm>
            <a:off x="8390653" y="4634019"/>
            <a:ext cx="3877985" cy="369332"/>
          </a:xfrm>
          <a:prstGeom prst="rect">
            <a:avLst/>
          </a:prstGeom>
          <a:noFill/>
        </p:spPr>
        <p:txBody>
          <a:bodyPr wrap="none" rtlCol="0">
            <a:spAutoFit/>
          </a:bodyPr>
          <a:lstStyle/>
          <a:p>
            <a:r>
              <a:rPr kumimoji="1" lang="ja-JP" altLang="en-US"/>
              <a:t>完全に含まれてしまう文字列がある</a:t>
            </a:r>
          </a:p>
        </p:txBody>
      </p:sp>
      <p:sp>
        <p:nvSpPr>
          <p:cNvPr id="17" name="テキスト ボックス 16">
            <a:extLst>
              <a:ext uri="{FF2B5EF4-FFF2-40B4-BE49-F238E27FC236}">
                <a16:creationId xmlns:a16="http://schemas.microsoft.com/office/drawing/2014/main" id="{4B0711D6-A3D8-FB07-7C33-B51B22720433}"/>
              </a:ext>
            </a:extLst>
          </p:cNvPr>
          <p:cNvSpPr txBox="1"/>
          <p:nvPr/>
        </p:nvSpPr>
        <p:spPr>
          <a:xfrm>
            <a:off x="8275236" y="6308409"/>
            <a:ext cx="4108817" cy="646331"/>
          </a:xfrm>
          <a:prstGeom prst="rect">
            <a:avLst/>
          </a:prstGeom>
          <a:noFill/>
        </p:spPr>
        <p:txBody>
          <a:bodyPr wrap="none" rtlCol="0">
            <a:spAutoFit/>
          </a:bodyPr>
          <a:lstStyle/>
          <a:p>
            <a:r>
              <a:rPr kumimoji="1" lang="ja-JP" altLang="en-US"/>
              <a:t>完全に含まれてしまう文字列がない！</a:t>
            </a:r>
          </a:p>
          <a:p>
            <a:endParaRPr kumimoji="1" lang="ja-JP" altLang="en-US"/>
          </a:p>
        </p:txBody>
      </p:sp>
    </p:spTree>
    <p:extLst>
      <p:ext uri="{BB962C8B-B14F-4D97-AF65-F5344CB8AC3E}">
        <p14:creationId xmlns:p14="http://schemas.microsoft.com/office/powerpoint/2010/main" val="25918182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10.1</a:t>
            </a:r>
            <a:endParaRPr kumimoji="1" lang="ja-JP" altLang="en-US" sz="3200" b="1"/>
          </a:p>
        </p:txBody>
      </p:sp>
      <p:sp>
        <p:nvSpPr>
          <p:cNvPr id="6" name="テキスト ボックス 5">
            <a:extLst>
              <a:ext uri="{FF2B5EF4-FFF2-40B4-BE49-F238E27FC236}">
                <a16:creationId xmlns:a16="http://schemas.microsoft.com/office/drawing/2014/main" id="{C64D2EF3-46BA-1A33-393A-3DFD23C8B5E7}"/>
              </a:ext>
            </a:extLst>
          </p:cNvPr>
          <p:cNvSpPr txBox="1"/>
          <p:nvPr/>
        </p:nvSpPr>
        <p:spPr>
          <a:xfrm>
            <a:off x="629728" y="1871932"/>
            <a:ext cx="5493812" cy="369332"/>
          </a:xfrm>
          <a:prstGeom prst="rect">
            <a:avLst/>
          </a:prstGeom>
          <a:noFill/>
        </p:spPr>
        <p:txBody>
          <a:bodyPr wrap="none" rtlCol="0">
            <a:spAutoFit/>
          </a:bodyPr>
          <a:lstStyle/>
          <a:p>
            <a:r>
              <a:rPr kumimoji="1" lang="ja-JP" altLang="en-US"/>
              <a:t>完全に含まれる文字列があるとどんな問題があるか</a:t>
            </a:r>
          </a:p>
        </p:txBody>
      </p:sp>
      <p:sp>
        <p:nvSpPr>
          <p:cNvPr id="7" name="テキスト ボックス 6">
            <a:extLst>
              <a:ext uri="{FF2B5EF4-FFF2-40B4-BE49-F238E27FC236}">
                <a16:creationId xmlns:a16="http://schemas.microsoft.com/office/drawing/2014/main" id="{3D20FB7A-1BFF-3128-4E49-9AC384356872}"/>
              </a:ext>
            </a:extLst>
          </p:cNvPr>
          <p:cNvSpPr txBox="1"/>
          <p:nvPr/>
        </p:nvSpPr>
        <p:spPr>
          <a:xfrm>
            <a:off x="3223258" y="2559135"/>
            <a:ext cx="5745484" cy="400110"/>
          </a:xfrm>
          <a:prstGeom prst="rect">
            <a:avLst/>
          </a:prstGeom>
          <a:noFill/>
        </p:spPr>
        <p:txBody>
          <a:bodyPr wrap="none" rtlCol="0">
            <a:spAutoFit/>
          </a:bodyPr>
          <a:lstStyle/>
          <a:p>
            <a:r>
              <a:rPr kumimoji="1" lang="en-US" altLang="ja-JP" sz="2000">
                <a:highlight>
                  <a:srgbClr val="FFFF00"/>
                </a:highlight>
              </a:rPr>
              <a:t>dream</a:t>
            </a:r>
            <a:r>
              <a:rPr kumimoji="1" lang="en-US" altLang="ja-JP" sz="2000"/>
              <a:t>         </a:t>
            </a:r>
            <a:r>
              <a:rPr kumimoji="1" lang="en-US" altLang="ja-JP" sz="2000">
                <a:highlight>
                  <a:srgbClr val="FFFF00"/>
                </a:highlight>
              </a:rPr>
              <a:t>dream</a:t>
            </a:r>
            <a:r>
              <a:rPr kumimoji="1" lang="en-US" altLang="ja-JP" sz="2000"/>
              <a:t>er           </a:t>
            </a:r>
            <a:r>
              <a:rPr kumimoji="1" lang="en-US" altLang="ja-JP" sz="2000">
                <a:highlight>
                  <a:srgbClr val="00FF00"/>
                </a:highlight>
              </a:rPr>
              <a:t>erase</a:t>
            </a:r>
            <a:r>
              <a:rPr kumimoji="1" lang="en-US" altLang="ja-JP" sz="2000"/>
              <a:t>             </a:t>
            </a:r>
            <a:r>
              <a:rPr kumimoji="1" lang="en-US" altLang="ja-JP" sz="2000">
                <a:highlight>
                  <a:srgbClr val="00FF00"/>
                </a:highlight>
              </a:rPr>
              <a:t>erase</a:t>
            </a:r>
            <a:r>
              <a:rPr kumimoji="1" lang="en-US" altLang="ja-JP" sz="2000"/>
              <a:t>r</a:t>
            </a:r>
            <a:endParaRPr kumimoji="1" lang="ja-JP" altLang="en-US" sz="2000"/>
          </a:p>
        </p:txBody>
      </p:sp>
      <p:sp>
        <p:nvSpPr>
          <p:cNvPr id="10" name="テキスト ボックス 9">
            <a:extLst>
              <a:ext uri="{FF2B5EF4-FFF2-40B4-BE49-F238E27FC236}">
                <a16:creationId xmlns:a16="http://schemas.microsoft.com/office/drawing/2014/main" id="{7F759E28-5346-943E-1327-105D152382D2}"/>
              </a:ext>
            </a:extLst>
          </p:cNvPr>
          <p:cNvSpPr txBox="1"/>
          <p:nvPr/>
        </p:nvSpPr>
        <p:spPr>
          <a:xfrm>
            <a:off x="1536578" y="3828524"/>
            <a:ext cx="1686680" cy="461665"/>
          </a:xfrm>
          <a:prstGeom prst="rect">
            <a:avLst/>
          </a:prstGeom>
          <a:noFill/>
        </p:spPr>
        <p:txBody>
          <a:bodyPr wrap="none" rtlCol="0">
            <a:spAutoFit/>
          </a:bodyPr>
          <a:lstStyle/>
          <a:p>
            <a:r>
              <a:rPr kumimoji="1" lang="en-US" altLang="ja-JP" sz="2400"/>
              <a:t>dreamer....</a:t>
            </a:r>
            <a:endParaRPr kumimoji="1" lang="ja-JP" altLang="en-US" sz="2400"/>
          </a:p>
        </p:txBody>
      </p:sp>
      <p:sp>
        <p:nvSpPr>
          <p:cNvPr id="11" name="テキスト ボックス 10">
            <a:extLst>
              <a:ext uri="{FF2B5EF4-FFF2-40B4-BE49-F238E27FC236}">
                <a16:creationId xmlns:a16="http://schemas.microsoft.com/office/drawing/2014/main" id="{B92191B9-0AEA-5C88-E8AB-129647D54C5A}"/>
              </a:ext>
            </a:extLst>
          </p:cNvPr>
          <p:cNvSpPr txBox="1"/>
          <p:nvPr/>
        </p:nvSpPr>
        <p:spPr>
          <a:xfrm>
            <a:off x="836763" y="3459192"/>
            <a:ext cx="877163" cy="369332"/>
          </a:xfrm>
          <a:prstGeom prst="rect">
            <a:avLst/>
          </a:prstGeom>
          <a:noFill/>
        </p:spPr>
        <p:txBody>
          <a:bodyPr wrap="none" rtlCol="0">
            <a:spAutoFit/>
          </a:bodyPr>
          <a:lstStyle/>
          <a:p>
            <a:r>
              <a:rPr kumimoji="1" lang="ja-JP" altLang="en-US"/>
              <a:t>例えば</a:t>
            </a:r>
          </a:p>
        </p:txBody>
      </p:sp>
      <p:sp>
        <p:nvSpPr>
          <p:cNvPr id="12" name="テキスト ボックス 11">
            <a:extLst>
              <a:ext uri="{FF2B5EF4-FFF2-40B4-BE49-F238E27FC236}">
                <a16:creationId xmlns:a16="http://schemas.microsoft.com/office/drawing/2014/main" id="{2AB42C2B-6FF3-4965-DFCD-142759B3250C}"/>
              </a:ext>
            </a:extLst>
          </p:cNvPr>
          <p:cNvSpPr txBox="1"/>
          <p:nvPr/>
        </p:nvSpPr>
        <p:spPr>
          <a:xfrm>
            <a:off x="3286389" y="3960906"/>
            <a:ext cx="3647152" cy="369332"/>
          </a:xfrm>
          <a:prstGeom prst="rect">
            <a:avLst/>
          </a:prstGeom>
          <a:noFill/>
        </p:spPr>
        <p:txBody>
          <a:bodyPr wrap="none" rtlCol="0">
            <a:spAutoFit/>
          </a:bodyPr>
          <a:lstStyle/>
          <a:p>
            <a:r>
              <a:rPr kumimoji="1" lang="ja-JP" altLang="en-US"/>
              <a:t>という文字列が与えられたとき、</a:t>
            </a:r>
          </a:p>
        </p:txBody>
      </p:sp>
      <p:sp>
        <p:nvSpPr>
          <p:cNvPr id="14" name="テキスト ボックス 13">
            <a:extLst>
              <a:ext uri="{FF2B5EF4-FFF2-40B4-BE49-F238E27FC236}">
                <a16:creationId xmlns:a16="http://schemas.microsoft.com/office/drawing/2014/main" id="{07FA7D5F-4989-6C66-750C-70D5CE7D84C7}"/>
              </a:ext>
            </a:extLst>
          </p:cNvPr>
          <p:cNvSpPr txBox="1"/>
          <p:nvPr/>
        </p:nvSpPr>
        <p:spPr>
          <a:xfrm>
            <a:off x="1536578" y="4546397"/>
            <a:ext cx="1951175" cy="461665"/>
          </a:xfrm>
          <a:prstGeom prst="rect">
            <a:avLst/>
          </a:prstGeom>
          <a:noFill/>
        </p:spPr>
        <p:txBody>
          <a:bodyPr wrap="none" rtlCol="0">
            <a:spAutoFit/>
          </a:bodyPr>
          <a:lstStyle/>
          <a:p>
            <a:r>
              <a:rPr kumimoji="1" lang="en-US" altLang="ja-JP" sz="2400">
                <a:highlight>
                  <a:srgbClr val="FFFF00"/>
                </a:highlight>
              </a:rPr>
              <a:t>dream</a:t>
            </a:r>
            <a:r>
              <a:rPr kumimoji="1" lang="en-US" altLang="ja-JP" sz="2400"/>
              <a:t>   er....</a:t>
            </a:r>
            <a:endParaRPr kumimoji="1" lang="ja-JP" altLang="en-US" sz="2400"/>
          </a:p>
        </p:txBody>
      </p:sp>
      <p:sp>
        <p:nvSpPr>
          <p:cNvPr id="15" name="テキスト ボックス 14">
            <a:extLst>
              <a:ext uri="{FF2B5EF4-FFF2-40B4-BE49-F238E27FC236}">
                <a16:creationId xmlns:a16="http://schemas.microsoft.com/office/drawing/2014/main" id="{33B51084-6706-CD5C-A240-D1EBCEABB50A}"/>
              </a:ext>
            </a:extLst>
          </p:cNvPr>
          <p:cNvSpPr txBox="1"/>
          <p:nvPr/>
        </p:nvSpPr>
        <p:spPr>
          <a:xfrm>
            <a:off x="1536578" y="5415676"/>
            <a:ext cx="2127505" cy="461665"/>
          </a:xfrm>
          <a:prstGeom prst="rect">
            <a:avLst/>
          </a:prstGeom>
          <a:noFill/>
        </p:spPr>
        <p:txBody>
          <a:bodyPr wrap="none" rtlCol="0">
            <a:spAutoFit/>
          </a:bodyPr>
          <a:lstStyle/>
          <a:p>
            <a:r>
              <a:rPr kumimoji="1" lang="en-US" altLang="ja-JP" sz="2400">
                <a:highlight>
                  <a:srgbClr val="FFFF00"/>
                </a:highlight>
              </a:rPr>
              <a:t>dream</a:t>
            </a:r>
            <a:r>
              <a:rPr kumimoji="1" lang="en-US" altLang="ja-JP" sz="2400"/>
              <a:t>er     ....</a:t>
            </a:r>
            <a:endParaRPr kumimoji="1" lang="ja-JP" altLang="en-US" sz="2400"/>
          </a:p>
        </p:txBody>
      </p:sp>
      <p:sp>
        <p:nvSpPr>
          <p:cNvPr id="17" name="テキスト ボックス 16">
            <a:extLst>
              <a:ext uri="{FF2B5EF4-FFF2-40B4-BE49-F238E27FC236}">
                <a16:creationId xmlns:a16="http://schemas.microsoft.com/office/drawing/2014/main" id="{6AA16F12-DF80-74B3-D361-F89F93B99538}"/>
              </a:ext>
            </a:extLst>
          </p:cNvPr>
          <p:cNvSpPr txBox="1"/>
          <p:nvPr/>
        </p:nvSpPr>
        <p:spPr>
          <a:xfrm>
            <a:off x="3786462" y="4602103"/>
            <a:ext cx="2702984" cy="369332"/>
          </a:xfrm>
          <a:prstGeom prst="rect">
            <a:avLst/>
          </a:prstGeom>
          <a:noFill/>
        </p:spPr>
        <p:txBody>
          <a:bodyPr wrap="none" rtlCol="0">
            <a:spAutoFit/>
          </a:bodyPr>
          <a:lstStyle/>
          <a:p>
            <a:r>
              <a:rPr kumimoji="1" lang="ja-JP" altLang="en-US"/>
              <a:t>と</a:t>
            </a:r>
            <a:r>
              <a:rPr kumimoji="1" lang="en-US" altLang="ja-JP">
                <a:highlight>
                  <a:srgbClr val="FFFF00"/>
                </a:highlight>
              </a:rPr>
              <a:t>dream</a:t>
            </a:r>
            <a:r>
              <a:rPr lang="ja-JP" altLang="en-US"/>
              <a:t>で区切る</a:t>
            </a:r>
            <a:r>
              <a:rPr kumimoji="1" lang="ja-JP" altLang="en-US"/>
              <a:t>べきか</a:t>
            </a:r>
          </a:p>
        </p:txBody>
      </p:sp>
      <p:sp>
        <p:nvSpPr>
          <p:cNvPr id="19" name="テキスト ボックス 18">
            <a:extLst>
              <a:ext uri="{FF2B5EF4-FFF2-40B4-BE49-F238E27FC236}">
                <a16:creationId xmlns:a16="http://schemas.microsoft.com/office/drawing/2014/main" id="{E87DEDB8-B0BE-C87B-A04D-CD3F5238F834}"/>
              </a:ext>
            </a:extLst>
          </p:cNvPr>
          <p:cNvSpPr txBox="1"/>
          <p:nvPr/>
        </p:nvSpPr>
        <p:spPr>
          <a:xfrm>
            <a:off x="3786462" y="5508009"/>
            <a:ext cx="4992072" cy="369332"/>
          </a:xfrm>
          <a:prstGeom prst="rect">
            <a:avLst/>
          </a:prstGeom>
          <a:noFill/>
        </p:spPr>
        <p:txBody>
          <a:bodyPr wrap="none" rtlCol="0">
            <a:spAutoFit/>
          </a:bodyPr>
          <a:lstStyle/>
          <a:p>
            <a:r>
              <a:rPr kumimoji="1" lang="ja-JP" altLang="en-US"/>
              <a:t>と</a:t>
            </a:r>
            <a:r>
              <a:rPr kumimoji="1" lang="en-US" altLang="ja-JP">
                <a:highlight>
                  <a:srgbClr val="FFFF00"/>
                </a:highlight>
              </a:rPr>
              <a:t>dream</a:t>
            </a:r>
            <a:r>
              <a:rPr kumimoji="1" lang="en-US" altLang="ja-JP"/>
              <a:t>er</a:t>
            </a:r>
            <a:r>
              <a:rPr lang="ja-JP" altLang="en-US"/>
              <a:t>で一括りと</a:t>
            </a:r>
            <a:r>
              <a:rPr kumimoji="1" lang="ja-JP" altLang="en-US"/>
              <a:t>するべきかが分からない</a:t>
            </a:r>
          </a:p>
        </p:txBody>
      </p:sp>
    </p:spTree>
    <p:extLst>
      <p:ext uri="{BB962C8B-B14F-4D97-AF65-F5344CB8AC3E}">
        <p14:creationId xmlns:p14="http://schemas.microsoft.com/office/powerpoint/2010/main" val="761562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10.2</a:t>
            </a:r>
            <a:endParaRPr kumimoji="1" lang="ja-JP" altLang="en-US" sz="3200" b="1"/>
          </a:p>
        </p:txBody>
      </p:sp>
      <p:sp>
        <p:nvSpPr>
          <p:cNvPr id="2" name="テキスト ボックス 1">
            <a:extLst>
              <a:ext uri="{FF2B5EF4-FFF2-40B4-BE49-F238E27FC236}">
                <a16:creationId xmlns:a16="http://schemas.microsoft.com/office/drawing/2014/main" id="{6E03BC1C-A670-39B0-AC62-503493E2E238}"/>
              </a:ext>
            </a:extLst>
          </p:cNvPr>
          <p:cNvSpPr txBox="1"/>
          <p:nvPr/>
        </p:nvSpPr>
        <p:spPr>
          <a:xfrm>
            <a:off x="810883" y="1733909"/>
            <a:ext cx="1800493" cy="369332"/>
          </a:xfrm>
          <a:prstGeom prst="rect">
            <a:avLst/>
          </a:prstGeom>
          <a:noFill/>
        </p:spPr>
        <p:txBody>
          <a:bodyPr wrap="none" rtlCol="0">
            <a:spAutoFit/>
          </a:bodyPr>
          <a:lstStyle/>
          <a:p>
            <a:r>
              <a:rPr kumimoji="1" lang="ja-JP" altLang="en-US"/>
              <a:t>後ろから見ると</a:t>
            </a:r>
          </a:p>
        </p:txBody>
      </p:sp>
      <p:sp>
        <p:nvSpPr>
          <p:cNvPr id="6" name="テキスト ボックス 5">
            <a:extLst>
              <a:ext uri="{FF2B5EF4-FFF2-40B4-BE49-F238E27FC236}">
                <a16:creationId xmlns:a16="http://schemas.microsoft.com/office/drawing/2014/main" id="{43745244-BA48-6787-7505-13E8CD8C54D3}"/>
              </a:ext>
            </a:extLst>
          </p:cNvPr>
          <p:cNvSpPr txBox="1"/>
          <p:nvPr/>
        </p:nvSpPr>
        <p:spPr>
          <a:xfrm>
            <a:off x="2227772" y="2515878"/>
            <a:ext cx="6838590" cy="461665"/>
          </a:xfrm>
          <a:prstGeom prst="rect">
            <a:avLst/>
          </a:prstGeom>
          <a:noFill/>
        </p:spPr>
        <p:txBody>
          <a:bodyPr wrap="square">
            <a:spAutoFit/>
          </a:bodyPr>
          <a:lstStyle/>
          <a:p>
            <a:r>
              <a:rPr kumimoji="1" lang="en-US" altLang="ja-JP" sz="2400">
                <a:solidFill>
                  <a:schemeClr val="accent1">
                    <a:lumMod val="75000"/>
                  </a:schemeClr>
                </a:solidFill>
              </a:rPr>
              <a:t>maerd</a:t>
            </a:r>
            <a:r>
              <a:rPr kumimoji="1" lang="en-US" altLang="ja-JP" sz="2400"/>
              <a:t>        </a:t>
            </a:r>
            <a:r>
              <a:rPr kumimoji="1" lang="en-US" altLang="ja-JP" sz="2400">
                <a:solidFill>
                  <a:schemeClr val="accent2">
                    <a:lumMod val="75000"/>
                  </a:schemeClr>
                </a:solidFill>
              </a:rPr>
              <a:t>remaerd</a:t>
            </a:r>
            <a:r>
              <a:rPr kumimoji="1" lang="en-US" altLang="ja-JP" sz="2400"/>
              <a:t>           </a:t>
            </a:r>
            <a:r>
              <a:rPr kumimoji="1" lang="en-US" altLang="ja-JP" sz="2400">
                <a:solidFill>
                  <a:schemeClr val="accent4">
                    <a:lumMod val="75000"/>
                  </a:schemeClr>
                </a:solidFill>
              </a:rPr>
              <a:t>esare</a:t>
            </a:r>
            <a:r>
              <a:rPr kumimoji="1" lang="en-US" altLang="ja-JP" sz="2400"/>
              <a:t>           </a:t>
            </a:r>
            <a:r>
              <a:rPr kumimoji="1" lang="en-US" altLang="ja-JP" sz="2400">
                <a:solidFill>
                  <a:schemeClr val="accent6">
                    <a:lumMod val="75000"/>
                  </a:schemeClr>
                </a:solidFill>
              </a:rPr>
              <a:t>resare</a:t>
            </a:r>
            <a:endParaRPr kumimoji="1" lang="ja-JP" altLang="en-US" sz="2400">
              <a:solidFill>
                <a:schemeClr val="accent6">
                  <a:lumMod val="75000"/>
                </a:schemeClr>
              </a:solidFill>
            </a:endParaRPr>
          </a:p>
        </p:txBody>
      </p:sp>
      <p:sp>
        <p:nvSpPr>
          <p:cNvPr id="9" name="テキスト ボックス 8">
            <a:extLst>
              <a:ext uri="{FF2B5EF4-FFF2-40B4-BE49-F238E27FC236}">
                <a16:creationId xmlns:a16="http://schemas.microsoft.com/office/drawing/2014/main" id="{5DB9B4B0-0E80-CCA8-85EA-A6D9A5FAE890}"/>
              </a:ext>
            </a:extLst>
          </p:cNvPr>
          <p:cNvSpPr txBox="1"/>
          <p:nvPr/>
        </p:nvSpPr>
        <p:spPr>
          <a:xfrm>
            <a:off x="1802919" y="4429435"/>
            <a:ext cx="1866217" cy="461665"/>
          </a:xfrm>
          <a:prstGeom prst="rect">
            <a:avLst/>
          </a:prstGeom>
          <a:noFill/>
        </p:spPr>
        <p:txBody>
          <a:bodyPr wrap="none" rtlCol="0">
            <a:spAutoFit/>
          </a:bodyPr>
          <a:lstStyle/>
          <a:p>
            <a:r>
              <a:rPr kumimoji="1" lang="en-US" altLang="ja-JP" sz="2400"/>
              <a:t>maerdesare</a:t>
            </a:r>
            <a:endParaRPr kumimoji="1" lang="ja-JP" altLang="en-US" sz="2400"/>
          </a:p>
        </p:txBody>
      </p:sp>
      <p:sp>
        <p:nvSpPr>
          <p:cNvPr id="10" name="テキスト ボックス 9">
            <a:extLst>
              <a:ext uri="{FF2B5EF4-FFF2-40B4-BE49-F238E27FC236}">
                <a16:creationId xmlns:a16="http://schemas.microsoft.com/office/drawing/2014/main" id="{E79297D6-EF89-A133-0CBB-FA473BA9D749}"/>
              </a:ext>
            </a:extLst>
          </p:cNvPr>
          <p:cNvSpPr txBox="1"/>
          <p:nvPr/>
        </p:nvSpPr>
        <p:spPr>
          <a:xfrm>
            <a:off x="1121434" y="3390181"/>
            <a:ext cx="10443885" cy="461665"/>
          </a:xfrm>
          <a:prstGeom prst="rect">
            <a:avLst/>
          </a:prstGeom>
          <a:noFill/>
        </p:spPr>
        <p:txBody>
          <a:bodyPr wrap="none" rtlCol="0">
            <a:spAutoFit/>
          </a:bodyPr>
          <a:lstStyle/>
          <a:p>
            <a:r>
              <a:rPr kumimoji="1" lang="ja-JP" altLang="en-US" sz="2400"/>
              <a:t>完全に他の文字列に含まれる文字列がないから簡単に区切りを入れられる</a:t>
            </a:r>
            <a:r>
              <a:rPr kumimoji="1" lang="en-US" altLang="ja-JP" sz="2400"/>
              <a:t>!</a:t>
            </a:r>
            <a:endParaRPr kumimoji="1" lang="ja-JP" altLang="en-US" sz="2400"/>
          </a:p>
        </p:txBody>
      </p:sp>
      <p:sp>
        <p:nvSpPr>
          <p:cNvPr id="11" name="テキスト ボックス 10">
            <a:extLst>
              <a:ext uri="{FF2B5EF4-FFF2-40B4-BE49-F238E27FC236}">
                <a16:creationId xmlns:a16="http://schemas.microsoft.com/office/drawing/2014/main" id="{73B88A80-2178-6CE9-55B0-65147F7B0BEF}"/>
              </a:ext>
            </a:extLst>
          </p:cNvPr>
          <p:cNvSpPr txBox="1"/>
          <p:nvPr/>
        </p:nvSpPr>
        <p:spPr>
          <a:xfrm>
            <a:off x="4261449" y="4475601"/>
            <a:ext cx="518091" cy="369332"/>
          </a:xfrm>
          <a:prstGeom prst="rect">
            <a:avLst/>
          </a:prstGeom>
          <a:noFill/>
        </p:spPr>
        <p:txBody>
          <a:bodyPr wrap="none" rtlCol="0">
            <a:spAutoFit/>
          </a:bodyPr>
          <a:lstStyle/>
          <a:p>
            <a:r>
              <a:rPr kumimoji="1" lang="en-US" altLang="ja-JP"/>
              <a:t>=&gt;</a:t>
            </a:r>
            <a:endParaRPr kumimoji="1" lang="ja-JP" altLang="en-US"/>
          </a:p>
        </p:txBody>
      </p:sp>
      <p:sp>
        <p:nvSpPr>
          <p:cNvPr id="12" name="テキスト ボックス 11">
            <a:extLst>
              <a:ext uri="{FF2B5EF4-FFF2-40B4-BE49-F238E27FC236}">
                <a16:creationId xmlns:a16="http://schemas.microsoft.com/office/drawing/2014/main" id="{20FE9FD4-6531-4A0D-4D92-0F38B0E5F184}"/>
              </a:ext>
            </a:extLst>
          </p:cNvPr>
          <p:cNvSpPr txBox="1"/>
          <p:nvPr/>
        </p:nvSpPr>
        <p:spPr>
          <a:xfrm>
            <a:off x="5647067" y="4429435"/>
            <a:ext cx="2395207" cy="461665"/>
          </a:xfrm>
          <a:prstGeom prst="rect">
            <a:avLst/>
          </a:prstGeom>
          <a:noFill/>
        </p:spPr>
        <p:txBody>
          <a:bodyPr wrap="none" rtlCol="0">
            <a:spAutoFit/>
          </a:bodyPr>
          <a:lstStyle/>
          <a:p>
            <a:r>
              <a:rPr kumimoji="1" lang="en-US" altLang="ja-JP" sz="2400">
                <a:solidFill>
                  <a:schemeClr val="accent1">
                    <a:lumMod val="75000"/>
                  </a:schemeClr>
                </a:solidFill>
              </a:rPr>
              <a:t>maerd</a:t>
            </a:r>
            <a:r>
              <a:rPr kumimoji="1" lang="en-US" altLang="ja-JP" sz="2400"/>
              <a:t>      </a:t>
            </a:r>
            <a:r>
              <a:rPr kumimoji="1" lang="en-US" altLang="ja-JP" sz="2400">
                <a:solidFill>
                  <a:schemeClr val="accent4">
                    <a:lumMod val="75000"/>
                  </a:schemeClr>
                </a:solidFill>
              </a:rPr>
              <a:t>esare</a:t>
            </a:r>
            <a:endParaRPr kumimoji="1" lang="ja-JP" altLang="en-US" sz="2400">
              <a:solidFill>
                <a:schemeClr val="accent4">
                  <a:lumMod val="75000"/>
                </a:schemeClr>
              </a:solidFill>
            </a:endParaRPr>
          </a:p>
        </p:txBody>
      </p:sp>
      <p:sp>
        <p:nvSpPr>
          <p:cNvPr id="13" name="テキスト ボックス 12">
            <a:extLst>
              <a:ext uri="{FF2B5EF4-FFF2-40B4-BE49-F238E27FC236}">
                <a16:creationId xmlns:a16="http://schemas.microsoft.com/office/drawing/2014/main" id="{785BBE82-8FDF-13C7-47D1-0333C3A6F4F1}"/>
              </a:ext>
            </a:extLst>
          </p:cNvPr>
          <p:cNvSpPr txBox="1"/>
          <p:nvPr/>
        </p:nvSpPr>
        <p:spPr>
          <a:xfrm>
            <a:off x="8148999" y="5461078"/>
            <a:ext cx="3416320" cy="307777"/>
          </a:xfrm>
          <a:prstGeom prst="rect">
            <a:avLst/>
          </a:prstGeom>
          <a:noFill/>
        </p:spPr>
        <p:txBody>
          <a:bodyPr wrap="none" rtlCol="0">
            <a:spAutoFit/>
          </a:bodyPr>
          <a:lstStyle/>
          <a:p>
            <a:r>
              <a:rPr kumimoji="1" lang="en-US" altLang="ja-JP" sz="1400"/>
              <a:t>※</a:t>
            </a:r>
            <a:r>
              <a:rPr lang="ja-JP" altLang="en-US" sz="1400"/>
              <a:t>入力の文字列も反転させる必要がある</a:t>
            </a:r>
            <a:endParaRPr kumimoji="1" lang="ja-JP" altLang="en-US" sz="1400"/>
          </a:p>
        </p:txBody>
      </p:sp>
    </p:spTree>
    <p:extLst>
      <p:ext uri="{BB962C8B-B14F-4D97-AF65-F5344CB8AC3E}">
        <p14:creationId xmlns:p14="http://schemas.microsoft.com/office/powerpoint/2010/main" val="20213726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10.3</a:t>
            </a:r>
            <a:endParaRPr kumimoji="1" lang="ja-JP" altLang="en-US" sz="3200" b="1"/>
          </a:p>
        </p:txBody>
      </p:sp>
      <p:sp>
        <p:nvSpPr>
          <p:cNvPr id="3" name="テキスト ボックス 2">
            <a:extLst>
              <a:ext uri="{FF2B5EF4-FFF2-40B4-BE49-F238E27FC236}">
                <a16:creationId xmlns:a16="http://schemas.microsoft.com/office/drawing/2014/main" id="{39C3055C-6263-5C5A-66EE-78462ED9047C}"/>
              </a:ext>
            </a:extLst>
          </p:cNvPr>
          <p:cNvSpPr txBox="1"/>
          <p:nvPr/>
        </p:nvSpPr>
        <p:spPr>
          <a:xfrm>
            <a:off x="625730" y="1052494"/>
            <a:ext cx="5684536" cy="5873403"/>
          </a:xfrm>
          <a:prstGeom prst="rect">
            <a:avLst/>
          </a:prstGeom>
          <a:solidFill>
            <a:schemeClr val="tx1"/>
          </a:solidFill>
        </p:spPr>
        <p:txBody>
          <a:bodyPr wrap="square">
            <a:spAutoFit/>
          </a:bodyPr>
          <a:lstStyle/>
          <a:p>
            <a:pPr algn="l">
              <a:lnSpc>
                <a:spcPts val="1950"/>
              </a:lnSpc>
            </a:pPr>
            <a:r>
              <a:rPr lang="en-US" altLang="ja-JP" sz="11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後ろから見るためにすべての文字列を反転する</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"dream"</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"dreamer"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"erase"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"eraser"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while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4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個の文字列どれかで</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できるか</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できたら</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i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を進める</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len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できなかった</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"YES"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"NO"</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9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1A108C63-D54A-09EE-5140-514784C5339A}"/>
              </a:ext>
            </a:extLst>
          </p:cNvPr>
          <p:cNvSpPr txBox="1"/>
          <p:nvPr/>
        </p:nvSpPr>
        <p:spPr>
          <a:xfrm>
            <a:off x="6470163" y="3792554"/>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15076158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10.4</a:t>
            </a:r>
            <a:endParaRPr kumimoji="1" lang="ja-JP" altLang="en-US" sz="3200" b="1"/>
          </a:p>
        </p:txBody>
      </p:sp>
      <p:sp>
        <p:nvSpPr>
          <p:cNvPr id="2" name="テキスト ボックス 1">
            <a:extLst>
              <a:ext uri="{FF2B5EF4-FFF2-40B4-BE49-F238E27FC236}">
                <a16:creationId xmlns:a16="http://schemas.microsoft.com/office/drawing/2014/main" id="{520293C2-AEC4-4161-DD81-A049C68E4E64}"/>
              </a:ext>
            </a:extLst>
          </p:cNvPr>
          <p:cNvSpPr txBox="1"/>
          <p:nvPr/>
        </p:nvSpPr>
        <p:spPr>
          <a:xfrm>
            <a:off x="0" y="1148745"/>
            <a:ext cx="5452134" cy="3399970"/>
          </a:xfrm>
          <a:prstGeom prst="rect">
            <a:avLst/>
          </a:prstGeom>
          <a:solidFill>
            <a:schemeClr val="tx1"/>
          </a:solidFill>
        </p:spPr>
        <p:txBody>
          <a:bodyPr wrap="none" rtlCol="0">
            <a:spAutoFit/>
          </a:bodyPr>
          <a:lstStyle/>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&lt;algorithm&gt;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後ろから見るためにすべての文字列を反転する</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reverse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begin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1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"dream"</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"dreamer"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"erase"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"eraser"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4</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reverse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begin</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792627FA-429D-6726-9F78-AF2E7F026F39}"/>
              </a:ext>
            </a:extLst>
          </p:cNvPr>
          <p:cNvSpPr txBox="1"/>
          <p:nvPr/>
        </p:nvSpPr>
        <p:spPr>
          <a:xfrm>
            <a:off x="6324688" y="1148745"/>
            <a:ext cx="5867312" cy="5709255"/>
          </a:xfrm>
          <a:prstGeom prst="rect">
            <a:avLst/>
          </a:prstGeom>
          <a:solidFill>
            <a:schemeClr val="tx1"/>
          </a:solidFill>
        </p:spPr>
        <p:txBody>
          <a:bodyPr wrap="none" rtlCol="0">
            <a:spAutoFit/>
          </a:bodyPr>
          <a:lstStyle/>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bool</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bool</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4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個の文字列どれかで</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できるか</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4</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05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05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words</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j</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substr</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できたら</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i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を進める</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word</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size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dividable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divide </a:t>
            </a:r>
            <a:r>
              <a:rPr lang="ja-JP" altLang="ja-JP" sz="11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できなかった</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break</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"YES"</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 </a:t>
            </a:r>
            <a:r>
              <a:rPr lang="en-US" altLang="ja-JP" sz="11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"NO"</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1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1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1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kumimoji="1" lang="ja-JP" altLang="en-US" sz="1100"/>
          </a:p>
        </p:txBody>
      </p:sp>
      <p:sp>
        <p:nvSpPr>
          <p:cNvPr id="6" name="テキスト ボックス 5">
            <a:extLst>
              <a:ext uri="{FF2B5EF4-FFF2-40B4-BE49-F238E27FC236}">
                <a16:creationId xmlns:a16="http://schemas.microsoft.com/office/drawing/2014/main" id="{5342F982-A339-58EB-2CD0-AA1F69776182}"/>
              </a:ext>
            </a:extLst>
          </p:cNvPr>
          <p:cNvSpPr txBox="1"/>
          <p:nvPr/>
        </p:nvSpPr>
        <p:spPr>
          <a:xfrm>
            <a:off x="1638678" y="4653481"/>
            <a:ext cx="675185" cy="369332"/>
          </a:xfrm>
          <a:prstGeom prst="rect">
            <a:avLst/>
          </a:prstGeom>
          <a:noFill/>
        </p:spPr>
        <p:txBody>
          <a:bodyPr wrap="none" rtlCol="0">
            <a:spAutoFit/>
          </a:bodyPr>
          <a:lstStyle/>
          <a:p>
            <a:r>
              <a:rPr kumimoji="1" lang="en-US" altLang="ja-JP"/>
              <a:t>C++</a:t>
            </a:r>
            <a:endParaRPr kumimoji="1" lang="ja-JP" altLang="en-US"/>
          </a:p>
        </p:txBody>
      </p:sp>
    </p:spTree>
    <p:extLst>
      <p:ext uri="{BB962C8B-B14F-4D97-AF65-F5344CB8AC3E}">
        <p14:creationId xmlns:p14="http://schemas.microsoft.com/office/powerpoint/2010/main" val="42557038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ABC049C - </a:t>
            </a:r>
            <a:r>
              <a:rPr kumimoji="1" lang="ja-JP" altLang="en-US" sz="4000" b="1">
                <a:solidFill>
                  <a:schemeClr val="bg1"/>
                </a:solidFill>
              </a:rPr>
              <a:t>白昼夢</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10.4</a:t>
            </a:r>
            <a:endParaRPr kumimoji="1" lang="ja-JP" altLang="en-US" sz="3200" b="1"/>
          </a:p>
        </p:txBody>
      </p:sp>
      <p:sp>
        <p:nvSpPr>
          <p:cNvPr id="2" name="テキスト ボックス 1">
            <a:extLst>
              <a:ext uri="{FF2B5EF4-FFF2-40B4-BE49-F238E27FC236}">
                <a16:creationId xmlns:a16="http://schemas.microsoft.com/office/drawing/2014/main" id="{BE47C3DD-79B0-5A73-EFDE-00FEB771B090}"/>
              </a:ext>
            </a:extLst>
          </p:cNvPr>
          <p:cNvSpPr txBox="1"/>
          <p:nvPr/>
        </p:nvSpPr>
        <p:spPr>
          <a:xfrm>
            <a:off x="823865" y="1747319"/>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7A72018D-F6BA-6BD8-E363-A14B63AA9C25}"/>
              </a:ext>
            </a:extLst>
          </p:cNvPr>
          <p:cNvSpPr txBox="1"/>
          <p:nvPr/>
        </p:nvSpPr>
        <p:spPr>
          <a:xfrm>
            <a:off x="896293" y="3429000"/>
            <a:ext cx="3467616" cy="584775"/>
          </a:xfrm>
          <a:prstGeom prst="rect">
            <a:avLst/>
          </a:prstGeom>
          <a:noFill/>
        </p:spPr>
        <p:txBody>
          <a:bodyPr wrap="none" rtlCol="0">
            <a:spAutoFit/>
          </a:bodyPr>
          <a:lstStyle/>
          <a:p>
            <a:r>
              <a:rPr kumimoji="1" lang="ja-JP" altLang="en-US" sz="3200">
                <a:solidFill>
                  <a:srgbClr val="F8582E"/>
                </a:solidFill>
              </a:rPr>
              <a:t>・後ろから考える</a:t>
            </a:r>
          </a:p>
        </p:txBody>
      </p:sp>
    </p:spTree>
    <p:extLst>
      <p:ext uri="{BB962C8B-B14F-4D97-AF65-F5344CB8AC3E}">
        <p14:creationId xmlns:p14="http://schemas.microsoft.com/office/powerpoint/2010/main" val="31813800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後ろから考える</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10.5</a:t>
            </a:r>
            <a:endParaRPr kumimoji="1" lang="ja-JP" altLang="en-US" sz="3200" b="1"/>
          </a:p>
        </p:txBody>
      </p:sp>
      <p:sp>
        <p:nvSpPr>
          <p:cNvPr id="2" name="テキスト ボックス 1">
            <a:extLst>
              <a:ext uri="{FF2B5EF4-FFF2-40B4-BE49-F238E27FC236}">
                <a16:creationId xmlns:a16="http://schemas.microsoft.com/office/drawing/2014/main" id="{F72DD409-D5A4-A635-7123-8AD0DD1DDDE7}"/>
              </a:ext>
            </a:extLst>
          </p:cNvPr>
          <p:cNvSpPr txBox="1"/>
          <p:nvPr/>
        </p:nvSpPr>
        <p:spPr>
          <a:xfrm>
            <a:off x="698157" y="1910281"/>
            <a:ext cx="7879080" cy="400110"/>
          </a:xfrm>
          <a:prstGeom prst="rect">
            <a:avLst/>
          </a:prstGeom>
          <a:noFill/>
        </p:spPr>
        <p:txBody>
          <a:bodyPr wrap="none" rtlCol="0">
            <a:spAutoFit/>
          </a:bodyPr>
          <a:lstStyle/>
          <a:p>
            <a:r>
              <a:rPr kumimoji="1" lang="ja-JP" altLang="en-US" sz="2000"/>
              <a:t>今回のように後ろやゴールから考えると簡単になる問題はよくある</a:t>
            </a:r>
          </a:p>
        </p:txBody>
      </p:sp>
      <p:sp>
        <p:nvSpPr>
          <p:cNvPr id="6" name="テキスト ボックス 5">
            <a:extLst>
              <a:ext uri="{FF2B5EF4-FFF2-40B4-BE49-F238E27FC236}">
                <a16:creationId xmlns:a16="http://schemas.microsoft.com/office/drawing/2014/main" id="{5B12DF43-7C76-4BB8-AC36-C950002482F2}"/>
              </a:ext>
            </a:extLst>
          </p:cNvPr>
          <p:cNvSpPr txBox="1"/>
          <p:nvPr/>
        </p:nvSpPr>
        <p:spPr>
          <a:xfrm>
            <a:off x="1149790" y="3536308"/>
            <a:ext cx="10879247" cy="369332"/>
          </a:xfrm>
          <a:prstGeom prst="rect">
            <a:avLst/>
          </a:prstGeom>
          <a:noFill/>
        </p:spPr>
        <p:txBody>
          <a:bodyPr wrap="square">
            <a:spAutoFit/>
          </a:bodyPr>
          <a:lstStyle/>
          <a:p>
            <a:r>
              <a:rPr lang="en" altLang="ja-JP"/>
              <a:t>A41 - Tile Coloring</a:t>
            </a:r>
            <a:r>
              <a:rPr lang="ja-JP" altLang="en-US"/>
              <a:t>　　</a:t>
            </a:r>
            <a:r>
              <a:rPr lang="en" altLang="ja-JP"/>
              <a:t>https://atcoder.jp/contests/tessoku-book/tasks/tessoku_book_ao</a:t>
            </a:r>
            <a:endParaRPr lang="ja-JP" altLang="en-US"/>
          </a:p>
        </p:txBody>
      </p:sp>
      <p:sp>
        <p:nvSpPr>
          <p:cNvPr id="7" name="テキスト ボックス 6">
            <a:extLst>
              <a:ext uri="{FF2B5EF4-FFF2-40B4-BE49-F238E27FC236}">
                <a16:creationId xmlns:a16="http://schemas.microsoft.com/office/drawing/2014/main" id="{8552DA13-4DA0-1AF2-9513-B7A24589BE0B}"/>
              </a:ext>
            </a:extLst>
          </p:cNvPr>
          <p:cNvSpPr txBox="1"/>
          <p:nvPr/>
        </p:nvSpPr>
        <p:spPr>
          <a:xfrm>
            <a:off x="1149790" y="4542128"/>
            <a:ext cx="10727415" cy="369332"/>
          </a:xfrm>
          <a:prstGeom prst="rect">
            <a:avLst/>
          </a:prstGeom>
          <a:noFill/>
        </p:spPr>
        <p:txBody>
          <a:bodyPr wrap="square" rtlCol="0">
            <a:spAutoFit/>
          </a:bodyPr>
          <a:lstStyle/>
          <a:p>
            <a:r>
              <a:rPr kumimoji="1" lang="en" altLang="ja-JP"/>
              <a:t>B41 - Reverse of Euclid    https://atcoder.jp/contests/tessoku-book/tasks/tessoku_book_dn</a:t>
            </a:r>
            <a:endParaRPr kumimoji="1" lang="ja-JP" altLang="en-US"/>
          </a:p>
        </p:txBody>
      </p:sp>
      <p:sp>
        <p:nvSpPr>
          <p:cNvPr id="8" name="テキスト ボックス 7">
            <a:extLst>
              <a:ext uri="{FF2B5EF4-FFF2-40B4-BE49-F238E27FC236}">
                <a16:creationId xmlns:a16="http://schemas.microsoft.com/office/drawing/2014/main" id="{E5346BAC-6BE5-EA1A-18DF-71D49A2B1091}"/>
              </a:ext>
            </a:extLst>
          </p:cNvPr>
          <p:cNvSpPr txBox="1"/>
          <p:nvPr/>
        </p:nvSpPr>
        <p:spPr>
          <a:xfrm>
            <a:off x="957732" y="2946879"/>
            <a:ext cx="877163" cy="369332"/>
          </a:xfrm>
          <a:prstGeom prst="rect">
            <a:avLst/>
          </a:prstGeom>
          <a:noFill/>
        </p:spPr>
        <p:txBody>
          <a:bodyPr wrap="none" rtlCol="0">
            <a:spAutoFit/>
          </a:bodyPr>
          <a:lstStyle/>
          <a:p>
            <a:r>
              <a:rPr kumimoji="1" lang="ja-JP" altLang="en-US"/>
              <a:t>問題例</a:t>
            </a:r>
          </a:p>
        </p:txBody>
      </p:sp>
    </p:spTree>
    <p:extLst>
      <p:ext uri="{BB962C8B-B14F-4D97-AF65-F5344CB8AC3E}">
        <p14:creationId xmlns:p14="http://schemas.microsoft.com/office/powerpoint/2010/main" val="33238779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ABC086C - Traveling</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11</a:t>
            </a:r>
            <a:endParaRPr kumimoji="1" lang="ja-JP" altLang="en-US" sz="3200" b="1"/>
          </a:p>
        </p:txBody>
      </p:sp>
      <p:sp>
        <p:nvSpPr>
          <p:cNvPr id="2" name="テキスト ボックス 1">
            <a:extLst>
              <a:ext uri="{FF2B5EF4-FFF2-40B4-BE49-F238E27FC236}">
                <a16:creationId xmlns:a16="http://schemas.microsoft.com/office/drawing/2014/main" id="{0AC9D166-302E-D913-AC95-3ED491660AA6}"/>
              </a:ext>
            </a:extLst>
          </p:cNvPr>
          <p:cNvSpPr txBox="1"/>
          <p:nvPr/>
        </p:nvSpPr>
        <p:spPr>
          <a:xfrm>
            <a:off x="698157" y="1836356"/>
            <a:ext cx="1107996" cy="461665"/>
          </a:xfrm>
          <a:prstGeom prst="rect">
            <a:avLst/>
          </a:prstGeom>
          <a:noFill/>
        </p:spPr>
        <p:txBody>
          <a:bodyPr wrap="none" rtlCol="0">
            <a:spAutoFit/>
          </a:bodyPr>
          <a:lstStyle/>
          <a:p>
            <a:r>
              <a:rPr kumimoji="1" lang="ja-JP" altLang="en-US" sz="2400"/>
              <a:t>解き方</a:t>
            </a:r>
          </a:p>
        </p:txBody>
      </p:sp>
      <p:sp>
        <p:nvSpPr>
          <p:cNvPr id="3" name="テキスト ボックス 2">
            <a:extLst>
              <a:ext uri="{FF2B5EF4-FFF2-40B4-BE49-F238E27FC236}">
                <a16:creationId xmlns:a16="http://schemas.microsoft.com/office/drawing/2014/main" id="{0141C8AB-80E2-4604-6CF7-C1FE4A2A3642}"/>
              </a:ext>
            </a:extLst>
          </p:cNvPr>
          <p:cNvSpPr txBox="1"/>
          <p:nvPr/>
        </p:nvSpPr>
        <p:spPr>
          <a:xfrm>
            <a:off x="457059" y="3512799"/>
            <a:ext cx="11572399" cy="461665"/>
          </a:xfrm>
          <a:prstGeom prst="rect">
            <a:avLst/>
          </a:prstGeom>
          <a:noFill/>
        </p:spPr>
        <p:txBody>
          <a:bodyPr wrap="none" rtlCol="0">
            <a:spAutoFit/>
          </a:bodyPr>
          <a:lstStyle/>
          <a:p>
            <a:r>
              <a:rPr kumimoji="1" lang="ja-JP" altLang="en-US" sz="2400"/>
              <a:t>・</a:t>
            </a:r>
            <a:r>
              <a:rPr kumimoji="1" lang="ja-JP" altLang="en-US" sz="2400">
                <a:highlight>
                  <a:srgbClr val="FFFF00"/>
                </a:highlight>
              </a:rPr>
              <a:t>時間内に次の目的地にたどり着けるか</a:t>
            </a:r>
            <a:r>
              <a:rPr kumimoji="1" lang="ja-JP" altLang="en-US" sz="2400"/>
              <a:t>＆</a:t>
            </a:r>
            <a:r>
              <a:rPr kumimoji="1" lang="ja-JP" altLang="en-US" sz="2400">
                <a:highlight>
                  <a:srgbClr val="00FF00"/>
                </a:highlight>
              </a:rPr>
              <a:t>ちょうど次の目的地にいられるか</a:t>
            </a:r>
            <a:r>
              <a:rPr kumimoji="1" lang="ja-JP" altLang="en-US" sz="2400"/>
              <a:t>を判定</a:t>
            </a:r>
          </a:p>
        </p:txBody>
      </p:sp>
    </p:spTree>
    <p:extLst>
      <p:ext uri="{BB962C8B-B14F-4D97-AF65-F5344CB8AC3E}">
        <p14:creationId xmlns:p14="http://schemas.microsoft.com/office/powerpoint/2010/main" val="39300941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ABC086C - Traveling</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11.1</a:t>
            </a:r>
            <a:endParaRPr kumimoji="1" lang="ja-JP" altLang="en-US" sz="3200" b="1"/>
          </a:p>
        </p:txBody>
      </p:sp>
      <p:sp>
        <p:nvSpPr>
          <p:cNvPr id="2" name="テキスト ボックス 1">
            <a:extLst>
              <a:ext uri="{FF2B5EF4-FFF2-40B4-BE49-F238E27FC236}">
                <a16:creationId xmlns:a16="http://schemas.microsoft.com/office/drawing/2014/main" id="{BAF97DFB-E133-D7EC-4EEA-7802DFC92EC9}"/>
              </a:ext>
            </a:extLst>
          </p:cNvPr>
          <p:cNvSpPr txBox="1"/>
          <p:nvPr/>
        </p:nvSpPr>
        <p:spPr>
          <a:xfrm>
            <a:off x="505256" y="1809135"/>
            <a:ext cx="6288901" cy="523220"/>
          </a:xfrm>
          <a:prstGeom prst="rect">
            <a:avLst/>
          </a:prstGeom>
          <a:noFill/>
        </p:spPr>
        <p:txBody>
          <a:bodyPr wrap="none" rtlCol="0">
            <a:spAutoFit/>
          </a:bodyPr>
          <a:lstStyle/>
          <a:p>
            <a:r>
              <a:rPr kumimoji="1" lang="ja-JP" altLang="en-US" sz="2800">
                <a:highlight>
                  <a:srgbClr val="FFFF00"/>
                </a:highlight>
              </a:rPr>
              <a:t>時間内に次の目的地にたどり着けるか</a:t>
            </a:r>
            <a:endParaRPr kumimoji="1" lang="ja-JP" altLang="en-US" sz="2800"/>
          </a:p>
        </p:txBody>
      </p:sp>
      <p:sp>
        <p:nvSpPr>
          <p:cNvPr id="3" name="テキスト ボックス 2">
            <a:extLst>
              <a:ext uri="{FF2B5EF4-FFF2-40B4-BE49-F238E27FC236}">
                <a16:creationId xmlns:a16="http://schemas.microsoft.com/office/drawing/2014/main" id="{B6A21AC5-F8C6-6EC4-9E6E-E19162AD2E46}"/>
              </a:ext>
            </a:extLst>
          </p:cNvPr>
          <p:cNvSpPr txBox="1"/>
          <p:nvPr/>
        </p:nvSpPr>
        <p:spPr>
          <a:xfrm>
            <a:off x="963561" y="2871019"/>
            <a:ext cx="6032421" cy="400110"/>
          </a:xfrm>
          <a:prstGeom prst="rect">
            <a:avLst/>
          </a:prstGeom>
          <a:noFill/>
        </p:spPr>
        <p:txBody>
          <a:bodyPr wrap="none" rtlCol="0">
            <a:spAutoFit/>
          </a:bodyPr>
          <a:lstStyle/>
          <a:p>
            <a:r>
              <a:rPr lang="ja-JP" altLang="en-US" sz="2000"/>
              <a:t>・</a:t>
            </a:r>
            <a:r>
              <a:rPr lang="en-US" altLang="ja-JP" sz="2000"/>
              <a:t>1</a:t>
            </a:r>
            <a:r>
              <a:rPr lang="ja-JP" altLang="en-US" sz="2000"/>
              <a:t>秒で</a:t>
            </a:r>
            <a:r>
              <a:rPr lang="en-US" altLang="ja-JP" sz="2000"/>
              <a:t>x</a:t>
            </a:r>
            <a:r>
              <a:rPr lang="ja-JP" altLang="en-US" sz="2000"/>
              <a:t>軸方向に</a:t>
            </a:r>
            <a:r>
              <a:rPr lang="en-US" altLang="ja-JP" sz="2000"/>
              <a:t> 1 </a:t>
            </a:r>
            <a:r>
              <a:rPr lang="ja-JP" altLang="en-US" sz="2000"/>
              <a:t>または</a:t>
            </a:r>
            <a:r>
              <a:rPr lang="en-US" altLang="ja-JP" sz="2000"/>
              <a:t>y</a:t>
            </a:r>
            <a:r>
              <a:rPr lang="ja-JP" altLang="en-US" sz="2000"/>
              <a:t>軸方向に</a:t>
            </a:r>
            <a:r>
              <a:rPr lang="en-US" altLang="ja-JP" sz="2000"/>
              <a:t> 1 </a:t>
            </a:r>
            <a:r>
              <a:rPr lang="ja-JP" altLang="en-US" sz="2000"/>
              <a:t>移動できる</a:t>
            </a:r>
            <a:endParaRPr kumimoji="1" lang="en-US" altLang="ja-JP" sz="2000"/>
          </a:p>
        </p:txBody>
      </p:sp>
      <p:pic>
        <p:nvPicPr>
          <p:cNvPr id="19" name="図 18" descr="ダイアグラム&#10;&#10;自動的に生成された説明">
            <a:extLst>
              <a:ext uri="{FF2B5EF4-FFF2-40B4-BE49-F238E27FC236}">
                <a16:creationId xmlns:a16="http://schemas.microsoft.com/office/drawing/2014/main" id="{BA836DAE-E57C-101F-C89A-7E0121D04C7D}"/>
              </a:ext>
            </a:extLst>
          </p:cNvPr>
          <p:cNvPicPr>
            <a:picLocks noChangeAspect="1"/>
          </p:cNvPicPr>
          <p:nvPr/>
        </p:nvPicPr>
        <p:blipFill>
          <a:blip r:embed="rId2"/>
          <a:stretch>
            <a:fillRect/>
          </a:stretch>
        </p:blipFill>
        <p:spPr>
          <a:xfrm>
            <a:off x="8577891" y="4052301"/>
            <a:ext cx="2650548" cy="2327522"/>
          </a:xfrm>
          <a:prstGeom prst="rect">
            <a:avLst/>
          </a:prstGeom>
        </p:spPr>
      </p:pic>
      <p:pic>
        <p:nvPicPr>
          <p:cNvPr id="21" name="図 20" descr="ダイアグラム が含まれている画像&#10;&#10;自動的に生成された説明">
            <a:extLst>
              <a:ext uri="{FF2B5EF4-FFF2-40B4-BE49-F238E27FC236}">
                <a16:creationId xmlns:a16="http://schemas.microsoft.com/office/drawing/2014/main" id="{485D7D0F-7A17-3ADB-0C27-49AF763EB620}"/>
              </a:ext>
            </a:extLst>
          </p:cNvPr>
          <p:cNvPicPr>
            <a:picLocks noChangeAspect="1"/>
          </p:cNvPicPr>
          <p:nvPr/>
        </p:nvPicPr>
        <p:blipFill>
          <a:blip r:embed="rId3"/>
          <a:stretch>
            <a:fillRect/>
          </a:stretch>
        </p:blipFill>
        <p:spPr>
          <a:xfrm>
            <a:off x="8586131" y="1472600"/>
            <a:ext cx="2642308" cy="2328570"/>
          </a:xfrm>
          <a:prstGeom prst="rect">
            <a:avLst/>
          </a:prstGeom>
        </p:spPr>
      </p:pic>
      <p:sp>
        <p:nvSpPr>
          <p:cNvPr id="23" name="テキスト ボックス 22">
            <a:extLst>
              <a:ext uri="{FF2B5EF4-FFF2-40B4-BE49-F238E27FC236}">
                <a16:creationId xmlns:a16="http://schemas.microsoft.com/office/drawing/2014/main" id="{61708888-36BF-0A25-585F-9DA09FF8809F}"/>
              </a:ext>
            </a:extLst>
          </p:cNvPr>
          <p:cNvSpPr txBox="1"/>
          <p:nvPr/>
        </p:nvSpPr>
        <p:spPr>
          <a:xfrm>
            <a:off x="1164478" y="4398206"/>
            <a:ext cx="1348446" cy="369332"/>
          </a:xfrm>
          <a:prstGeom prst="rect">
            <a:avLst/>
          </a:prstGeom>
          <a:noFill/>
        </p:spPr>
        <p:txBody>
          <a:bodyPr wrap="none" rtlCol="0">
            <a:spAutoFit/>
          </a:bodyPr>
          <a:lstStyle/>
          <a:p>
            <a:r>
              <a:rPr kumimoji="1" lang="en-US" altLang="ja-JP"/>
              <a:t>dt = t</a:t>
            </a:r>
            <a:r>
              <a:rPr kumimoji="1" lang="en-US" altLang="ja-JP" baseline="-25000"/>
              <a:t>i+1 </a:t>
            </a:r>
            <a:r>
              <a:rPr kumimoji="1" lang="en-US" altLang="ja-JP"/>
              <a:t>- t</a:t>
            </a:r>
            <a:r>
              <a:rPr kumimoji="1" lang="en-US" altLang="ja-JP" baseline="-25000"/>
              <a:t>i</a:t>
            </a:r>
            <a:endParaRPr kumimoji="1" lang="ja-JP" altLang="en-US"/>
          </a:p>
        </p:txBody>
      </p:sp>
      <p:sp>
        <p:nvSpPr>
          <p:cNvPr id="24" name="テキスト ボックス 23">
            <a:extLst>
              <a:ext uri="{FF2B5EF4-FFF2-40B4-BE49-F238E27FC236}">
                <a16:creationId xmlns:a16="http://schemas.microsoft.com/office/drawing/2014/main" id="{A61B953A-52C3-CE3E-DB97-EC87145CA838}"/>
              </a:ext>
            </a:extLst>
          </p:cNvPr>
          <p:cNvSpPr txBox="1"/>
          <p:nvPr/>
        </p:nvSpPr>
        <p:spPr>
          <a:xfrm>
            <a:off x="1164478" y="4814019"/>
            <a:ext cx="3719288" cy="369332"/>
          </a:xfrm>
          <a:prstGeom prst="rect">
            <a:avLst/>
          </a:prstGeom>
          <a:noFill/>
        </p:spPr>
        <p:txBody>
          <a:bodyPr wrap="none" rtlCol="0">
            <a:spAutoFit/>
          </a:bodyPr>
          <a:lstStyle/>
          <a:p>
            <a:r>
              <a:rPr kumimoji="1" lang="en-US" altLang="ja-JP"/>
              <a:t>dist = abs(</a:t>
            </a:r>
            <a:r>
              <a:rPr lang="en-US" altLang="ja-JP"/>
              <a:t>x</a:t>
            </a:r>
            <a:r>
              <a:rPr kumimoji="1" lang="en-US" altLang="ja-JP" baseline="-25000"/>
              <a:t>i+1 </a:t>
            </a:r>
            <a:r>
              <a:rPr kumimoji="1" lang="en-US" altLang="ja-JP"/>
              <a:t>- x</a:t>
            </a:r>
            <a:r>
              <a:rPr kumimoji="1" lang="en-US" altLang="ja-JP" baseline="-25000"/>
              <a:t>i</a:t>
            </a:r>
            <a:r>
              <a:rPr kumimoji="1" lang="en-US" altLang="ja-JP"/>
              <a:t>) + abs(</a:t>
            </a:r>
            <a:r>
              <a:rPr lang="en-US" altLang="ja-JP"/>
              <a:t>y</a:t>
            </a:r>
            <a:r>
              <a:rPr kumimoji="1" lang="en-US" altLang="ja-JP" baseline="-25000"/>
              <a:t>i+1 </a:t>
            </a:r>
            <a:r>
              <a:rPr kumimoji="1" lang="en-US" altLang="ja-JP"/>
              <a:t>- y</a:t>
            </a:r>
            <a:r>
              <a:rPr kumimoji="1" lang="en-US" altLang="ja-JP" baseline="-25000"/>
              <a:t>i</a:t>
            </a:r>
            <a:r>
              <a:rPr kumimoji="1" lang="en-US" altLang="ja-JP"/>
              <a:t>)</a:t>
            </a:r>
            <a:endParaRPr kumimoji="1" lang="ja-JP" altLang="en-US"/>
          </a:p>
        </p:txBody>
      </p:sp>
      <p:sp>
        <p:nvSpPr>
          <p:cNvPr id="25" name="テキスト ボックス 24">
            <a:extLst>
              <a:ext uri="{FF2B5EF4-FFF2-40B4-BE49-F238E27FC236}">
                <a16:creationId xmlns:a16="http://schemas.microsoft.com/office/drawing/2014/main" id="{80D6A995-88AD-80AC-B6AD-581B7DA2CCF6}"/>
              </a:ext>
            </a:extLst>
          </p:cNvPr>
          <p:cNvSpPr txBox="1"/>
          <p:nvPr/>
        </p:nvSpPr>
        <p:spPr>
          <a:xfrm>
            <a:off x="989653" y="3582597"/>
            <a:ext cx="4576894" cy="400110"/>
          </a:xfrm>
          <a:prstGeom prst="rect">
            <a:avLst/>
          </a:prstGeom>
          <a:noFill/>
        </p:spPr>
        <p:txBody>
          <a:bodyPr wrap="none" rtlCol="0">
            <a:spAutoFit/>
          </a:bodyPr>
          <a:lstStyle/>
          <a:p>
            <a:r>
              <a:rPr kumimoji="1" lang="ja-JP" altLang="en-US" sz="2000"/>
              <a:t>・</a:t>
            </a:r>
            <a:r>
              <a:rPr lang="en-US" altLang="ja-JP" sz="2000"/>
              <a:t>T</a:t>
            </a:r>
            <a:r>
              <a:rPr kumimoji="1" lang="en-US" altLang="ja-JP" sz="2000"/>
              <a:t> </a:t>
            </a:r>
            <a:r>
              <a:rPr kumimoji="1" lang="ja-JP" altLang="en-US" sz="2000"/>
              <a:t>秒で最大で</a:t>
            </a:r>
            <a:r>
              <a:rPr lang="ja-JP" altLang="en-US" sz="2000"/>
              <a:t>距離</a:t>
            </a:r>
            <a:r>
              <a:rPr lang="en-US" altLang="ja-JP" sz="2000"/>
              <a:t> T </a:t>
            </a:r>
            <a:r>
              <a:rPr kumimoji="1" lang="ja-JP" altLang="en-US" sz="2000"/>
              <a:t>だけ移動できる</a:t>
            </a:r>
          </a:p>
        </p:txBody>
      </p:sp>
      <p:sp>
        <p:nvSpPr>
          <p:cNvPr id="27" name="テキスト ボックス 26">
            <a:extLst>
              <a:ext uri="{FF2B5EF4-FFF2-40B4-BE49-F238E27FC236}">
                <a16:creationId xmlns:a16="http://schemas.microsoft.com/office/drawing/2014/main" id="{274B1237-C259-A851-C74C-9964454B7EC2}"/>
              </a:ext>
            </a:extLst>
          </p:cNvPr>
          <p:cNvSpPr txBox="1"/>
          <p:nvPr/>
        </p:nvSpPr>
        <p:spPr>
          <a:xfrm>
            <a:off x="5012549" y="4582872"/>
            <a:ext cx="1107996" cy="369332"/>
          </a:xfrm>
          <a:prstGeom prst="rect">
            <a:avLst/>
          </a:prstGeom>
          <a:noFill/>
        </p:spPr>
        <p:txBody>
          <a:bodyPr wrap="none" rtlCol="0">
            <a:spAutoFit/>
          </a:bodyPr>
          <a:lstStyle/>
          <a:p>
            <a:r>
              <a:rPr kumimoji="1" lang="ja-JP" altLang="en-US"/>
              <a:t>とすると</a:t>
            </a:r>
          </a:p>
        </p:txBody>
      </p:sp>
      <p:sp>
        <p:nvSpPr>
          <p:cNvPr id="28" name="テキスト ボックス 27">
            <a:extLst>
              <a:ext uri="{FF2B5EF4-FFF2-40B4-BE49-F238E27FC236}">
                <a16:creationId xmlns:a16="http://schemas.microsoft.com/office/drawing/2014/main" id="{37522274-0DF8-D545-B78D-3296637A2A50}"/>
              </a:ext>
            </a:extLst>
          </p:cNvPr>
          <p:cNvSpPr txBox="1"/>
          <p:nvPr/>
        </p:nvSpPr>
        <p:spPr>
          <a:xfrm>
            <a:off x="963561" y="5552369"/>
            <a:ext cx="5261377" cy="461665"/>
          </a:xfrm>
          <a:prstGeom prst="rect">
            <a:avLst/>
          </a:prstGeom>
          <a:noFill/>
        </p:spPr>
        <p:txBody>
          <a:bodyPr wrap="none" rtlCol="0">
            <a:spAutoFit/>
          </a:bodyPr>
          <a:lstStyle/>
          <a:p>
            <a:r>
              <a:rPr kumimoji="1" lang="en-US" altLang="ja-JP" sz="2400">
                <a:highlight>
                  <a:srgbClr val="FFFF00"/>
                </a:highlight>
              </a:rPr>
              <a:t>dist </a:t>
            </a:r>
            <a:r>
              <a:rPr kumimoji="1" lang="ja-JP" altLang="en-US" sz="2400">
                <a:highlight>
                  <a:srgbClr val="FFFF00"/>
                </a:highlight>
              </a:rPr>
              <a:t>≦</a:t>
            </a:r>
            <a:r>
              <a:rPr kumimoji="1" lang="en-US" altLang="ja-JP" sz="2400">
                <a:highlight>
                  <a:srgbClr val="FFFF00"/>
                </a:highlight>
              </a:rPr>
              <a:t> dt </a:t>
            </a:r>
            <a:r>
              <a:rPr kumimoji="1" lang="ja-JP" altLang="en-US" sz="2400"/>
              <a:t>なら目的地にたどり着ける</a:t>
            </a:r>
          </a:p>
        </p:txBody>
      </p:sp>
    </p:spTree>
    <p:extLst>
      <p:ext uri="{BB962C8B-B14F-4D97-AF65-F5344CB8AC3E}">
        <p14:creationId xmlns:p14="http://schemas.microsoft.com/office/powerpoint/2010/main" val="36861277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ABC086C - Traveling</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11.2</a:t>
            </a:r>
            <a:endParaRPr kumimoji="1" lang="ja-JP" altLang="en-US" sz="3200" b="1"/>
          </a:p>
        </p:txBody>
      </p:sp>
      <p:sp>
        <p:nvSpPr>
          <p:cNvPr id="2" name="テキスト ボックス 1">
            <a:extLst>
              <a:ext uri="{FF2B5EF4-FFF2-40B4-BE49-F238E27FC236}">
                <a16:creationId xmlns:a16="http://schemas.microsoft.com/office/drawing/2014/main" id="{7416C7A2-6BAA-149B-648E-49C7F239134B}"/>
              </a:ext>
            </a:extLst>
          </p:cNvPr>
          <p:cNvSpPr txBox="1"/>
          <p:nvPr/>
        </p:nvSpPr>
        <p:spPr>
          <a:xfrm>
            <a:off x="698157" y="1799303"/>
            <a:ext cx="5570756" cy="523220"/>
          </a:xfrm>
          <a:prstGeom prst="rect">
            <a:avLst/>
          </a:prstGeom>
          <a:noFill/>
        </p:spPr>
        <p:txBody>
          <a:bodyPr wrap="none" rtlCol="0">
            <a:spAutoFit/>
          </a:bodyPr>
          <a:lstStyle/>
          <a:p>
            <a:r>
              <a:rPr kumimoji="1" lang="ja-JP" altLang="en-US" sz="2800">
                <a:highlight>
                  <a:srgbClr val="00FF00"/>
                </a:highlight>
              </a:rPr>
              <a:t>ちょうど次の目的地にいられるか</a:t>
            </a:r>
            <a:endParaRPr kumimoji="1" lang="ja-JP" altLang="en-US" sz="2800"/>
          </a:p>
        </p:txBody>
      </p:sp>
      <p:pic>
        <p:nvPicPr>
          <p:cNvPr id="6" name="図 5" descr="図形 が含まれている画像&#10;&#10;自動的に生成された説明">
            <a:extLst>
              <a:ext uri="{FF2B5EF4-FFF2-40B4-BE49-F238E27FC236}">
                <a16:creationId xmlns:a16="http://schemas.microsoft.com/office/drawing/2014/main" id="{EF6BA454-252A-7C08-8657-C7DEF0115586}"/>
              </a:ext>
            </a:extLst>
          </p:cNvPr>
          <p:cNvPicPr>
            <a:picLocks noChangeAspect="1"/>
          </p:cNvPicPr>
          <p:nvPr/>
        </p:nvPicPr>
        <p:blipFill>
          <a:blip r:embed="rId2"/>
          <a:stretch>
            <a:fillRect/>
          </a:stretch>
        </p:blipFill>
        <p:spPr>
          <a:xfrm>
            <a:off x="8853434" y="1474009"/>
            <a:ext cx="2905946" cy="2493558"/>
          </a:xfrm>
          <a:prstGeom prst="rect">
            <a:avLst/>
          </a:prstGeom>
        </p:spPr>
      </p:pic>
      <p:sp>
        <p:nvSpPr>
          <p:cNvPr id="7" name="テキスト ボックス 6">
            <a:extLst>
              <a:ext uri="{FF2B5EF4-FFF2-40B4-BE49-F238E27FC236}">
                <a16:creationId xmlns:a16="http://schemas.microsoft.com/office/drawing/2014/main" id="{72EE6771-87FB-3C04-2633-F8DEE9F6DDEF}"/>
              </a:ext>
            </a:extLst>
          </p:cNvPr>
          <p:cNvSpPr txBox="1"/>
          <p:nvPr/>
        </p:nvSpPr>
        <p:spPr>
          <a:xfrm>
            <a:off x="924284" y="3228945"/>
            <a:ext cx="4828566" cy="400110"/>
          </a:xfrm>
          <a:prstGeom prst="rect">
            <a:avLst/>
          </a:prstGeom>
          <a:noFill/>
        </p:spPr>
        <p:txBody>
          <a:bodyPr wrap="none" rtlCol="0">
            <a:spAutoFit/>
          </a:bodyPr>
          <a:lstStyle/>
          <a:p>
            <a:r>
              <a:rPr lang="ja-JP" altLang="en-US" sz="2000"/>
              <a:t>・</a:t>
            </a:r>
            <a:r>
              <a:rPr kumimoji="1" lang="ja-JP" altLang="en-US" sz="2000"/>
              <a:t>毎回の操作で</a:t>
            </a:r>
            <a:r>
              <a:rPr kumimoji="1" lang="en-US" altLang="ja-JP" sz="2000"/>
              <a:t> x</a:t>
            </a:r>
            <a:r>
              <a:rPr kumimoji="1" lang="en-US" altLang="ja-JP" sz="2000" baseline="-25000"/>
              <a:t>i</a:t>
            </a:r>
            <a:r>
              <a:rPr kumimoji="1" lang="en-US" altLang="ja-JP" sz="2000"/>
              <a:t> + </a:t>
            </a:r>
            <a:r>
              <a:rPr lang="en-US" altLang="ja-JP" sz="2000"/>
              <a:t>y</a:t>
            </a:r>
            <a:r>
              <a:rPr kumimoji="1" lang="en-US" altLang="ja-JP" sz="2000" baseline="-25000"/>
              <a:t>i </a:t>
            </a:r>
            <a:r>
              <a:rPr kumimoji="1" lang="ja-JP" altLang="en-US" sz="2000"/>
              <a:t>の偶奇が反転する</a:t>
            </a:r>
          </a:p>
        </p:txBody>
      </p:sp>
      <p:pic>
        <p:nvPicPr>
          <p:cNvPr id="9" name="図 8" descr="ダイアグラム&#10;&#10;中程度の精度で自動的に生成された説明">
            <a:extLst>
              <a:ext uri="{FF2B5EF4-FFF2-40B4-BE49-F238E27FC236}">
                <a16:creationId xmlns:a16="http://schemas.microsoft.com/office/drawing/2014/main" id="{350240A4-10F4-EB5C-DEEA-EF07BB719571}"/>
              </a:ext>
            </a:extLst>
          </p:cNvPr>
          <p:cNvPicPr>
            <a:picLocks noChangeAspect="1"/>
          </p:cNvPicPr>
          <p:nvPr/>
        </p:nvPicPr>
        <p:blipFill>
          <a:blip r:embed="rId3"/>
          <a:stretch>
            <a:fillRect/>
          </a:stretch>
        </p:blipFill>
        <p:spPr>
          <a:xfrm>
            <a:off x="8858275" y="4054427"/>
            <a:ext cx="2724125" cy="2671893"/>
          </a:xfrm>
          <a:prstGeom prst="rect">
            <a:avLst/>
          </a:prstGeom>
        </p:spPr>
      </p:pic>
      <p:sp>
        <p:nvSpPr>
          <p:cNvPr id="10" name="テキスト ボックス 9">
            <a:extLst>
              <a:ext uri="{FF2B5EF4-FFF2-40B4-BE49-F238E27FC236}">
                <a16:creationId xmlns:a16="http://schemas.microsoft.com/office/drawing/2014/main" id="{3BBCB621-9F88-AAFA-931C-A9445FC6D7B3}"/>
              </a:ext>
            </a:extLst>
          </p:cNvPr>
          <p:cNvSpPr txBox="1"/>
          <p:nvPr/>
        </p:nvSpPr>
        <p:spPr>
          <a:xfrm>
            <a:off x="698157" y="4949663"/>
            <a:ext cx="5493812" cy="369332"/>
          </a:xfrm>
          <a:prstGeom prst="rect">
            <a:avLst/>
          </a:prstGeom>
          <a:noFill/>
        </p:spPr>
        <p:txBody>
          <a:bodyPr wrap="none" rtlCol="0">
            <a:spAutoFit/>
          </a:bodyPr>
          <a:lstStyle/>
          <a:p>
            <a:r>
              <a:rPr kumimoji="1" lang="ja-JP" altLang="en-US"/>
              <a:t>つまり、時間ぴったりで次の目的地にいるためには</a:t>
            </a:r>
          </a:p>
        </p:txBody>
      </p:sp>
      <p:sp>
        <p:nvSpPr>
          <p:cNvPr id="12" name="テキスト ボックス 11">
            <a:extLst>
              <a:ext uri="{FF2B5EF4-FFF2-40B4-BE49-F238E27FC236}">
                <a16:creationId xmlns:a16="http://schemas.microsoft.com/office/drawing/2014/main" id="{AE7506C5-7B27-B5F2-4481-A19AA7141BD7}"/>
              </a:ext>
            </a:extLst>
          </p:cNvPr>
          <p:cNvSpPr txBox="1"/>
          <p:nvPr/>
        </p:nvSpPr>
        <p:spPr>
          <a:xfrm>
            <a:off x="462117" y="5676014"/>
            <a:ext cx="8485239" cy="461665"/>
          </a:xfrm>
          <a:prstGeom prst="rect">
            <a:avLst/>
          </a:prstGeom>
          <a:noFill/>
        </p:spPr>
        <p:txBody>
          <a:bodyPr wrap="square">
            <a:spAutoFit/>
          </a:bodyPr>
          <a:lstStyle/>
          <a:p>
            <a:r>
              <a:rPr kumimoji="1" lang="en-US" altLang="ja-JP" sz="2400">
                <a:highlight>
                  <a:srgbClr val="FFFF00"/>
                </a:highlight>
              </a:rPr>
              <a:t>dist </a:t>
            </a:r>
            <a:r>
              <a:rPr kumimoji="1" lang="ja-JP" altLang="en-US" sz="2400">
                <a:highlight>
                  <a:srgbClr val="FFFF00"/>
                </a:highlight>
              </a:rPr>
              <a:t>≦</a:t>
            </a:r>
            <a:r>
              <a:rPr kumimoji="1" lang="en-US" altLang="ja-JP" sz="2400">
                <a:highlight>
                  <a:srgbClr val="FFFF00"/>
                </a:highlight>
              </a:rPr>
              <a:t> dt </a:t>
            </a:r>
            <a:r>
              <a:rPr kumimoji="1" lang="ja-JP" altLang="en-US" sz="2400"/>
              <a:t>　かつ</a:t>
            </a:r>
            <a:r>
              <a:rPr kumimoji="1" lang="en-US" altLang="ja-JP" sz="2400"/>
              <a:t> </a:t>
            </a:r>
            <a:r>
              <a:rPr kumimoji="1" lang="ja-JP" altLang="en-US" sz="2400"/>
              <a:t>　</a:t>
            </a:r>
            <a:r>
              <a:rPr kumimoji="1" lang="en-US" altLang="ja-JP" sz="2400">
                <a:highlight>
                  <a:srgbClr val="00FF00"/>
                </a:highlight>
              </a:rPr>
              <a:t>dist </a:t>
            </a:r>
            <a:r>
              <a:rPr kumimoji="1" lang="ja-JP" altLang="en-US" sz="2400">
                <a:highlight>
                  <a:srgbClr val="00FF00"/>
                </a:highlight>
              </a:rPr>
              <a:t>と</a:t>
            </a:r>
            <a:r>
              <a:rPr kumimoji="1" lang="en-US" altLang="ja-JP" sz="2400">
                <a:highlight>
                  <a:srgbClr val="00FF00"/>
                </a:highlight>
              </a:rPr>
              <a:t> dt </a:t>
            </a:r>
            <a:r>
              <a:rPr kumimoji="1" lang="ja-JP" altLang="en-US" sz="2400">
                <a:highlight>
                  <a:srgbClr val="00FF00"/>
                </a:highlight>
              </a:rPr>
              <a:t>の偶奇の一致</a:t>
            </a:r>
            <a:r>
              <a:rPr kumimoji="1" lang="en-US" altLang="ja-JP" sz="2400"/>
              <a:t> </a:t>
            </a:r>
            <a:r>
              <a:rPr kumimoji="1" lang="ja-JP" altLang="en-US" sz="2400"/>
              <a:t>が必要十分条件</a:t>
            </a:r>
            <a:endParaRPr lang="ja-JP" altLang="en-US" sz="2400"/>
          </a:p>
        </p:txBody>
      </p:sp>
    </p:spTree>
    <p:extLst>
      <p:ext uri="{BB962C8B-B14F-4D97-AF65-F5344CB8AC3E}">
        <p14:creationId xmlns:p14="http://schemas.microsoft.com/office/powerpoint/2010/main" val="1609094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chemeClr val="tx1"/>
                </a:solidFill>
              </a:rPr>
              <a:t>標準出力を使う</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1.3</a:t>
            </a:r>
            <a:endParaRPr kumimoji="1" lang="ja-JP" altLang="en-US" sz="3200" b="1"/>
          </a:p>
        </p:txBody>
      </p:sp>
      <p:sp>
        <p:nvSpPr>
          <p:cNvPr id="2" name="テキスト ボックス 1">
            <a:extLst>
              <a:ext uri="{FF2B5EF4-FFF2-40B4-BE49-F238E27FC236}">
                <a16:creationId xmlns:a16="http://schemas.microsoft.com/office/drawing/2014/main" id="{953B2A19-254F-AA7E-225F-5F8A8FE117A1}"/>
              </a:ext>
            </a:extLst>
          </p:cNvPr>
          <p:cNvSpPr txBox="1"/>
          <p:nvPr/>
        </p:nvSpPr>
        <p:spPr>
          <a:xfrm>
            <a:off x="698157" y="2052320"/>
            <a:ext cx="11288668" cy="584775"/>
          </a:xfrm>
          <a:prstGeom prst="rect">
            <a:avLst/>
          </a:prstGeom>
          <a:noFill/>
        </p:spPr>
        <p:txBody>
          <a:bodyPr wrap="none" rtlCol="0">
            <a:spAutoFit/>
          </a:bodyPr>
          <a:lstStyle/>
          <a:p>
            <a:r>
              <a:rPr kumimoji="1" lang="ja-JP" altLang="en-US" sz="3200"/>
              <a:t>標準出力とは</a:t>
            </a:r>
            <a:r>
              <a:rPr kumimoji="1" lang="en-US" altLang="ja-JP" sz="3200"/>
              <a:t>…</a:t>
            </a:r>
            <a:r>
              <a:rPr kumimoji="1" lang="ja-JP" altLang="en-US" sz="3200"/>
              <a:t>画面に出力すること</a:t>
            </a:r>
            <a:r>
              <a:rPr kumimoji="1" lang="en-US" altLang="ja-JP" sz="3200"/>
              <a:t>(</a:t>
            </a:r>
            <a:r>
              <a:rPr kumimoji="1" lang="ja-JP" altLang="en-US" sz="3200"/>
              <a:t>シェルに出力すること</a:t>
            </a:r>
            <a:r>
              <a:rPr kumimoji="1" lang="en-US" altLang="ja-JP" sz="3200"/>
              <a:t>) </a:t>
            </a:r>
            <a:endParaRPr kumimoji="1" lang="ja-JP" altLang="en-US" sz="3200"/>
          </a:p>
        </p:txBody>
      </p:sp>
      <p:sp>
        <p:nvSpPr>
          <p:cNvPr id="7" name="テキスト ボックス 6">
            <a:extLst>
              <a:ext uri="{FF2B5EF4-FFF2-40B4-BE49-F238E27FC236}">
                <a16:creationId xmlns:a16="http://schemas.microsoft.com/office/drawing/2014/main" id="{4B805852-CE01-E870-386A-0B64A8380C04}"/>
              </a:ext>
            </a:extLst>
          </p:cNvPr>
          <p:cNvSpPr txBox="1"/>
          <p:nvPr/>
        </p:nvSpPr>
        <p:spPr>
          <a:xfrm>
            <a:off x="698157" y="3136612"/>
            <a:ext cx="3877985" cy="584775"/>
          </a:xfrm>
          <a:prstGeom prst="rect">
            <a:avLst/>
          </a:prstGeom>
          <a:noFill/>
        </p:spPr>
        <p:txBody>
          <a:bodyPr wrap="none" rtlCol="0">
            <a:spAutoFit/>
          </a:bodyPr>
          <a:lstStyle/>
          <a:p>
            <a:r>
              <a:rPr kumimoji="1" lang="ja-JP" altLang="en-US" sz="3200"/>
              <a:t>デバッグの際に便利</a:t>
            </a:r>
          </a:p>
        </p:txBody>
      </p:sp>
    </p:spTree>
    <p:extLst>
      <p:ext uri="{BB962C8B-B14F-4D97-AF65-F5344CB8AC3E}">
        <p14:creationId xmlns:p14="http://schemas.microsoft.com/office/powerpoint/2010/main" val="32672831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ABC086C - Traveling</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11.3</a:t>
            </a:r>
            <a:endParaRPr kumimoji="1" lang="ja-JP" altLang="en-US" sz="3200" b="1"/>
          </a:p>
        </p:txBody>
      </p:sp>
      <p:sp>
        <p:nvSpPr>
          <p:cNvPr id="6" name="テキスト ボックス 5">
            <a:extLst>
              <a:ext uri="{FF2B5EF4-FFF2-40B4-BE49-F238E27FC236}">
                <a16:creationId xmlns:a16="http://schemas.microsoft.com/office/drawing/2014/main" id="{2534161C-66A4-D2A3-32D6-57311E641FEA}"/>
              </a:ext>
            </a:extLst>
          </p:cNvPr>
          <p:cNvSpPr txBox="1"/>
          <p:nvPr/>
        </p:nvSpPr>
        <p:spPr>
          <a:xfrm>
            <a:off x="137651" y="1543665"/>
            <a:ext cx="4373313" cy="3129062"/>
          </a:xfrm>
          <a:prstGeom prst="rect">
            <a:avLst/>
          </a:prstGeom>
          <a:solidFill>
            <a:schemeClr val="tx1"/>
          </a:solidFill>
        </p:spPr>
        <p:txBody>
          <a:bodyPr wrap="none" rtlCol="0">
            <a:spAutoFit/>
          </a:bodyPr>
          <a:lstStyle/>
          <a:p>
            <a:pPr algn="l">
              <a:lnSpc>
                <a:spcPts val="1950"/>
              </a:lnSpc>
            </a:pPr>
            <a:r>
              <a:rPr lang="en-US" altLang="ja-JP" sz="14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&lt;vector&gt;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vector</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t</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sz="1400"/>
          </a:p>
        </p:txBody>
      </p:sp>
      <p:sp>
        <p:nvSpPr>
          <p:cNvPr id="7" name="テキスト ボックス 6">
            <a:extLst>
              <a:ext uri="{FF2B5EF4-FFF2-40B4-BE49-F238E27FC236}">
                <a16:creationId xmlns:a16="http://schemas.microsoft.com/office/drawing/2014/main" id="{225DF8D0-FCEF-0C97-5441-A9621970E339}"/>
              </a:ext>
            </a:extLst>
          </p:cNvPr>
          <p:cNvSpPr txBox="1"/>
          <p:nvPr/>
        </p:nvSpPr>
        <p:spPr>
          <a:xfrm>
            <a:off x="4876800" y="1543665"/>
            <a:ext cx="6091732" cy="4693849"/>
          </a:xfrm>
          <a:prstGeom prst="rect">
            <a:avLst/>
          </a:prstGeom>
          <a:solidFill>
            <a:schemeClr val="tx1"/>
          </a:solidFill>
        </p:spPr>
        <p:txBody>
          <a:bodyPr wrap="none" rtlCol="0">
            <a:spAutoFit/>
          </a:bodyPr>
          <a:lstStyle/>
          <a:p>
            <a:pPr algn="l">
              <a:lnSpc>
                <a:spcPts val="1950"/>
              </a:lnSpc>
            </a:pP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bool</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t</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t</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dist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abs</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abs</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i</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&lt;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dist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dist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"Yes"</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"No"</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4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4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4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kumimoji="1" lang="ja-JP" altLang="en-US" sz="1400"/>
          </a:p>
        </p:txBody>
      </p:sp>
      <p:sp>
        <p:nvSpPr>
          <p:cNvPr id="8" name="テキスト ボックス 7">
            <a:extLst>
              <a:ext uri="{FF2B5EF4-FFF2-40B4-BE49-F238E27FC236}">
                <a16:creationId xmlns:a16="http://schemas.microsoft.com/office/drawing/2014/main" id="{561F98DC-3C71-173D-34E4-6D04C3EF851F}"/>
              </a:ext>
            </a:extLst>
          </p:cNvPr>
          <p:cNvSpPr txBox="1"/>
          <p:nvPr/>
        </p:nvSpPr>
        <p:spPr>
          <a:xfrm>
            <a:off x="1649122" y="4945003"/>
            <a:ext cx="675185" cy="369332"/>
          </a:xfrm>
          <a:prstGeom prst="rect">
            <a:avLst/>
          </a:prstGeom>
          <a:noFill/>
        </p:spPr>
        <p:txBody>
          <a:bodyPr wrap="none" rtlCol="0">
            <a:spAutoFit/>
          </a:bodyPr>
          <a:lstStyle/>
          <a:p>
            <a:r>
              <a:rPr kumimoji="1" lang="en-US" altLang="ja-JP"/>
              <a:t>C++</a:t>
            </a:r>
          </a:p>
        </p:txBody>
      </p:sp>
    </p:spTree>
    <p:extLst>
      <p:ext uri="{BB962C8B-B14F-4D97-AF65-F5344CB8AC3E}">
        <p14:creationId xmlns:p14="http://schemas.microsoft.com/office/powerpoint/2010/main" val="29284662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ABC086C - Traveling</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3200" b="1"/>
              <a:t>11.4</a:t>
            </a:r>
            <a:endParaRPr kumimoji="1" lang="ja-JP" altLang="en-US" sz="3200" b="1"/>
          </a:p>
        </p:txBody>
      </p:sp>
      <p:sp>
        <p:nvSpPr>
          <p:cNvPr id="2" name="テキスト ボックス 1">
            <a:extLst>
              <a:ext uri="{FF2B5EF4-FFF2-40B4-BE49-F238E27FC236}">
                <a16:creationId xmlns:a16="http://schemas.microsoft.com/office/drawing/2014/main" id="{BFF8EB91-BFA0-E907-33AF-A46185378BEB}"/>
              </a:ext>
            </a:extLst>
          </p:cNvPr>
          <p:cNvSpPr txBox="1"/>
          <p:nvPr/>
        </p:nvSpPr>
        <p:spPr>
          <a:xfrm>
            <a:off x="698157" y="1636058"/>
            <a:ext cx="6320961" cy="5221942"/>
          </a:xfrm>
          <a:prstGeom prst="rect">
            <a:avLst/>
          </a:prstGeom>
          <a:solidFill>
            <a:schemeClr val="tx1"/>
          </a:solidFill>
        </p:spPr>
        <p:txBody>
          <a:bodyPr wrap="none" rtlCol="0">
            <a:spAutoFit/>
          </a:bodyPr>
          <a:lstStyle/>
          <a:p>
            <a:pPr algn="l">
              <a:lnSpc>
                <a:spcPts val="1950"/>
              </a:lnSpc>
            </a:pP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prev_t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prev_x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prev_y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for</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_</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range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FC1FF"/>
                </a:solidFill>
                <a:effectLst/>
                <a:latin typeface="Menlo" panose="020B0609030804020204" pitchFamily="49" charset="0"/>
                <a:ea typeface="ＭＳ Ｐゴシック" panose="020B0600070205080204" pitchFamily="34" charset="-128"/>
                <a:cs typeface="Times New Roman" panose="02020603050405020304" pitchFamily="18" charset="0"/>
              </a:rPr>
              <a:t>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6A9955"/>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ja-JP" altLang="ja-JP" sz="1800" kern="0">
                <a:solidFill>
                  <a:srgbClr val="6A9955"/>
                </a:solidFill>
                <a:effectLst/>
                <a:latin typeface="Menlo" panose="020B0609030804020204" pitchFamily="49" charset="0"/>
                <a:ea typeface="ＭＳ Ｐゴシック" panose="020B0600070205080204" pitchFamily="34" charset="-128"/>
                <a:cs typeface="Menlo" panose="020B0609030804020204" pitchFamily="49" charset="0"/>
              </a:rPr>
              <a:t>入力を受け取りながら処理をする</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dist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abs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prev_x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abs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prev_y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prev_t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dist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dist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dt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False</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prev_t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prev_x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prev_y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x</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y</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able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True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"Yes"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"No"</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3" name="テキスト ボックス 2">
            <a:extLst>
              <a:ext uri="{FF2B5EF4-FFF2-40B4-BE49-F238E27FC236}">
                <a16:creationId xmlns:a16="http://schemas.microsoft.com/office/drawing/2014/main" id="{7C35B4B1-6E22-875D-6094-EC5C5457B9BA}"/>
              </a:ext>
            </a:extLst>
          </p:cNvPr>
          <p:cNvSpPr txBox="1"/>
          <p:nvPr/>
        </p:nvSpPr>
        <p:spPr>
          <a:xfrm>
            <a:off x="7266038" y="3877697"/>
            <a:ext cx="931665" cy="369332"/>
          </a:xfrm>
          <a:prstGeom prst="rect">
            <a:avLst/>
          </a:prstGeom>
          <a:noFill/>
        </p:spPr>
        <p:txBody>
          <a:bodyPr wrap="none" rtlCol="0">
            <a:spAutoFit/>
          </a:bodyPr>
          <a:lstStyle/>
          <a:p>
            <a:r>
              <a:rPr lang="en-US" altLang="ja-JP"/>
              <a:t>Python</a:t>
            </a:r>
            <a:endParaRPr kumimoji="1" lang="ja-JP" altLang="en-US"/>
          </a:p>
        </p:txBody>
      </p:sp>
    </p:spTree>
    <p:extLst>
      <p:ext uri="{BB962C8B-B14F-4D97-AF65-F5344CB8AC3E}">
        <p14:creationId xmlns:p14="http://schemas.microsoft.com/office/powerpoint/2010/main" val="22396025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solidFill>
                  <a:schemeClr val="bg1"/>
                </a:solidFill>
              </a:rPr>
              <a:t>ABC086C - Traveling</a:t>
            </a:r>
            <a:endParaRPr kumimoji="1" lang="ja-JP" altLang="en-US" sz="4000" b="1">
              <a:solidFill>
                <a:schemeClr val="bg1"/>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11.5</a:t>
            </a:r>
            <a:endParaRPr kumimoji="1" lang="ja-JP" altLang="en-US" sz="3200" b="1"/>
          </a:p>
        </p:txBody>
      </p:sp>
      <p:sp>
        <p:nvSpPr>
          <p:cNvPr id="2" name="テキスト ボックス 1">
            <a:extLst>
              <a:ext uri="{FF2B5EF4-FFF2-40B4-BE49-F238E27FC236}">
                <a16:creationId xmlns:a16="http://schemas.microsoft.com/office/drawing/2014/main" id="{99B575D9-F275-CFE4-3CCF-2D2BEF967387}"/>
              </a:ext>
            </a:extLst>
          </p:cNvPr>
          <p:cNvSpPr txBox="1"/>
          <p:nvPr/>
        </p:nvSpPr>
        <p:spPr>
          <a:xfrm>
            <a:off x="698157" y="1897626"/>
            <a:ext cx="3877985" cy="584775"/>
          </a:xfrm>
          <a:prstGeom prst="rect">
            <a:avLst/>
          </a:prstGeom>
          <a:noFill/>
        </p:spPr>
        <p:txBody>
          <a:bodyPr wrap="non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43D5D57A-80EE-D5BF-B1F9-60B17DC57461}"/>
              </a:ext>
            </a:extLst>
          </p:cNvPr>
          <p:cNvSpPr txBox="1"/>
          <p:nvPr/>
        </p:nvSpPr>
        <p:spPr>
          <a:xfrm>
            <a:off x="825910" y="3429000"/>
            <a:ext cx="3057247" cy="584775"/>
          </a:xfrm>
          <a:prstGeom prst="rect">
            <a:avLst/>
          </a:prstGeom>
          <a:noFill/>
        </p:spPr>
        <p:txBody>
          <a:bodyPr wrap="none" rtlCol="0">
            <a:spAutoFit/>
          </a:bodyPr>
          <a:lstStyle/>
          <a:p>
            <a:r>
              <a:rPr kumimoji="1" lang="ja-JP" altLang="en-US" sz="3200">
                <a:solidFill>
                  <a:srgbClr val="F8582E"/>
                </a:solidFill>
              </a:rPr>
              <a:t>・偶奇性に注目</a:t>
            </a:r>
          </a:p>
        </p:txBody>
      </p:sp>
    </p:spTree>
    <p:extLst>
      <p:ext uri="{BB962C8B-B14F-4D97-AF65-F5344CB8AC3E}">
        <p14:creationId xmlns:p14="http://schemas.microsoft.com/office/powerpoint/2010/main" val="38184156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4000" b="1">
                <a:solidFill>
                  <a:srgbClr val="F8582E"/>
                </a:solidFill>
              </a:rPr>
              <a:t>偶奇性に注目する</a:t>
            </a: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11.6</a:t>
            </a:r>
            <a:endParaRPr kumimoji="1" lang="ja-JP" altLang="en-US" sz="3200" b="1"/>
          </a:p>
        </p:txBody>
      </p:sp>
      <p:sp>
        <p:nvSpPr>
          <p:cNvPr id="2" name="テキスト ボックス 1">
            <a:extLst>
              <a:ext uri="{FF2B5EF4-FFF2-40B4-BE49-F238E27FC236}">
                <a16:creationId xmlns:a16="http://schemas.microsoft.com/office/drawing/2014/main" id="{2C1DBD2C-9CC2-81CC-27E0-6C8EDBC8BAF9}"/>
              </a:ext>
            </a:extLst>
          </p:cNvPr>
          <p:cNvSpPr txBox="1"/>
          <p:nvPr/>
        </p:nvSpPr>
        <p:spPr>
          <a:xfrm>
            <a:off x="698157" y="1809135"/>
            <a:ext cx="5654112" cy="461665"/>
          </a:xfrm>
          <a:prstGeom prst="rect">
            <a:avLst/>
          </a:prstGeom>
          <a:noFill/>
        </p:spPr>
        <p:txBody>
          <a:bodyPr wrap="none" rtlCol="0">
            <a:spAutoFit/>
          </a:bodyPr>
          <a:lstStyle/>
          <a:p>
            <a:r>
              <a:rPr kumimoji="1" lang="ja-JP" altLang="en-US" sz="2400"/>
              <a:t>偶奇性</a:t>
            </a:r>
            <a:r>
              <a:rPr kumimoji="1" lang="en-US" altLang="ja-JP" sz="2400"/>
              <a:t>(</a:t>
            </a:r>
            <a:r>
              <a:rPr kumimoji="1" lang="ja-JP" altLang="en-US" sz="2400"/>
              <a:t>パリティ</a:t>
            </a:r>
            <a:r>
              <a:rPr kumimoji="1" lang="en-US" altLang="ja-JP" sz="2400"/>
              <a:t>)</a:t>
            </a:r>
            <a:r>
              <a:rPr kumimoji="1" lang="ja-JP" altLang="en-US" sz="2400"/>
              <a:t>に着目する問題も多い</a:t>
            </a:r>
          </a:p>
        </p:txBody>
      </p:sp>
      <p:sp>
        <p:nvSpPr>
          <p:cNvPr id="3" name="テキスト ボックス 2">
            <a:extLst>
              <a:ext uri="{FF2B5EF4-FFF2-40B4-BE49-F238E27FC236}">
                <a16:creationId xmlns:a16="http://schemas.microsoft.com/office/drawing/2014/main" id="{9CD1FFC2-D79A-A353-0595-EC81F739D801}"/>
              </a:ext>
            </a:extLst>
          </p:cNvPr>
          <p:cNvSpPr txBox="1"/>
          <p:nvPr/>
        </p:nvSpPr>
        <p:spPr>
          <a:xfrm>
            <a:off x="1386348" y="3333135"/>
            <a:ext cx="8042586" cy="369332"/>
          </a:xfrm>
          <a:prstGeom prst="rect">
            <a:avLst/>
          </a:prstGeom>
          <a:noFill/>
        </p:spPr>
        <p:txBody>
          <a:bodyPr wrap="none" rtlCol="0">
            <a:spAutoFit/>
          </a:bodyPr>
          <a:lstStyle/>
          <a:p>
            <a:r>
              <a:rPr kumimoji="1" lang="en-US" altLang="ja-JP"/>
              <a:t>AGC010A – Addition   https://atcoder.jp/contests/agc010/tasks/agc010_a</a:t>
            </a:r>
            <a:endParaRPr kumimoji="1" lang="ja-JP" altLang="en-US"/>
          </a:p>
        </p:txBody>
      </p:sp>
      <p:sp>
        <p:nvSpPr>
          <p:cNvPr id="6" name="テキスト ボックス 5">
            <a:extLst>
              <a:ext uri="{FF2B5EF4-FFF2-40B4-BE49-F238E27FC236}">
                <a16:creationId xmlns:a16="http://schemas.microsoft.com/office/drawing/2014/main" id="{75BA38BA-A6F9-CC11-B4F1-1599C5E2EC1C}"/>
              </a:ext>
            </a:extLst>
          </p:cNvPr>
          <p:cNvSpPr txBox="1"/>
          <p:nvPr/>
        </p:nvSpPr>
        <p:spPr>
          <a:xfrm>
            <a:off x="1386348" y="4660490"/>
            <a:ext cx="8744702" cy="369332"/>
          </a:xfrm>
          <a:prstGeom prst="rect">
            <a:avLst/>
          </a:prstGeom>
          <a:noFill/>
        </p:spPr>
        <p:txBody>
          <a:bodyPr wrap="none" rtlCol="0">
            <a:spAutoFit/>
          </a:bodyPr>
          <a:lstStyle/>
          <a:p>
            <a:r>
              <a:rPr kumimoji="1" lang="en-US" altLang="ja-JP"/>
              <a:t>AGC020A – Move and Win  https://atcoder.jp/contests/agc020/tasks/agc020_a </a:t>
            </a:r>
            <a:endParaRPr kumimoji="1" lang="ja-JP" altLang="en-US"/>
          </a:p>
        </p:txBody>
      </p:sp>
    </p:spTree>
    <p:extLst>
      <p:ext uri="{BB962C8B-B14F-4D97-AF65-F5344CB8AC3E}">
        <p14:creationId xmlns:p14="http://schemas.microsoft.com/office/powerpoint/2010/main" val="11696514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ja-JP" altLang="en-US" sz="4000" b="1">
              <a:solidFill>
                <a:srgbClr val="F8582E"/>
              </a:solidFill>
            </a:endParaRPr>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p>
        </p:txBody>
      </p:sp>
    </p:spTree>
    <p:extLst>
      <p:ext uri="{BB962C8B-B14F-4D97-AF65-F5344CB8AC3E}">
        <p14:creationId xmlns:p14="http://schemas.microsoft.com/office/powerpoint/2010/main" val="3237102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4000" b="1"/>
              <a:t>ABC086A-Product</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b="1"/>
              <a:t>２</a:t>
            </a:r>
          </a:p>
        </p:txBody>
      </p:sp>
      <p:sp>
        <p:nvSpPr>
          <p:cNvPr id="8" name="テキスト ボックス 7">
            <a:extLst>
              <a:ext uri="{FF2B5EF4-FFF2-40B4-BE49-F238E27FC236}">
                <a16:creationId xmlns:a16="http://schemas.microsoft.com/office/drawing/2014/main" id="{2B42B197-558D-6D36-11E0-B0BA72AC98FA}"/>
              </a:ext>
            </a:extLst>
          </p:cNvPr>
          <p:cNvSpPr txBox="1"/>
          <p:nvPr/>
        </p:nvSpPr>
        <p:spPr>
          <a:xfrm>
            <a:off x="611484" y="1696720"/>
            <a:ext cx="1569660" cy="646331"/>
          </a:xfrm>
          <a:prstGeom prst="rect">
            <a:avLst/>
          </a:prstGeom>
          <a:noFill/>
        </p:spPr>
        <p:txBody>
          <a:bodyPr wrap="none" rtlCol="0">
            <a:spAutoFit/>
          </a:bodyPr>
          <a:lstStyle/>
          <a:p>
            <a:r>
              <a:rPr kumimoji="1" lang="ja-JP" altLang="en-US" sz="3600"/>
              <a:t>解き方</a:t>
            </a:r>
          </a:p>
        </p:txBody>
      </p:sp>
      <p:sp>
        <p:nvSpPr>
          <p:cNvPr id="9" name="テキスト ボックス 8">
            <a:extLst>
              <a:ext uri="{FF2B5EF4-FFF2-40B4-BE49-F238E27FC236}">
                <a16:creationId xmlns:a16="http://schemas.microsoft.com/office/drawing/2014/main" id="{EB5EC51D-CB96-82DF-9001-926781ADBB85}"/>
              </a:ext>
            </a:extLst>
          </p:cNvPr>
          <p:cNvSpPr txBox="1"/>
          <p:nvPr/>
        </p:nvSpPr>
        <p:spPr>
          <a:xfrm>
            <a:off x="611484" y="2349507"/>
            <a:ext cx="8836657" cy="584775"/>
          </a:xfrm>
          <a:prstGeom prst="rect">
            <a:avLst/>
          </a:prstGeom>
          <a:noFill/>
        </p:spPr>
        <p:txBody>
          <a:bodyPr wrap="square" rtlCol="0">
            <a:spAutoFit/>
          </a:bodyPr>
          <a:lstStyle/>
          <a:p>
            <a:r>
              <a:rPr kumimoji="1" lang="ja-JP" altLang="en-US" sz="3200"/>
              <a:t>・偶数か奇数か２で割った余りで判定する</a:t>
            </a:r>
          </a:p>
        </p:txBody>
      </p:sp>
      <p:sp>
        <p:nvSpPr>
          <p:cNvPr id="10" name="テキスト ボックス 9">
            <a:extLst>
              <a:ext uri="{FF2B5EF4-FFF2-40B4-BE49-F238E27FC236}">
                <a16:creationId xmlns:a16="http://schemas.microsoft.com/office/drawing/2014/main" id="{2E4E035C-3573-5C73-0B03-D4F8C6A08920}"/>
              </a:ext>
            </a:extLst>
          </p:cNvPr>
          <p:cNvSpPr txBox="1"/>
          <p:nvPr/>
        </p:nvSpPr>
        <p:spPr>
          <a:xfrm>
            <a:off x="611484" y="4180344"/>
            <a:ext cx="3950120" cy="2677656"/>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"Odd"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12" name="テキスト ボックス 11">
            <a:extLst>
              <a:ext uri="{FF2B5EF4-FFF2-40B4-BE49-F238E27FC236}">
                <a16:creationId xmlns:a16="http://schemas.microsoft.com/office/drawing/2014/main" id="{DE1CD09F-DA7C-8110-3C4F-74C87A44FC3F}"/>
              </a:ext>
            </a:extLst>
          </p:cNvPr>
          <p:cNvSpPr txBox="1"/>
          <p:nvPr/>
        </p:nvSpPr>
        <p:spPr>
          <a:xfrm>
            <a:off x="2021840" y="3810000"/>
            <a:ext cx="675185" cy="369332"/>
          </a:xfrm>
          <a:prstGeom prst="rect">
            <a:avLst/>
          </a:prstGeom>
          <a:noFill/>
        </p:spPr>
        <p:txBody>
          <a:bodyPr wrap="none" rtlCol="0">
            <a:spAutoFit/>
          </a:bodyPr>
          <a:lstStyle/>
          <a:p>
            <a:r>
              <a:rPr lang="en-US" altLang="ja-JP"/>
              <a:t>C</a:t>
            </a:r>
            <a:r>
              <a:rPr kumimoji="1" lang="en-US" altLang="ja-JP"/>
              <a:t>++</a:t>
            </a:r>
            <a:endParaRPr kumimoji="1" lang="ja-JP" altLang="en-US"/>
          </a:p>
        </p:txBody>
      </p:sp>
      <p:sp>
        <p:nvSpPr>
          <p:cNvPr id="13" name="テキスト ボックス 12">
            <a:extLst>
              <a:ext uri="{FF2B5EF4-FFF2-40B4-BE49-F238E27FC236}">
                <a16:creationId xmlns:a16="http://schemas.microsoft.com/office/drawing/2014/main" id="{4070855C-9BE0-D13A-29AA-F0D79C5650C0}"/>
              </a:ext>
            </a:extLst>
          </p:cNvPr>
          <p:cNvSpPr txBox="1"/>
          <p:nvPr/>
        </p:nvSpPr>
        <p:spPr>
          <a:xfrm>
            <a:off x="6350000" y="5483265"/>
            <a:ext cx="4368504" cy="1374735"/>
          </a:xfrm>
          <a:prstGeom prst="rect">
            <a:avLst/>
          </a:prstGeom>
          <a:solidFill>
            <a:schemeClr val="tx1"/>
          </a:solidFill>
        </p:spPr>
        <p:txBody>
          <a:bodyPr wrap="non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map</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split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a</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b</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'Odd'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else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'Even'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4" name="テキスト ボックス 13">
            <a:extLst>
              <a:ext uri="{FF2B5EF4-FFF2-40B4-BE49-F238E27FC236}">
                <a16:creationId xmlns:a16="http://schemas.microsoft.com/office/drawing/2014/main" id="{6EC03FAE-FA4B-638E-03D2-F1A5F6CB43A8}"/>
              </a:ext>
            </a:extLst>
          </p:cNvPr>
          <p:cNvSpPr txBox="1"/>
          <p:nvPr/>
        </p:nvSpPr>
        <p:spPr>
          <a:xfrm>
            <a:off x="7934960" y="5110986"/>
            <a:ext cx="931665" cy="369332"/>
          </a:xfrm>
          <a:prstGeom prst="rect">
            <a:avLst/>
          </a:prstGeom>
          <a:noFill/>
        </p:spPr>
        <p:txBody>
          <a:bodyPr wrap="none" rtlCol="0">
            <a:spAutoFit/>
          </a:bodyPr>
          <a:lstStyle/>
          <a:p>
            <a:r>
              <a:rPr kumimoji="1" lang="en-US" altLang="ja-JP"/>
              <a:t>Python</a:t>
            </a:r>
          </a:p>
        </p:txBody>
      </p:sp>
    </p:spTree>
    <p:extLst>
      <p:ext uri="{BB962C8B-B14F-4D97-AF65-F5344CB8AC3E}">
        <p14:creationId xmlns:p14="http://schemas.microsoft.com/office/powerpoint/2010/main" val="3211151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4000" b="1"/>
              <a:t>ABC086A-Product</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2.1</a:t>
            </a:r>
            <a:endParaRPr kumimoji="1" lang="ja-JP" altLang="en-US" sz="3200" b="1"/>
          </a:p>
        </p:txBody>
      </p:sp>
      <p:sp>
        <p:nvSpPr>
          <p:cNvPr id="2" name="テキスト ボックス 1">
            <a:extLst>
              <a:ext uri="{FF2B5EF4-FFF2-40B4-BE49-F238E27FC236}">
                <a16:creationId xmlns:a16="http://schemas.microsoft.com/office/drawing/2014/main" id="{C2C4EA9F-620C-9C2C-9DCE-B30E6C1C6CED}"/>
              </a:ext>
            </a:extLst>
          </p:cNvPr>
          <p:cNvSpPr txBox="1"/>
          <p:nvPr/>
        </p:nvSpPr>
        <p:spPr>
          <a:xfrm>
            <a:off x="548640" y="1727200"/>
            <a:ext cx="4358640" cy="584775"/>
          </a:xfrm>
          <a:prstGeom prst="rect">
            <a:avLst/>
          </a:prstGeom>
          <a:noFill/>
        </p:spPr>
        <p:txBody>
          <a:bodyPr wrap="square" rtlCol="0">
            <a:spAutoFit/>
          </a:bodyPr>
          <a:lstStyle/>
          <a:p>
            <a:r>
              <a:rPr kumimoji="1" lang="ja-JP" altLang="en-US" sz="3200"/>
              <a:t>この問題のポイント</a:t>
            </a:r>
          </a:p>
        </p:txBody>
      </p:sp>
      <p:sp>
        <p:nvSpPr>
          <p:cNvPr id="3" name="テキスト ボックス 2">
            <a:extLst>
              <a:ext uri="{FF2B5EF4-FFF2-40B4-BE49-F238E27FC236}">
                <a16:creationId xmlns:a16="http://schemas.microsoft.com/office/drawing/2014/main" id="{CEC03C21-1CCE-0556-4371-BCD03A139BD0}"/>
              </a:ext>
            </a:extLst>
          </p:cNvPr>
          <p:cNvSpPr txBox="1"/>
          <p:nvPr/>
        </p:nvSpPr>
        <p:spPr>
          <a:xfrm>
            <a:off x="3505200" y="3048000"/>
            <a:ext cx="304892" cy="369332"/>
          </a:xfrm>
          <a:prstGeom prst="rect">
            <a:avLst/>
          </a:prstGeom>
          <a:noFill/>
        </p:spPr>
        <p:txBody>
          <a:bodyPr wrap="none" rtlCol="0">
            <a:spAutoFit/>
          </a:bodyPr>
          <a:lstStyle/>
          <a:p>
            <a:r>
              <a:rPr kumimoji="1" lang="en-US" altLang="ja-JP"/>
              <a:t>?</a:t>
            </a:r>
            <a:endParaRPr kumimoji="1" lang="ja-JP" altLang="en-US"/>
          </a:p>
        </p:txBody>
      </p:sp>
    </p:spTree>
    <p:extLst>
      <p:ext uri="{BB962C8B-B14F-4D97-AF65-F5344CB8AC3E}">
        <p14:creationId xmlns:p14="http://schemas.microsoft.com/office/powerpoint/2010/main" val="4084623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DF20083-156A-16DA-0EEB-CA65C4F4EBBD}"/>
              </a:ext>
            </a:extLst>
          </p:cNvPr>
          <p:cNvSpPr/>
          <p:nvPr/>
        </p:nvSpPr>
        <p:spPr>
          <a:xfrm>
            <a:off x="1396314" y="0"/>
            <a:ext cx="10795686" cy="1397876"/>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 altLang="ja-JP" sz="4000" b="1"/>
              <a:t>ABC081A - Placing Marbles </a:t>
            </a:r>
            <a:endParaRPr kumimoji="1" lang="ja-JP" altLang="en-US" sz="4000" b="1"/>
          </a:p>
        </p:txBody>
      </p:sp>
      <p:sp>
        <p:nvSpPr>
          <p:cNvPr id="5" name="正方形/長方形 4">
            <a:extLst>
              <a:ext uri="{FF2B5EF4-FFF2-40B4-BE49-F238E27FC236}">
                <a16:creationId xmlns:a16="http://schemas.microsoft.com/office/drawing/2014/main" id="{BD9D5376-097D-869C-B9C1-C3A110CFEA92}"/>
              </a:ext>
            </a:extLst>
          </p:cNvPr>
          <p:cNvSpPr/>
          <p:nvPr/>
        </p:nvSpPr>
        <p:spPr>
          <a:xfrm>
            <a:off x="0" y="0"/>
            <a:ext cx="1396314" cy="13978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a:t>3</a:t>
            </a:r>
            <a:endParaRPr kumimoji="1" lang="ja-JP" altLang="en-US" sz="3200" b="1"/>
          </a:p>
        </p:txBody>
      </p:sp>
      <p:sp>
        <p:nvSpPr>
          <p:cNvPr id="2" name="テキスト ボックス 1">
            <a:extLst>
              <a:ext uri="{FF2B5EF4-FFF2-40B4-BE49-F238E27FC236}">
                <a16:creationId xmlns:a16="http://schemas.microsoft.com/office/drawing/2014/main" id="{67546BB9-F05F-F469-0233-9ABC530DBB0F}"/>
              </a:ext>
            </a:extLst>
          </p:cNvPr>
          <p:cNvSpPr txBox="1"/>
          <p:nvPr/>
        </p:nvSpPr>
        <p:spPr>
          <a:xfrm>
            <a:off x="718477" y="1702654"/>
            <a:ext cx="1261884" cy="523220"/>
          </a:xfrm>
          <a:prstGeom prst="rect">
            <a:avLst/>
          </a:prstGeom>
          <a:noFill/>
        </p:spPr>
        <p:txBody>
          <a:bodyPr wrap="none" rtlCol="0">
            <a:spAutoFit/>
          </a:bodyPr>
          <a:lstStyle/>
          <a:p>
            <a:r>
              <a:rPr kumimoji="1" lang="ja-JP" altLang="en-US" sz="2800"/>
              <a:t>解き方</a:t>
            </a:r>
          </a:p>
        </p:txBody>
      </p:sp>
      <p:sp>
        <p:nvSpPr>
          <p:cNvPr id="3" name="テキスト ボックス 2">
            <a:extLst>
              <a:ext uri="{FF2B5EF4-FFF2-40B4-BE49-F238E27FC236}">
                <a16:creationId xmlns:a16="http://schemas.microsoft.com/office/drawing/2014/main" id="{BFB52527-ED7A-4290-56CF-BCD987241647}"/>
              </a:ext>
            </a:extLst>
          </p:cNvPr>
          <p:cNvSpPr txBox="1"/>
          <p:nvPr/>
        </p:nvSpPr>
        <p:spPr>
          <a:xfrm>
            <a:off x="737958" y="2552127"/>
            <a:ext cx="3616696" cy="523220"/>
          </a:xfrm>
          <a:prstGeom prst="rect">
            <a:avLst/>
          </a:prstGeom>
          <a:noFill/>
        </p:spPr>
        <p:txBody>
          <a:bodyPr wrap="none" rtlCol="0">
            <a:spAutoFit/>
          </a:bodyPr>
          <a:lstStyle/>
          <a:p>
            <a:r>
              <a:rPr kumimoji="1" lang="en-US" altLang="ja-JP" sz="2800"/>
              <a:t>1</a:t>
            </a:r>
            <a:r>
              <a:rPr kumimoji="1" lang="ja-JP" altLang="en-US" sz="2800"/>
              <a:t>の箇所を全探索する</a:t>
            </a:r>
          </a:p>
        </p:txBody>
      </p:sp>
      <p:sp>
        <p:nvSpPr>
          <p:cNvPr id="7" name="テキスト ボックス 6">
            <a:extLst>
              <a:ext uri="{FF2B5EF4-FFF2-40B4-BE49-F238E27FC236}">
                <a16:creationId xmlns:a16="http://schemas.microsoft.com/office/drawing/2014/main" id="{D9C1DBF7-D244-E79A-4DE4-92B82A7BA974}"/>
              </a:ext>
            </a:extLst>
          </p:cNvPr>
          <p:cNvSpPr txBox="1"/>
          <p:nvPr/>
        </p:nvSpPr>
        <p:spPr>
          <a:xfrm>
            <a:off x="7638706" y="2107982"/>
            <a:ext cx="3252814" cy="4750018"/>
          </a:xfrm>
          <a:prstGeom prst="rect">
            <a:avLst/>
          </a:prstGeom>
          <a:solidFill>
            <a:schemeClr val="tx1"/>
          </a:solidFill>
        </p:spPr>
        <p:txBody>
          <a:bodyPr wrap="none" rtlCol="0">
            <a:spAutoFit/>
          </a:bodyPr>
          <a:lstStyle/>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#include</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&lt;iostream&gt;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using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namespace</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std</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main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4EC9B0"/>
                </a:solidFill>
                <a:effectLst/>
                <a:latin typeface="Menlo" panose="020B0609030804020204" pitchFamily="49" charset="0"/>
                <a:ea typeface="ＭＳ Ｐゴシック" panose="020B0600070205080204" pitchFamily="34" charset="-128"/>
                <a:cs typeface="Times New Roman" panose="02020603050405020304" pitchFamily="18" charset="0"/>
              </a:rPr>
              <a:t>string</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cin</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&gt;&gt;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569CD6"/>
                </a:solidFill>
                <a:effectLst/>
                <a:latin typeface="Menlo" panose="020B0609030804020204" pitchFamily="49" charset="0"/>
                <a:ea typeface="ＭＳ Ｐゴシック" panose="020B0600070205080204" pitchFamily="34" charset="-128"/>
                <a:cs typeface="Times New Roman" panose="02020603050405020304" pitchFamily="18" charset="0"/>
              </a:rPr>
              <a:t>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cout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&lt;&lt;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endl</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tabLst>
                <a:tab pos="2181860" algn="l"/>
              </a:tabLst>
            </a:pPr>
            <a:r>
              <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8" name="テキスト ボックス 7">
            <a:extLst>
              <a:ext uri="{FF2B5EF4-FFF2-40B4-BE49-F238E27FC236}">
                <a16:creationId xmlns:a16="http://schemas.microsoft.com/office/drawing/2014/main" id="{29261D43-4F44-F19A-0AE9-90A6358E2844}"/>
              </a:ext>
            </a:extLst>
          </p:cNvPr>
          <p:cNvSpPr txBox="1"/>
          <p:nvPr/>
        </p:nvSpPr>
        <p:spPr>
          <a:xfrm>
            <a:off x="6794157" y="6370320"/>
            <a:ext cx="675185" cy="369332"/>
          </a:xfrm>
          <a:prstGeom prst="rect">
            <a:avLst/>
          </a:prstGeom>
          <a:noFill/>
        </p:spPr>
        <p:txBody>
          <a:bodyPr wrap="none" rtlCol="0">
            <a:spAutoFit/>
          </a:bodyPr>
          <a:lstStyle/>
          <a:p>
            <a:r>
              <a:rPr lang="en-US" altLang="ja-JP"/>
              <a:t>C++</a:t>
            </a:r>
            <a:endParaRPr kumimoji="1" lang="ja-JP" altLang="en-US"/>
          </a:p>
        </p:txBody>
      </p:sp>
      <p:sp>
        <p:nvSpPr>
          <p:cNvPr id="9" name="テキスト ボックス 8">
            <a:extLst>
              <a:ext uri="{FF2B5EF4-FFF2-40B4-BE49-F238E27FC236}">
                <a16:creationId xmlns:a16="http://schemas.microsoft.com/office/drawing/2014/main" id="{F69B878D-2EE7-0D94-D7CB-89A02CB1618E}"/>
              </a:ext>
            </a:extLst>
          </p:cNvPr>
          <p:cNvSpPr txBox="1"/>
          <p:nvPr/>
        </p:nvSpPr>
        <p:spPr>
          <a:xfrm>
            <a:off x="1757680" y="3903345"/>
            <a:ext cx="2276585" cy="2954655"/>
          </a:xfrm>
          <a:prstGeom prst="rect">
            <a:avLst/>
          </a:prstGeom>
          <a:solidFill>
            <a:schemeClr val="tx1"/>
          </a:solidFill>
        </p:spPr>
        <p:txBody>
          <a:bodyPr wrap="none" rtlCol="0">
            <a:spAutoFit/>
          </a:bodyPr>
          <a:lstStyle/>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input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0</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586C0"/>
                </a:solidFill>
                <a:effectLst/>
                <a:latin typeface="Menlo" panose="020B0609030804020204" pitchFamily="49" charset="0"/>
                <a:ea typeface="ＭＳ Ｐゴシック" panose="020B0600070205080204" pitchFamily="34" charset="-128"/>
                <a:cs typeface="Times New Roman" panose="02020603050405020304" pitchFamily="18" charset="0"/>
              </a:rPr>
              <a:t>if</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s</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2</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CE9178"/>
                </a:solidFill>
                <a:effectLst/>
                <a:latin typeface="Menlo" panose="020B0609030804020204" pitchFamily="49" charset="0"/>
                <a:ea typeface="ＭＳ Ｐゴシック" panose="020B0600070205080204" pitchFamily="34" charset="-128"/>
                <a:cs typeface="Times New Roman" panose="02020603050405020304" pitchFamily="18" charset="0"/>
              </a:rPr>
              <a:t>'1'</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  </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D4D4D4"/>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B5CEA8"/>
                </a:solidFill>
                <a:effectLst/>
                <a:latin typeface="Menlo" panose="020B0609030804020204" pitchFamily="49" charset="0"/>
                <a:ea typeface="ＭＳ Ｐゴシック" panose="020B0600070205080204" pitchFamily="34" charset="-128"/>
                <a:cs typeface="Times New Roman" panose="02020603050405020304" pitchFamily="18" charset="0"/>
              </a:rPr>
              <a:t>1</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1950"/>
              </a:lnSpc>
            </a:pPr>
            <a:r>
              <a:rPr lang="en-US" altLang="ja-JP" sz="1800" kern="0">
                <a:solidFill>
                  <a:srgbClr val="DCDCAA"/>
                </a:solidFill>
                <a:effectLst/>
                <a:latin typeface="Menlo" panose="020B0609030804020204" pitchFamily="49" charset="0"/>
                <a:ea typeface="ＭＳ Ｐゴシック" panose="020B0600070205080204" pitchFamily="34" charset="-128"/>
                <a:cs typeface="Times New Roman" panose="02020603050405020304" pitchFamily="18" charset="0"/>
              </a:rPr>
              <a:t>print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r>
              <a:rPr lang="en-US" altLang="ja-JP" sz="1800" kern="0">
                <a:solidFill>
                  <a:srgbClr val="9CDCFE"/>
                </a:solidFill>
                <a:effectLst/>
                <a:latin typeface="Menlo" panose="020B0609030804020204" pitchFamily="49" charset="0"/>
                <a:ea typeface="ＭＳ Ｐゴシック" panose="020B0600070205080204" pitchFamily="34" charset="-128"/>
                <a:cs typeface="Times New Roman" panose="02020603050405020304" pitchFamily="18" charset="0"/>
              </a:rPr>
              <a:t>cnt</a:t>
            </a:r>
            <a:r>
              <a:rPr lang="en-US" altLang="ja-JP" sz="1800" kern="0">
                <a:solidFill>
                  <a:srgbClr val="CCCCCC"/>
                </a:solidFill>
                <a:effectLst/>
                <a:latin typeface="Menlo" panose="020B0609030804020204" pitchFamily="49" charset="0"/>
                <a:ea typeface="ＭＳ Ｐゴシック" panose="020B0600070205080204" pitchFamily="34"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tabLst>
                <a:tab pos="2181860" algn="l"/>
              </a:tabLst>
            </a:pPr>
            <a:r>
              <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10" name="テキスト ボックス 9">
            <a:extLst>
              <a:ext uri="{FF2B5EF4-FFF2-40B4-BE49-F238E27FC236}">
                <a16:creationId xmlns:a16="http://schemas.microsoft.com/office/drawing/2014/main" id="{F6C32D82-A005-A60D-8159-BE2EC78AD518}"/>
              </a:ext>
            </a:extLst>
          </p:cNvPr>
          <p:cNvSpPr txBox="1"/>
          <p:nvPr/>
        </p:nvSpPr>
        <p:spPr>
          <a:xfrm>
            <a:off x="826015" y="6370320"/>
            <a:ext cx="931665" cy="369332"/>
          </a:xfrm>
          <a:prstGeom prst="rect">
            <a:avLst/>
          </a:prstGeom>
          <a:noFill/>
        </p:spPr>
        <p:txBody>
          <a:bodyPr wrap="none" rtlCol="0">
            <a:spAutoFit/>
          </a:bodyPr>
          <a:lstStyle/>
          <a:p>
            <a:r>
              <a:rPr kumimoji="1" lang="en-US" altLang="ja-JP"/>
              <a:t>Python</a:t>
            </a:r>
            <a:endParaRPr kumimoji="1" lang="ja-JP" altLang="en-US"/>
          </a:p>
        </p:txBody>
      </p:sp>
    </p:spTree>
    <p:extLst>
      <p:ext uri="{BB962C8B-B14F-4D97-AF65-F5344CB8AC3E}">
        <p14:creationId xmlns:p14="http://schemas.microsoft.com/office/powerpoint/2010/main" val="390706177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2155</TotalTime>
  <Words>4938</Words>
  <Application>Microsoft Macintosh PowerPoint</Application>
  <PresentationFormat>ワイド画面</PresentationFormat>
  <Paragraphs>867</Paragraphs>
  <Slides>64</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64</vt:i4>
      </vt:variant>
    </vt:vector>
  </HeadingPairs>
  <TitlesOfParts>
    <vt:vector size="73" baseType="lpstr">
      <vt:lpstr>Google Sans</vt:lpstr>
      <vt:lpstr>ＭＳ Ｐゴシック</vt:lpstr>
      <vt:lpstr>游ゴシック</vt:lpstr>
      <vt:lpstr>游ゴシック Light</vt:lpstr>
      <vt:lpstr>游明朝</vt:lpstr>
      <vt:lpstr>Arial</vt:lpstr>
      <vt:lpstr>Lato</vt:lpstr>
      <vt:lpstr>Menlo</vt:lpstr>
      <vt:lpstr>Office テーマ</vt:lpstr>
      <vt:lpstr>ABSを解く！</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ABSを解く！</dc:title>
  <dc:creator>井桁　広翔</dc:creator>
  <cp:lastModifiedBy>井桁　広翔</cp:lastModifiedBy>
  <cp:revision>99</cp:revision>
  <dcterms:created xsi:type="dcterms:W3CDTF">2024-01-02T04:23:06Z</dcterms:created>
  <dcterms:modified xsi:type="dcterms:W3CDTF">2024-01-05T15:27:53Z</dcterms:modified>
</cp:coreProperties>
</file>