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0" r:id="rId1"/>
  </p:sldMasterIdLst>
  <p:sldIdLst>
    <p:sldId id="256" r:id="rId2"/>
    <p:sldId id="258" r:id="rId3"/>
    <p:sldId id="259" r:id="rId4"/>
    <p:sldId id="261" r:id="rId5"/>
    <p:sldId id="267" r:id="rId6"/>
    <p:sldId id="260" r:id="rId7"/>
    <p:sldId id="262" r:id="rId8"/>
    <p:sldId id="263" r:id="rId9"/>
    <p:sldId id="264" r:id="rId10"/>
    <p:sldId id="265" r:id="rId11"/>
    <p:sldId id="266" r:id="rId12"/>
    <p:sldId id="268" r:id="rId13"/>
    <p:sldId id="269" r:id="rId14"/>
    <p:sldId id="270" r:id="rId15"/>
    <p:sldId id="271" r:id="rId16"/>
    <p:sldId id="273" r:id="rId17"/>
    <p:sldId id="274" r:id="rId18"/>
    <p:sldId id="275" r:id="rId19"/>
    <p:sldId id="276" r:id="rId20"/>
    <p:sldId id="272" r:id="rId21"/>
    <p:sldId id="277" r:id="rId22"/>
    <p:sldId id="278" r:id="rId23"/>
    <p:sldId id="279" r:id="rId24"/>
    <p:sldId id="284" r:id="rId25"/>
    <p:sldId id="281" r:id="rId26"/>
    <p:sldId id="285" r:id="rId27"/>
    <p:sldId id="282" r:id="rId28"/>
    <p:sldId id="283" r:id="rId29"/>
    <p:sldId id="286" r:id="rId30"/>
    <p:sldId id="280" r:id="rId31"/>
    <p:sldId id="292" r:id="rId32"/>
    <p:sldId id="287" r:id="rId33"/>
    <p:sldId id="288" r:id="rId34"/>
    <p:sldId id="289" r:id="rId35"/>
    <p:sldId id="291" r:id="rId36"/>
    <p:sldId id="290" r:id="rId37"/>
    <p:sldId id="293" r:id="rId38"/>
    <p:sldId id="294" r:id="rId39"/>
    <p:sldId id="295" r:id="rId40"/>
    <p:sldId id="296" r:id="rId41"/>
    <p:sldId id="297" r:id="rId42"/>
    <p:sldId id="298" r:id="rId43"/>
    <p:sldId id="299" r:id="rId44"/>
    <p:sldId id="300" r:id="rId45"/>
    <p:sldId id="302" r:id="rId46"/>
    <p:sldId id="303" r:id="rId47"/>
    <p:sldId id="304" r:id="rId48"/>
    <p:sldId id="305" r:id="rId49"/>
    <p:sldId id="306" r:id="rId50"/>
    <p:sldId id="301" r:id="rId51"/>
    <p:sldId id="307" r:id="rId52"/>
    <p:sldId id="308" r:id="rId53"/>
    <p:sldId id="309" r:id="rId54"/>
    <p:sldId id="310" r:id="rId55"/>
    <p:sldId id="311" r:id="rId56"/>
    <p:sldId id="312" r:id="rId57"/>
    <p:sldId id="313" r:id="rId58"/>
    <p:sldId id="315" r:id="rId59"/>
    <p:sldId id="316" r:id="rId60"/>
    <p:sldId id="317" r:id="rId61"/>
    <p:sldId id="314" r:id="rId6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582E"/>
    <a:srgbClr val="FF0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5"/>
    <p:restoredTop sz="94719"/>
  </p:normalViewPr>
  <p:slideViewPr>
    <p:cSldViewPr snapToGrid="0">
      <p:cViewPr varScale="1">
        <p:scale>
          <a:sx n="141" d="100"/>
          <a:sy n="141" d="100"/>
        </p:scale>
        <p:origin x="20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E233A-9146-3744-51DF-B356383A6A3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A24614-3BA3-81A6-F8A9-3F4383498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09DA31F-BB7D-556E-3019-F43BCA828094}"/>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6DA3ADE9-1B3E-12D1-6316-7A53859AE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68F491-E123-6455-9FE9-FFE0299C0B3F}"/>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6554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F06E6-1BE7-1BDD-2C3A-A69A89E7AE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86519C-D3A0-915E-7193-F094563FA8B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996F96-D085-F861-60FC-5BCDCBF76BD0}"/>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06E8300F-282C-D3BC-6D8D-5C26B3B7D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8DCD7E-71B1-C50B-FE8E-49C362A3FFBC}"/>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01657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67F6B3-1817-F48D-0724-C98F50579F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35D5F1-FE41-0724-C7B6-B1B21F09EB5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04421B-BACB-B218-A1BE-701DCBD2EAD3}"/>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79A93C50-C2C8-3ACA-83CD-0A2B2A1527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FDF488-EBFB-3C44-7EB7-6D176FDDE1D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49932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F6A0-C08A-620C-3354-3D1FB2A199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C65120-6971-79F5-310F-7482FE0A00D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3DD1FE-DE7A-6CC4-16E6-3692E6A504DA}"/>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2E7700F9-93D6-28B1-83F4-5B9B25811C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50FFF1-20E5-3D9A-0ED6-A34CED9F05AD}"/>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67347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CE2F2D-F9D4-5F4F-8781-82DF5D4EA20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B4D2A6-CE32-9687-3B9E-B4C80BBD5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207C6E9-B41C-E8B0-1978-7CDB8299378F}"/>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51168135-60FC-4A0F-0FA1-511B1E1864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D9ADA3-EEA7-DC3E-1555-7985A1048E49}"/>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8365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CF373-4C5D-78D7-EC01-0CD23106EB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70E834-75E6-7199-F904-811DAE0A01F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69CFD8-24A7-BB04-C6C2-E9E4A8A31C8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FA830F-AABF-8B83-A12C-D8164E999B2A}"/>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6" name="フッター プレースホルダー 5">
            <a:extLst>
              <a:ext uri="{FF2B5EF4-FFF2-40B4-BE49-F238E27FC236}">
                <a16:creationId xmlns:a16="http://schemas.microsoft.com/office/drawing/2014/main" id="{1F2C2DDF-03F3-1FF3-A8A9-5225D6B1C3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810203-34EC-52F3-9CDE-ACA71627377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96029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2A7C0-0271-B3A6-EC50-D6D8D35204B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D4B4C5-9D6A-7435-C7A4-502A6C58B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D3CE88F-3B59-E82A-AEF7-770E18780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DC8AAAD-0E80-C4C3-A1DC-BBA85C58E2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0E0FAC-25FE-AE8A-2B91-CC79950BE29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A7A82B-01E8-DC95-E070-67690C6FAB74}"/>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8" name="フッター プレースホルダー 7">
            <a:extLst>
              <a:ext uri="{FF2B5EF4-FFF2-40B4-BE49-F238E27FC236}">
                <a16:creationId xmlns:a16="http://schemas.microsoft.com/office/drawing/2014/main" id="{0ACDFA7F-DFE7-9965-2CD0-FE5AC42649C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F04E41-800D-7A38-CC6B-934A27B9758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472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69048-EED1-F1E7-C5C5-55EE462307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43264A-F292-AB22-FBF7-4EA8C56CFF2A}"/>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4" name="フッター プレースホルダー 3">
            <a:extLst>
              <a:ext uri="{FF2B5EF4-FFF2-40B4-BE49-F238E27FC236}">
                <a16:creationId xmlns:a16="http://schemas.microsoft.com/office/drawing/2014/main" id="{541BDFD8-CAD5-659A-C613-9B16EAD854F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22E486F-06B8-A73E-26F9-541FA1052AFE}"/>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1871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4E3C94-A30C-E95E-841D-7226C120139A}"/>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3" name="フッター プレースホルダー 2">
            <a:extLst>
              <a:ext uri="{FF2B5EF4-FFF2-40B4-BE49-F238E27FC236}">
                <a16:creationId xmlns:a16="http://schemas.microsoft.com/office/drawing/2014/main" id="{AC0FDFFA-4232-D025-6061-6808616FAEA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25845F-1A03-6370-8F9F-CA13CAEB105A}"/>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7055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002A88-EBAE-4543-A070-DFFB40189D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6C06AB-6CF2-C40E-4CED-C70AFBA75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86DA05-34FB-535F-5021-029DEBEF4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772286-4CF0-0EAA-C3B2-72A5864C7BA3}"/>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6" name="フッター プレースホルダー 5">
            <a:extLst>
              <a:ext uri="{FF2B5EF4-FFF2-40B4-BE49-F238E27FC236}">
                <a16:creationId xmlns:a16="http://schemas.microsoft.com/office/drawing/2014/main" id="{FCB717AE-2A32-8398-F469-041CC05510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7881F1-AE92-458C-DCD4-0D397F81D7E7}"/>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80575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7AB72-0D7F-00A3-43A9-2A392C3BF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1335BE6-1600-274C-9576-4D69C81EF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ED54827-395D-51AB-D6FB-C24F14ADA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C98863-1CED-0C0E-CF72-97D1A34EFB0D}"/>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6" name="フッター プレースホルダー 5">
            <a:extLst>
              <a:ext uri="{FF2B5EF4-FFF2-40B4-BE49-F238E27FC236}">
                <a16:creationId xmlns:a16="http://schemas.microsoft.com/office/drawing/2014/main" id="{0D94ED06-95DF-B491-32D5-4A2896C78865}"/>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FF1974F7-EE66-7C57-1C6A-D5E19244C09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055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047AF6-2C19-43E6-C3E1-456416074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D77CF6-2FC0-4D58-C605-A390ABB140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82E3AC-B80D-D762-1522-E0E7013D0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0D895F4E-537E-410E-9C3E-6EA067034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FEF5AAF-BA16-3693-0030-46E37A0DE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722109298"/>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AE0FF2-F7E4-A570-B7E2-373A6A616A4D}"/>
              </a:ext>
            </a:extLst>
          </p:cNvPr>
          <p:cNvSpPr>
            <a:spLocks noGrp="1"/>
          </p:cNvSpPr>
          <p:nvPr>
            <p:ph type="ctrTitle"/>
          </p:nvPr>
        </p:nvSpPr>
        <p:spPr/>
        <p:txBody>
          <a:bodyPr/>
          <a:lstStyle/>
          <a:p>
            <a:r>
              <a:rPr kumimoji="1" lang="en-US" altLang="ja-JP" b="1" dirty="0">
                <a:solidFill>
                  <a:schemeClr val="bg1"/>
                </a:solidFill>
              </a:rPr>
              <a:t>ABS</a:t>
            </a:r>
            <a:r>
              <a:rPr kumimoji="1" lang="ja-JP" altLang="en-US" b="1">
                <a:solidFill>
                  <a:schemeClr val="bg1"/>
                </a:solidFill>
              </a:rPr>
              <a:t>を解く！</a:t>
            </a:r>
          </a:p>
        </p:txBody>
      </p:sp>
      <p:sp>
        <p:nvSpPr>
          <p:cNvPr id="3" name="字幕 2">
            <a:extLst>
              <a:ext uri="{FF2B5EF4-FFF2-40B4-BE49-F238E27FC236}">
                <a16:creationId xmlns:a16="http://schemas.microsoft.com/office/drawing/2014/main" id="{DC2AE97C-1A31-1C79-4BF3-EA8C9C155585}"/>
              </a:ext>
            </a:extLst>
          </p:cNvPr>
          <p:cNvSpPr>
            <a:spLocks noGrp="1"/>
          </p:cNvSpPr>
          <p:nvPr>
            <p:ph type="subTitle" idx="1"/>
          </p:nvPr>
        </p:nvSpPr>
        <p:spPr/>
        <p:txBody>
          <a:bodyPr/>
          <a:lstStyle/>
          <a:p>
            <a:r>
              <a:rPr kumimoji="1" lang="en-US" altLang="ja-JP" dirty="0" err="1">
                <a:solidFill>
                  <a:schemeClr val="bg1"/>
                </a:solidFill>
              </a:rPr>
              <a:t>triC</a:t>
            </a:r>
            <a:r>
              <a:rPr kumimoji="1" lang="en-US" altLang="ja-JP" dirty="0">
                <a:solidFill>
                  <a:schemeClr val="bg1"/>
                </a:solidFill>
              </a:rPr>
              <a:t> 2024/01/06</a:t>
            </a:r>
            <a:endParaRPr kumimoji="1" lang="ja-JP" altLang="en-US">
              <a:solidFill>
                <a:schemeClr val="bg1"/>
              </a:solidFill>
            </a:endParaRPr>
          </a:p>
        </p:txBody>
      </p:sp>
    </p:spTree>
    <p:extLst>
      <p:ext uri="{BB962C8B-B14F-4D97-AF65-F5344CB8AC3E}">
        <p14:creationId xmlns:p14="http://schemas.microsoft.com/office/powerpoint/2010/main" val="315196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3.1</a:t>
            </a:r>
            <a:endParaRPr kumimoji="1" lang="ja-JP" altLang="en-US" sz="3200" b="1"/>
          </a:p>
        </p:txBody>
      </p:sp>
      <p:sp>
        <p:nvSpPr>
          <p:cNvPr id="2" name="テキスト ボックス 1">
            <a:extLst>
              <a:ext uri="{FF2B5EF4-FFF2-40B4-BE49-F238E27FC236}">
                <a16:creationId xmlns:a16="http://schemas.microsoft.com/office/drawing/2014/main" id="{161591DB-1EF2-E922-A815-8B06DFFDF60A}"/>
              </a:ext>
            </a:extLst>
          </p:cNvPr>
          <p:cNvSpPr txBox="1"/>
          <p:nvPr/>
        </p:nvSpPr>
        <p:spPr>
          <a:xfrm>
            <a:off x="426720" y="157480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1C62E2DE-3232-2137-9302-A497F41A30B2}"/>
              </a:ext>
            </a:extLst>
          </p:cNvPr>
          <p:cNvSpPr txBox="1"/>
          <p:nvPr/>
        </p:nvSpPr>
        <p:spPr>
          <a:xfrm>
            <a:off x="1396314" y="2458720"/>
            <a:ext cx="1826141" cy="584775"/>
          </a:xfrm>
          <a:prstGeom prst="rect">
            <a:avLst/>
          </a:prstGeom>
          <a:noFill/>
        </p:spPr>
        <p:txBody>
          <a:bodyPr wrap="none" rtlCol="0">
            <a:spAutoFit/>
          </a:bodyPr>
          <a:lstStyle/>
          <a:p>
            <a:r>
              <a:rPr kumimoji="1" lang="ja-JP" altLang="en-US" sz="3200"/>
              <a:t>・全探索</a:t>
            </a:r>
          </a:p>
        </p:txBody>
      </p:sp>
      <p:sp>
        <p:nvSpPr>
          <p:cNvPr id="6" name="テキスト ボックス 5">
            <a:extLst>
              <a:ext uri="{FF2B5EF4-FFF2-40B4-BE49-F238E27FC236}">
                <a16:creationId xmlns:a16="http://schemas.microsoft.com/office/drawing/2014/main" id="{1D3D063B-95B0-A11D-2E9D-C4127A9E1772}"/>
              </a:ext>
            </a:extLst>
          </p:cNvPr>
          <p:cNvSpPr txBox="1"/>
          <p:nvPr/>
        </p:nvSpPr>
        <p:spPr>
          <a:xfrm>
            <a:off x="1394746" y="3342640"/>
            <a:ext cx="3467616" cy="584775"/>
          </a:xfrm>
          <a:prstGeom prst="rect">
            <a:avLst/>
          </a:prstGeom>
          <a:noFill/>
        </p:spPr>
        <p:txBody>
          <a:bodyPr wrap="none" rtlCol="0">
            <a:spAutoFit/>
          </a:bodyPr>
          <a:lstStyle/>
          <a:p>
            <a:r>
              <a:rPr kumimoji="1" lang="ja-JP" altLang="en-US" sz="3200"/>
              <a:t>・文字列の扱い方</a:t>
            </a:r>
          </a:p>
        </p:txBody>
      </p:sp>
    </p:spTree>
    <p:extLst>
      <p:ext uri="{BB962C8B-B14F-4D97-AF65-F5344CB8AC3E}">
        <p14:creationId xmlns:p14="http://schemas.microsoft.com/office/powerpoint/2010/main" val="6859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t>全探索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3.2</a:t>
            </a:r>
            <a:endParaRPr kumimoji="1" lang="ja-JP" altLang="en-US" sz="3200" b="1"/>
          </a:p>
        </p:txBody>
      </p:sp>
      <p:sp>
        <p:nvSpPr>
          <p:cNvPr id="2" name="テキスト ボックス 1">
            <a:extLst>
              <a:ext uri="{FF2B5EF4-FFF2-40B4-BE49-F238E27FC236}">
                <a16:creationId xmlns:a16="http://schemas.microsoft.com/office/drawing/2014/main" id="{5C976671-86AA-635B-FD7A-32C05BE1DB2C}"/>
              </a:ext>
            </a:extLst>
          </p:cNvPr>
          <p:cNvSpPr txBox="1"/>
          <p:nvPr/>
        </p:nvSpPr>
        <p:spPr>
          <a:xfrm>
            <a:off x="454317" y="1686560"/>
            <a:ext cx="10238700" cy="1115690"/>
          </a:xfrm>
          <a:prstGeom prst="rect">
            <a:avLst/>
          </a:prstGeom>
          <a:noFill/>
        </p:spPr>
        <p:txBody>
          <a:bodyPr wrap="none" rtlCol="0">
            <a:spAutoFit/>
          </a:bodyPr>
          <a:lstStyle/>
          <a:p>
            <a:r>
              <a:rPr kumimoji="1" lang="ja-JP" altLang="en-US" sz="2800"/>
              <a:t>全探索とは</a:t>
            </a:r>
            <a:r>
              <a:rPr kumimoji="1" lang="en-US" altLang="ja-JP" sz="2800"/>
              <a:t>…</a:t>
            </a:r>
          </a:p>
          <a:p>
            <a:endParaRPr kumimoji="1" lang="en-US" altLang="ja-JP" sz="1050"/>
          </a:p>
          <a:p>
            <a:r>
              <a:rPr lang="ja-JP" altLang="en-US" sz="2800" b="0" i="0">
                <a:solidFill>
                  <a:srgbClr val="040C28"/>
                </a:solidFill>
                <a:effectLst/>
                <a:latin typeface="Google Sans"/>
              </a:rPr>
              <a:t>あり得る全てのパターンをしらみつぶしに調べるアルゴリズム</a:t>
            </a:r>
            <a:endParaRPr kumimoji="1" lang="ja-JP" altLang="en-US" sz="2800"/>
          </a:p>
        </p:txBody>
      </p:sp>
      <p:sp>
        <p:nvSpPr>
          <p:cNvPr id="3" name="テキスト ボックス 2">
            <a:extLst>
              <a:ext uri="{FF2B5EF4-FFF2-40B4-BE49-F238E27FC236}">
                <a16:creationId xmlns:a16="http://schemas.microsoft.com/office/drawing/2014/main" id="{3E05AA5F-8131-6242-8EA1-2A4D6886A129}"/>
              </a:ext>
            </a:extLst>
          </p:cNvPr>
          <p:cNvSpPr txBox="1"/>
          <p:nvPr/>
        </p:nvSpPr>
        <p:spPr>
          <a:xfrm>
            <a:off x="548640" y="3871085"/>
            <a:ext cx="6378669" cy="369332"/>
          </a:xfrm>
          <a:prstGeom prst="rect">
            <a:avLst/>
          </a:prstGeom>
          <a:noFill/>
        </p:spPr>
        <p:txBody>
          <a:bodyPr wrap="none" rtlCol="0">
            <a:spAutoFit/>
          </a:bodyPr>
          <a:lstStyle/>
          <a:p>
            <a:r>
              <a:rPr kumimoji="1" lang="ja-JP" altLang="en-US"/>
              <a:t>例</a:t>
            </a:r>
            <a:r>
              <a:rPr kumimoji="1" lang="en-US" altLang="ja-JP"/>
              <a:t>)</a:t>
            </a:r>
            <a:r>
              <a:rPr kumimoji="1" lang="ja-JP" altLang="en-US"/>
              <a:t>４桁の暗証番号を</a:t>
            </a:r>
            <a:r>
              <a:rPr kumimoji="1" lang="en-US" altLang="ja-JP"/>
              <a:t>0000</a:t>
            </a:r>
            <a:r>
              <a:rPr kumimoji="1" lang="ja-JP" altLang="en-US"/>
              <a:t>から</a:t>
            </a:r>
            <a:r>
              <a:rPr kumimoji="1" lang="en-US" altLang="ja-JP"/>
              <a:t>9999</a:t>
            </a:r>
            <a:r>
              <a:rPr kumimoji="1" lang="ja-JP" altLang="en-US"/>
              <a:t>までひとつずつ調べる</a:t>
            </a:r>
          </a:p>
        </p:txBody>
      </p:sp>
      <p:sp>
        <p:nvSpPr>
          <p:cNvPr id="7" name="正方形/長方形 6">
            <a:extLst>
              <a:ext uri="{FF2B5EF4-FFF2-40B4-BE49-F238E27FC236}">
                <a16:creationId xmlns:a16="http://schemas.microsoft.com/office/drawing/2014/main" id="{93F35FCE-B832-5732-71E5-EC9D9CBC0BEB}"/>
              </a:ext>
            </a:extLst>
          </p:cNvPr>
          <p:cNvSpPr/>
          <p:nvPr/>
        </p:nvSpPr>
        <p:spPr>
          <a:xfrm>
            <a:off x="1787128"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8" name="正方形/長方形 7">
            <a:extLst>
              <a:ext uri="{FF2B5EF4-FFF2-40B4-BE49-F238E27FC236}">
                <a16:creationId xmlns:a16="http://schemas.microsoft.com/office/drawing/2014/main" id="{D1004D2F-6F8E-8C92-E49B-6A270C33CE62}"/>
              </a:ext>
            </a:extLst>
          </p:cNvPr>
          <p:cNvSpPr/>
          <p:nvPr/>
        </p:nvSpPr>
        <p:spPr>
          <a:xfrm>
            <a:off x="2398831"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0</a:t>
            </a:r>
            <a:endParaRPr kumimoji="1" lang="ja-JP" altLang="en-US"/>
          </a:p>
        </p:txBody>
      </p:sp>
      <p:sp>
        <p:nvSpPr>
          <p:cNvPr id="9" name="正方形/長方形 8">
            <a:extLst>
              <a:ext uri="{FF2B5EF4-FFF2-40B4-BE49-F238E27FC236}">
                <a16:creationId xmlns:a16="http://schemas.microsoft.com/office/drawing/2014/main" id="{2AA16300-E045-25F7-5FF1-12854B437170}"/>
              </a:ext>
            </a:extLst>
          </p:cNvPr>
          <p:cNvSpPr/>
          <p:nvPr/>
        </p:nvSpPr>
        <p:spPr>
          <a:xfrm>
            <a:off x="3049511"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0" name="正方形/長方形 9">
            <a:extLst>
              <a:ext uri="{FF2B5EF4-FFF2-40B4-BE49-F238E27FC236}">
                <a16:creationId xmlns:a16="http://schemas.microsoft.com/office/drawing/2014/main" id="{8A14B2C8-0CB3-A9A0-587D-4F2F8B8CC715}"/>
              </a:ext>
            </a:extLst>
          </p:cNvPr>
          <p:cNvSpPr/>
          <p:nvPr/>
        </p:nvSpPr>
        <p:spPr>
          <a:xfrm>
            <a:off x="3685197"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1" name="テキスト ボックス 10">
            <a:extLst>
              <a:ext uri="{FF2B5EF4-FFF2-40B4-BE49-F238E27FC236}">
                <a16:creationId xmlns:a16="http://schemas.microsoft.com/office/drawing/2014/main" id="{9FADD5EF-4478-A539-9815-C57848DB7DF9}"/>
              </a:ext>
            </a:extLst>
          </p:cNvPr>
          <p:cNvSpPr txBox="1"/>
          <p:nvPr/>
        </p:nvSpPr>
        <p:spPr>
          <a:xfrm>
            <a:off x="5039360" y="5077189"/>
            <a:ext cx="402674" cy="461665"/>
          </a:xfrm>
          <a:prstGeom prst="rect">
            <a:avLst/>
          </a:prstGeom>
          <a:noFill/>
        </p:spPr>
        <p:txBody>
          <a:bodyPr wrap="none" rtlCol="0">
            <a:spAutoFit/>
          </a:bodyPr>
          <a:lstStyle/>
          <a:p>
            <a:r>
              <a:rPr kumimoji="1" lang="en-US" altLang="ja-JP" sz="2400" b="1"/>
              <a:t>~</a:t>
            </a:r>
            <a:endParaRPr kumimoji="1" lang="ja-JP" altLang="en-US" sz="2400" b="1"/>
          </a:p>
        </p:txBody>
      </p:sp>
      <p:sp>
        <p:nvSpPr>
          <p:cNvPr id="12" name="正方形/長方形 11">
            <a:extLst>
              <a:ext uri="{FF2B5EF4-FFF2-40B4-BE49-F238E27FC236}">
                <a16:creationId xmlns:a16="http://schemas.microsoft.com/office/drawing/2014/main" id="{57D7ECE1-07A9-B34D-EA56-123E0E5813C5}"/>
              </a:ext>
            </a:extLst>
          </p:cNvPr>
          <p:cNvSpPr/>
          <p:nvPr/>
        </p:nvSpPr>
        <p:spPr>
          <a:xfrm>
            <a:off x="6179976"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3" name="正方形/長方形 12">
            <a:extLst>
              <a:ext uri="{FF2B5EF4-FFF2-40B4-BE49-F238E27FC236}">
                <a16:creationId xmlns:a16="http://schemas.microsoft.com/office/drawing/2014/main" id="{A2E4C3C4-D6B3-7441-EE76-A37701CE1DC6}"/>
              </a:ext>
            </a:extLst>
          </p:cNvPr>
          <p:cNvSpPr/>
          <p:nvPr/>
        </p:nvSpPr>
        <p:spPr>
          <a:xfrm>
            <a:off x="6815662"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9</a:t>
            </a:r>
            <a:endParaRPr kumimoji="1" lang="ja-JP" altLang="en-US"/>
          </a:p>
        </p:txBody>
      </p:sp>
      <p:sp>
        <p:nvSpPr>
          <p:cNvPr id="14" name="正方形/長方形 13">
            <a:extLst>
              <a:ext uri="{FF2B5EF4-FFF2-40B4-BE49-F238E27FC236}">
                <a16:creationId xmlns:a16="http://schemas.microsoft.com/office/drawing/2014/main" id="{0857ED67-B074-A22D-8E1A-268BEF16DE44}"/>
              </a:ext>
            </a:extLst>
          </p:cNvPr>
          <p:cNvSpPr/>
          <p:nvPr/>
        </p:nvSpPr>
        <p:spPr>
          <a:xfrm>
            <a:off x="7442359"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5" name="正方形/長方形 14">
            <a:extLst>
              <a:ext uri="{FF2B5EF4-FFF2-40B4-BE49-F238E27FC236}">
                <a16:creationId xmlns:a16="http://schemas.microsoft.com/office/drawing/2014/main" id="{358A5244-6A57-C6F1-45E4-65CB70B2B414}"/>
              </a:ext>
            </a:extLst>
          </p:cNvPr>
          <p:cNvSpPr/>
          <p:nvPr/>
        </p:nvSpPr>
        <p:spPr>
          <a:xfrm>
            <a:off x="8078045"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Tree>
    <p:extLst>
      <p:ext uri="{BB962C8B-B14F-4D97-AF65-F5344CB8AC3E}">
        <p14:creationId xmlns:p14="http://schemas.microsoft.com/office/powerpoint/2010/main" val="196294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t>文字列</a:t>
            </a:r>
            <a:r>
              <a:rPr kumimoji="1" lang="en-US" altLang="ja-JP" sz="4000" b="1"/>
              <a:t>(string)</a:t>
            </a:r>
            <a:r>
              <a:rPr kumimoji="1" lang="ja-JP" altLang="en-US" sz="4000" b="1"/>
              <a:t>の扱い方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3.3</a:t>
            </a:r>
            <a:endParaRPr kumimoji="1" lang="ja-JP" altLang="en-US" sz="3200" b="1"/>
          </a:p>
        </p:txBody>
      </p:sp>
      <p:sp>
        <p:nvSpPr>
          <p:cNvPr id="2" name="テキスト ボックス 1">
            <a:extLst>
              <a:ext uri="{FF2B5EF4-FFF2-40B4-BE49-F238E27FC236}">
                <a16:creationId xmlns:a16="http://schemas.microsoft.com/office/drawing/2014/main" id="{9ED8AFAF-BADD-19A2-C6E6-84F4EB472F00}"/>
              </a:ext>
            </a:extLst>
          </p:cNvPr>
          <p:cNvSpPr txBox="1"/>
          <p:nvPr/>
        </p:nvSpPr>
        <p:spPr>
          <a:xfrm>
            <a:off x="833120" y="2123440"/>
            <a:ext cx="3158237" cy="461665"/>
          </a:xfrm>
          <a:prstGeom prst="rect">
            <a:avLst/>
          </a:prstGeom>
          <a:noFill/>
        </p:spPr>
        <p:txBody>
          <a:bodyPr wrap="none" rtlCol="0">
            <a:spAutoFit/>
          </a:bodyPr>
          <a:lstStyle/>
          <a:p>
            <a:r>
              <a:rPr kumimoji="1" lang="ja-JP" altLang="en-US" sz="2400"/>
              <a:t>文字列の</a:t>
            </a:r>
            <a:r>
              <a:rPr kumimoji="1" lang="en-US" altLang="ja-JP" sz="2400"/>
              <a:t>i</a:t>
            </a:r>
            <a:r>
              <a:rPr kumimoji="1" lang="ja-JP" altLang="en-US" sz="2400"/>
              <a:t>文字目</a:t>
            </a:r>
            <a:r>
              <a:rPr kumimoji="1" lang="en-US" altLang="ja-JP" sz="2400"/>
              <a:t> : s[i]</a:t>
            </a:r>
            <a:endParaRPr kumimoji="1" lang="ja-JP" altLang="en-US" sz="2400"/>
          </a:p>
        </p:txBody>
      </p:sp>
      <p:sp>
        <p:nvSpPr>
          <p:cNvPr id="3" name="テキスト ボックス 2">
            <a:extLst>
              <a:ext uri="{FF2B5EF4-FFF2-40B4-BE49-F238E27FC236}">
                <a16:creationId xmlns:a16="http://schemas.microsoft.com/office/drawing/2014/main" id="{39F1E4A1-ECAA-B62D-374F-30DED9E3FBE7}"/>
              </a:ext>
            </a:extLst>
          </p:cNvPr>
          <p:cNvSpPr txBox="1"/>
          <p:nvPr/>
        </p:nvSpPr>
        <p:spPr>
          <a:xfrm>
            <a:off x="833120" y="1684180"/>
            <a:ext cx="2751074" cy="369332"/>
          </a:xfrm>
          <a:prstGeom prst="rect">
            <a:avLst/>
          </a:prstGeom>
          <a:noFill/>
        </p:spPr>
        <p:txBody>
          <a:bodyPr wrap="none" rtlCol="0">
            <a:spAutoFit/>
          </a:bodyPr>
          <a:lstStyle/>
          <a:p>
            <a:r>
              <a:rPr kumimoji="1" lang="ja-JP" altLang="en-US"/>
              <a:t>文字列の変数</a:t>
            </a:r>
            <a:r>
              <a:rPr kumimoji="1" lang="en-US" altLang="ja-JP"/>
              <a:t>s,t</a:t>
            </a:r>
            <a:r>
              <a:rPr kumimoji="1" lang="ja-JP" altLang="en-US"/>
              <a:t>について</a:t>
            </a:r>
          </a:p>
        </p:txBody>
      </p:sp>
      <p:sp>
        <p:nvSpPr>
          <p:cNvPr id="6" name="テキスト ボックス 5">
            <a:extLst>
              <a:ext uri="{FF2B5EF4-FFF2-40B4-BE49-F238E27FC236}">
                <a16:creationId xmlns:a16="http://schemas.microsoft.com/office/drawing/2014/main" id="{F85C93B7-9808-C682-CD77-0122A253BE78}"/>
              </a:ext>
            </a:extLst>
          </p:cNvPr>
          <p:cNvSpPr txBox="1"/>
          <p:nvPr/>
        </p:nvSpPr>
        <p:spPr>
          <a:xfrm>
            <a:off x="833120" y="2773680"/>
            <a:ext cx="3414717" cy="954107"/>
          </a:xfrm>
          <a:prstGeom prst="rect">
            <a:avLst/>
          </a:prstGeom>
          <a:noFill/>
        </p:spPr>
        <p:txBody>
          <a:bodyPr wrap="none" rtlCol="0">
            <a:spAutoFit/>
          </a:bodyPr>
          <a:lstStyle/>
          <a:p>
            <a:r>
              <a:rPr kumimoji="1" lang="ja-JP" altLang="en-US" sz="2400"/>
              <a:t>文字列の連結</a:t>
            </a:r>
            <a:r>
              <a:rPr kumimoji="1" lang="en-US" altLang="ja-JP" sz="2400"/>
              <a:t>: s + t</a:t>
            </a:r>
          </a:p>
          <a:p>
            <a:r>
              <a:rPr lang="en-US" altLang="ja-JP" sz="1600"/>
              <a:t>C++</a:t>
            </a:r>
            <a:r>
              <a:rPr lang="ja-JP" altLang="en-US" sz="1600"/>
              <a:t>では　</a:t>
            </a:r>
            <a:r>
              <a:rPr lang="en-US" altLang="ja-JP" sz="1600"/>
              <a:t>s = s + t : O(|s|+|t|)    </a:t>
            </a:r>
          </a:p>
          <a:p>
            <a:r>
              <a:rPr lang="en-US" altLang="ja-JP" sz="1600"/>
              <a:t>                   s += t     : O(|t|)</a:t>
            </a:r>
            <a:endParaRPr kumimoji="1" lang="ja-JP" altLang="en-US" sz="1600"/>
          </a:p>
        </p:txBody>
      </p:sp>
      <p:sp>
        <p:nvSpPr>
          <p:cNvPr id="7" name="テキスト ボックス 6">
            <a:extLst>
              <a:ext uri="{FF2B5EF4-FFF2-40B4-BE49-F238E27FC236}">
                <a16:creationId xmlns:a16="http://schemas.microsoft.com/office/drawing/2014/main" id="{2195E174-42F1-D876-A3B3-5F268AF324BA}"/>
              </a:ext>
            </a:extLst>
          </p:cNvPr>
          <p:cNvSpPr txBox="1"/>
          <p:nvPr/>
        </p:nvSpPr>
        <p:spPr>
          <a:xfrm>
            <a:off x="833120" y="4149484"/>
            <a:ext cx="3486852" cy="1015663"/>
          </a:xfrm>
          <a:prstGeom prst="rect">
            <a:avLst/>
          </a:prstGeom>
          <a:noFill/>
        </p:spPr>
        <p:txBody>
          <a:bodyPr wrap="none" rtlCol="0">
            <a:spAutoFit/>
          </a:bodyPr>
          <a:lstStyle/>
          <a:p>
            <a:r>
              <a:rPr kumimoji="1" lang="ja-JP" altLang="en-US" sz="2400"/>
              <a:t>文字列の長さの取得</a:t>
            </a:r>
            <a:r>
              <a:rPr kumimoji="1" lang="en-US" altLang="ja-JP" sz="2400"/>
              <a:t>:</a:t>
            </a:r>
            <a:endParaRPr kumimoji="1" lang="en-US" altLang="ja-JP" sz="800"/>
          </a:p>
          <a:p>
            <a:r>
              <a:rPr lang="en-US" altLang="ja-JP"/>
              <a:t>C++ : s.size() </a:t>
            </a:r>
            <a:r>
              <a:rPr lang="ja-JP" altLang="en-US"/>
              <a:t>または</a:t>
            </a:r>
            <a:r>
              <a:rPr lang="en-US" altLang="ja-JP"/>
              <a:t> s.length()</a:t>
            </a:r>
          </a:p>
          <a:p>
            <a:r>
              <a:rPr kumimoji="1" lang="en-US" altLang="ja-JP"/>
              <a:t>Python : len(s)</a:t>
            </a:r>
            <a:endParaRPr kumimoji="1" lang="ja-JP" altLang="en-US"/>
          </a:p>
        </p:txBody>
      </p:sp>
    </p:spTree>
    <p:extLst>
      <p:ext uri="{BB962C8B-B14F-4D97-AF65-F5344CB8AC3E}">
        <p14:creationId xmlns:p14="http://schemas.microsoft.com/office/powerpoint/2010/main" val="216466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a:t>
            </a:r>
            <a:endParaRPr kumimoji="1" lang="ja-JP" altLang="en-US" sz="3200" b="1"/>
          </a:p>
        </p:txBody>
      </p:sp>
      <p:sp>
        <p:nvSpPr>
          <p:cNvPr id="2" name="テキスト ボックス 1">
            <a:extLst>
              <a:ext uri="{FF2B5EF4-FFF2-40B4-BE49-F238E27FC236}">
                <a16:creationId xmlns:a16="http://schemas.microsoft.com/office/drawing/2014/main" id="{E46EEAB2-6E1B-7835-F8AD-BA79215C26C3}"/>
              </a:ext>
            </a:extLst>
          </p:cNvPr>
          <p:cNvSpPr txBox="1"/>
          <p:nvPr/>
        </p:nvSpPr>
        <p:spPr>
          <a:xfrm>
            <a:off x="599440" y="1625600"/>
            <a:ext cx="1261884" cy="523220"/>
          </a:xfrm>
          <a:prstGeom prst="rect">
            <a:avLst/>
          </a:prstGeom>
          <a:noFill/>
        </p:spPr>
        <p:txBody>
          <a:bodyPr wrap="none" rtlCol="0">
            <a:spAutoFit/>
          </a:bodyPr>
          <a:lstStyle/>
          <a:p>
            <a:r>
              <a:rPr kumimoji="1" lang="ja-JP" altLang="en-US" sz="2800"/>
              <a:t>解き方</a:t>
            </a:r>
          </a:p>
        </p:txBody>
      </p:sp>
      <p:sp>
        <p:nvSpPr>
          <p:cNvPr id="6" name="テキスト ボックス 5">
            <a:extLst>
              <a:ext uri="{FF2B5EF4-FFF2-40B4-BE49-F238E27FC236}">
                <a16:creationId xmlns:a16="http://schemas.microsoft.com/office/drawing/2014/main" id="{6545255E-AAA2-D738-5D16-FA5AC68E73EB}"/>
              </a:ext>
            </a:extLst>
          </p:cNvPr>
          <p:cNvSpPr txBox="1"/>
          <p:nvPr/>
        </p:nvSpPr>
        <p:spPr>
          <a:xfrm>
            <a:off x="599440" y="2447664"/>
            <a:ext cx="5416868" cy="992579"/>
          </a:xfrm>
          <a:prstGeom prst="rect">
            <a:avLst/>
          </a:prstGeom>
          <a:noFill/>
        </p:spPr>
        <p:txBody>
          <a:bodyPr wrap="none" rtlCol="0">
            <a:spAutoFit/>
          </a:bodyPr>
          <a:lstStyle/>
          <a:p>
            <a:r>
              <a:rPr kumimoji="1" lang="ja-JP" altLang="en-US" sz="2400"/>
              <a:t>・操作を行えなくなるまで実際に行う</a:t>
            </a:r>
            <a:endParaRPr kumimoji="1" lang="en-US" altLang="ja-JP" sz="2400"/>
          </a:p>
          <a:p>
            <a:endParaRPr kumimoji="1" lang="en-US" altLang="ja-JP" sz="1050"/>
          </a:p>
          <a:p>
            <a:r>
              <a:rPr lang="ja-JP" altLang="en-US" sz="2400"/>
              <a:t>　↳</a:t>
            </a:r>
            <a:r>
              <a:rPr lang="en-US" altLang="ja-JP" sz="2400"/>
              <a:t>while</a:t>
            </a:r>
            <a:r>
              <a:rPr lang="ja-JP" altLang="en-US" sz="2400"/>
              <a:t>文をうまく使う</a:t>
            </a:r>
            <a:endParaRPr lang="en-US" altLang="ja-JP" sz="2400"/>
          </a:p>
        </p:txBody>
      </p:sp>
      <p:sp>
        <p:nvSpPr>
          <p:cNvPr id="7" name="テキスト ボックス 6">
            <a:extLst>
              <a:ext uri="{FF2B5EF4-FFF2-40B4-BE49-F238E27FC236}">
                <a16:creationId xmlns:a16="http://schemas.microsoft.com/office/drawing/2014/main" id="{1B6F47CE-D427-3B87-0255-897DE5ED1D33}"/>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8" name="テキスト ボックス 7">
            <a:extLst>
              <a:ext uri="{FF2B5EF4-FFF2-40B4-BE49-F238E27FC236}">
                <a16:creationId xmlns:a16="http://schemas.microsoft.com/office/drawing/2014/main" id="{E7B8286B-8B3F-1208-DA5C-29BD47779AF1}"/>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9" name="テキスト ボックス 8">
            <a:extLst>
              <a:ext uri="{FF2B5EF4-FFF2-40B4-BE49-F238E27FC236}">
                <a16:creationId xmlns:a16="http://schemas.microsoft.com/office/drawing/2014/main" id="{8C1185C3-84F1-4514-5B45-29D4EB7E28DD}"/>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12" name="直線矢印コネクタ 11">
            <a:extLst>
              <a:ext uri="{FF2B5EF4-FFF2-40B4-BE49-F238E27FC236}">
                <a16:creationId xmlns:a16="http://schemas.microsoft.com/office/drawing/2014/main" id="{1F3D58CC-C1C6-C544-7AEF-1CD06B7DB610}"/>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4D2B578-8D6A-D336-29FB-29B335F628C8}"/>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D77C3B9-6897-F5BE-B9CC-BADF23460220}"/>
              </a:ext>
            </a:extLst>
          </p:cNvPr>
          <p:cNvCxnSpPr/>
          <p:nvPr/>
        </p:nvCxnSpPr>
        <p:spPr>
          <a:xfrm>
            <a:off x="8554720" y="6009724"/>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乗算記号 15">
            <a:extLst>
              <a:ext uri="{FF2B5EF4-FFF2-40B4-BE49-F238E27FC236}">
                <a16:creationId xmlns:a16="http://schemas.microsoft.com/office/drawing/2014/main" id="{64148ED6-B32B-F5A3-9844-FDEE68128804}"/>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17891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4.1</a:t>
            </a:r>
            <a:endParaRPr kumimoji="1" lang="ja-JP" altLang="en-US" sz="3200" b="1"/>
          </a:p>
        </p:txBody>
      </p:sp>
      <p:sp>
        <p:nvSpPr>
          <p:cNvPr id="3" name="テキスト ボックス 2">
            <a:extLst>
              <a:ext uri="{FF2B5EF4-FFF2-40B4-BE49-F238E27FC236}">
                <a16:creationId xmlns:a16="http://schemas.microsoft.com/office/drawing/2014/main" id="{986A304C-85D0-CAA4-4E20-5466A413405B}"/>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6" name="テキスト ボックス 5">
            <a:extLst>
              <a:ext uri="{FF2B5EF4-FFF2-40B4-BE49-F238E27FC236}">
                <a16:creationId xmlns:a16="http://schemas.microsoft.com/office/drawing/2014/main" id="{C5252B4E-8416-5059-ABFF-08F9E765C9DC}"/>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7" name="テキスト ボックス 6">
            <a:extLst>
              <a:ext uri="{FF2B5EF4-FFF2-40B4-BE49-F238E27FC236}">
                <a16:creationId xmlns:a16="http://schemas.microsoft.com/office/drawing/2014/main" id="{EF95A735-45B8-7979-82F9-AF760BA4F0C3}"/>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8" name="直線矢印コネクタ 7">
            <a:extLst>
              <a:ext uri="{FF2B5EF4-FFF2-40B4-BE49-F238E27FC236}">
                <a16:creationId xmlns:a16="http://schemas.microsoft.com/office/drawing/2014/main" id="{421DBE41-D5E3-66FE-84D1-432B20CFA88C}"/>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5A457DE-FB4B-63F0-0E96-EFE275BAC25E}"/>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乗算記号 9">
            <a:extLst>
              <a:ext uri="{FF2B5EF4-FFF2-40B4-BE49-F238E27FC236}">
                <a16:creationId xmlns:a16="http://schemas.microsoft.com/office/drawing/2014/main" id="{F60B17E7-47B3-5F3B-AD9B-ACDA94B1B3C2}"/>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cxnSp>
        <p:nvCxnSpPr>
          <p:cNvPr id="11" name="直線矢印コネクタ 10">
            <a:extLst>
              <a:ext uri="{FF2B5EF4-FFF2-40B4-BE49-F238E27FC236}">
                <a16:creationId xmlns:a16="http://schemas.microsoft.com/office/drawing/2014/main" id="{0903C262-CB58-748E-DF96-064446F3BDED}"/>
              </a:ext>
            </a:extLst>
          </p:cNvPr>
          <p:cNvCxnSpPr/>
          <p:nvPr/>
        </p:nvCxnSpPr>
        <p:spPr>
          <a:xfrm>
            <a:off x="8554720" y="5938655"/>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40C3541-5BB9-F9B1-8E73-8A6F297370AC}"/>
              </a:ext>
            </a:extLst>
          </p:cNvPr>
          <p:cNvSpPr txBox="1"/>
          <p:nvPr/>
        </p:nvSpPr>
        <p:spPr>
          <a:xfrm>
            <a:off x="397560" y="1645676"/>
            <a:ext cx="4718061" cy="5212324"/>
          </a:xfrm>
          <a:prstGeom prst="rect">
            <a:avLst/>
          </a:prstGeom>
          <a:solidFill>
            <a:schemeClr val="tx1"/>
          </a:solidFill>
        </p:spPr>
        <p:txBody>
          <a:bodyPr wrap="square" rtlCol="0">
            <a:spAutoFit/>
          </a:bodyPr>
          <a:lstStyle/>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C0463C9B-4403-6308-0EF2-29C59C866602}"/>
              </a:ext>
            </a:extLst>
          </p:cNvPr>
          <p:cNvSpPr txBox="1"/>
          <p:nvPr/>
        </p:nvSpPr>
        <p:spPr>
          <a:xfrm>
            <a:off x="2201830" y="1342872"/>
            <a:ext cx="914033" cy="369332"/>
          </a:xfrm>
          <a:prstGeom prst="rect">
            <a:avLst/>
          </a:prstGeom>
          <a:noFill/>
        </p:spPr>
        <p:txBody>
          <a:bodyPr wrap="none" rtlCol="0">
            <a:spAutoFit/>
          </a:bodyPr>
          <a:lstStyle/>
          <a:p>
            <a:r>
              <a:rPr kumimoji="1" lang="en-US" altLang="ja-JP"/>
              <a:t>python</a:t>
            </a:r>
            <a:endParaRPr kumimoji="1" lang="ja-JP" altLang="en-US"/>
          </a:p>
        </p:txBody>
      </p:sp>
      <p:sp>
        <p:nvSpPr>
          <p:cNvPr id="14" name="テキスト ボックス 13">
            <a:extLst>
              <a:ext uri="{FF2B5EF4-FFF2-40B4-BE49-F238E27FC236}">
                <a16:creationId xmlns:a16="http://schemas.microsoft.com/office/drawing/2014/main" id="{2CC91E9C-936D-9443-A977-8E1BD3808A32}"/>
              </a:ext>
            </a:extLst>
          </p:cNvPr>
          <p:cNvSpPr txBox="1"/>
          <p:nvPr/>
        </p:nvSpPr>
        <p:spPr>
          <a:xfrm>
            <a:off x="9940288" y="2519650"/>
            <a:ext cx="946093" cy="369332"/>
          </a:xfrm>
          <a:prstGeom prst="rect">
            <a:avLst/>
          </a:prstGeom>
          <a:noFill/>
        </p:spPr>
        <p:txBody>
          <a:bodyPr wrap="none" rtlCol="0">
            <a:spAutoFit/>
          </a:bodyPr>
          <a:lstStyle/>
          <a:p>
            <a:r>
              <a:rPr kumimoji="1" lang="en-US" altLang="ja-JP"/>
              <a:t>cnt = 0</a:t>
            </a:r>
            <a:endParaRPr kumimoji="1" lang="ja-JP" altLang="en-US"/>
          </a:p>
        </p:txBody>
      </p:sp>
      <p:sp>
        <p:nvSpPr>
          <p:cNvPr id="15" name="テキスト ボックス 14">
            <a:extLst>
              <a:ext uri="{FF2B5EF4-FFF2-40B4-BE49-F238E27FC236}">
                <a16:creationId xmlns:a16="http://schemas.microsoft.com/office/drawing/2014/main" id="{9FA844C4-A316-654A-3F06-4B0F78B1A890}"/>
              </a:ext>
            </a:extLst>
          </p:cNvPr>
          <p:cNvSpPr txBox="1"/>
          <p:nvPr/>
        </p:nvSpPr>
        <p:spPr>
          <a:xfrm>
            <a:off x="6710946" y="3158563"/>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6" name="テキスト ボックス 15">
            <a:extLst>
              <a:ext uri="{FF2B5EF4-FFF2-40B4-BE49-F238E27FC236}">
                <a16:creationId xmlns:a16="http://schemas.microsoft.com/office/drawing/2014/main" id="{BC58F111-130A-533A-A5C2-75D950D9484A}"/>
              </a:ext>
            </a:extLst>
          </p:cNvPr>
          <p:cNvSpPr txBox="1"/>
          <p:nvPr/>
        </p:nvSpPr>
        <p:spPr>
          <a:xfrm>
            <a:off x="9940288" y="3969019"/>
            <a:ext cx="946093" cy="369332"/>
          </a:xfrm>
          <a:prstGeom prst="rect">
            <a:avLst/>
          </a:prstGeom>
          <a:noFill/>
        </p:spPr>
        <p:txBody>
          <a:bodyPr wrap="none" rtlCol="0">
            <a:spAutoFit/>
          </a:bodyPr>
          <a:lstStyle/>
          <a:p>
            <a:r>
              <a:rPr kumimoji="1" lang="en-US" altLang="ja-JP"/>
              <a:t>cnt = 1</a:t>
            </a:r>
            <a:endParaRPr kumimoji="1" lang="ja-JP" altLang="en-US"/>
          </a:p>
        </p:txBody>
      </p:sp>
      <p:sp>
        <p:nvSpPr>
          <p:cNvPr id="18" name="テキスト ボックス 17">
            <a:extLst>
              <a:ext uri="{FF2B5EF4-FFF2-40B4-BE49-F238E27FC236}">
                <a16:creationId xmlns:a16="http://schemas.microsoft.com/office/drawing/2014/main" id="{12DF809D-B443-F0EA-1971-833B93C4E01C}"/>
              </a:ext>
            </a:extLst>
          </p:cNvPr>
          <p:cNvSpPr txBox="1"/>
          <p:nvPr/>
        </p:nvSpPr>
        <p:spPr>
          <a:xfrm>
            <a:off x="6710946" y="4697265"/>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9" name="テキスト ボックス 18">
            <a:extLst>
              <a:ext uri="{FF2B5EF4-FFF2-40B4-BE49-F238E27FC236}">
                <a16:creationId xmlns:a16="http://schemas.microsoft.com/office/drawing/2014/main" id="{24C03B12-2DB2-A09E-72CA-A2E8DA939736}"/>
              </a:ext>
            </a:extLst>
          </p:cNvPr>
          <p:cNvSpPr txBox="1"/>
          <p:nvPr/>
        </p:nvSpPr>
        <p:spPr>
          <a:xfrm>
            <a:off x="6548386" y="6231430"/>
            <a:ext cx="1927131" cy="369332"/>
          </a:xfrm>
          <a:prstGeom prst="rect">
            <a:avLst/>
          </a:prstGeom>
          <a:noFill/>
        </p:spPr>
        <p:txBody>
          <a:bodyPr wrap="none" rtlCol="0">
            <a:spAutoFit/>
          </a:bodyPr>
          <a:lstStyle/>
          <a:p>
            <a:r>
              <a:rPr kumimoji="1" lang="en-US" altLang="ja-JP"/>
              <a:t>all_even = False</a:t>
            </a:r>
            <a:endParaRPr kumimoji="1" lang="ja-JP" altLang="en-US"/>
          </a:p>
        </p:txBody>
      </p:sp>
      <p:sp>
        <p:nvSpPr>
          <p:cNvPr id="20" name="テキスト ボックス 19">
            <a:extLst>
              <a:ext uri="{FF2B5EF4-FFF2-40B4-BE49-F238E27FC236}">
                <a16:creationId xmlns:a16="http://schemas.microsoft.com/office/drawing/2014/main" id="{74E12112-A538-EED9-2257-0D9B06896F3A}"/>
              </a:ext>
            </a:extLst>
          </p:cNvPr>
          <p:cNvSpPr txBox="1"/>
          <p:nvPr/>
        </p:nvSpPr>
        <p:spPr>
          <a:xfrm>
            <a:off x="9940288" y="5484210"/>
            <a:ext cx="946093" cy="369332"/>
          </a:xfrm>
          <a:prstGeom prst="rect">
            <a:avLst/>
          </a:prstGeom>
          <a:noFill/>
        </p:spPr>
        <p:txBody>
          <a:bodyPr wrap="none" rtlCol="0">
            <a:spAutoFit/>
          </a:bodyPr>
          <a:lstStyle/>
          <a:p>
            <a:r>
              <a:rPr kumimoji="1" lang="en-US" altLang="ja-JP"/>
              <a:t>cnt = 2</a:t>
            </a:r>
            <a:endParaRPr kumimoji="1" lang="ja-JP" altLang="en-US"/>
          </a:p>
        </p:txBody>
      </p:sp>
      <p:sp>
        <p:nvSpPr>
          <p:cNvPr id="21" name="テキスト ボックス 20">
            <a:extLst>
              <a:ext uri="{FF2B5EF4-FFF2-40B4-BE49-F238E27FC236}">
                <a16:creationId xmlns:a16="http://schemas.microsoft.com/office/drawing/2014/main" id="{3E448D12-01EF-B47E-BC0B-0AFFFCCFBC11}"/>
              </a:ext>
            </a:extLst>
          </p:cNvPr>
          <p:cNvSpPr txBox="1"/>
          <p:nvPr/>
        </p:nvSpPr>
        <p:spPr>
          <a:xfrm>
            <a:off x="8706519" y="3188739"/>
            <a:ext cx="1047082" cy="369332"/>
          </a:xfrm>
          <a:prstGeom prst="rect">
            <a:avLst/>
          </a:prstGeom>
          <a:noFill/>
        </p:spPr>
        <p:txBody>
          <a:bodyPr wrap="none" rtlCol="0">
            <a:spAutoFit/>
          </a:bodyPr>
          <a:lstStyle/>
          <a:p>
            <a:r>
              <a:rPr kumimoji="1" lang="en-US" altLang="ja-JP"/>
              <a:t>cnt +=1</a:t>
            </a:r>
            <a:endParaRPr kumimoji="1" lang="ja-JP" altLang="en-US"/>
          </a:p>
        </p:txBody>
      </p:sp>
      <p:sp>
        <p:nvSpPr>
          <p:cNvPr id="22" name="テキスト ボックス 21">
            <a:extLst>
              <a:ext uri="{FF2B5EF4-FFF2-40B4-BE49-F238E27FC236}">
                <a16:creationId xmlns:a16="http://schemas.microsoft.com/office/drawing/2014/main" id="{9E46462D-F531-969D-50D1-B61DEC906DDC}"/>
              </a:ext>
            </a:extLst>
          </p:cNvPr>
          <p:cNvSpPr txBox="1"/>
          <p:nvPr/>
        </p:nvSpPr>
        <p:spPr>
          <a:xfrm>
            <a:off x="8706519" y="4712359"/>
            <a:ext cx="1047082" cy="369332"/>
          </a:xfrm>
          <a:prstGeom prst="rect">
            <a:avLst/>
          </a:prstGeom>
          <a:noFill/>
        </p:spPr>
        <p:txBody>
          <a:bodyPr wrap="none" rtlCol="0">
            <a:spAutoFit/>
          </a:bodyPr>
          <a:lstStyle/>
          <a:p>
            <a:r>
              <a:rPr kumimoji="1" lang="en-US" altLang="ja-JP"/>
              <a:t>cnt +=1</a:t>
            </a:r>
            <a:endParaRPr kumimoji="1" lang="ja-JP" altLang="en-US"/>
          </a:p>
        </p:txBody>
      </p:sp>
      <p:sp>
        <p:nvSpPr>
          <p:cNvPr id="23" name="テキスト ボックス 22">
            <a:extLst>
              <a:ext uri="{FF2B5EF4-FFF2-40B4-BE49-F238E27FC236}">
                <a16:creationId xmlns:a16="http://schemas.microsoft.com/office/drawing/2014/main" id="{DBD5CCC4-B48F-4D15-365B-D4C34E7D8CCF}"/>
              </a:ext>
            </a:extLst>
          </p:cNvPr>
          <p:cNvSpPr txBox="1"/>
          <p:nvPr/>
        </p:nvSpPr>
        <p:spPr>
          <a:xfrm>
            <a:off x="8839568" y="6249196"/>
            <a:ext cx="780983" cy="369332"/>
          </a:xfrm>
          <a:prstGeom prst="rect">
            <a:avLst/>
          </a:prstGeom>
          <a:noFill/>
        </p:spPr>
        <p:txBody>
          <a:bodyPr wrap="none" rtlCol="0">
            <a:spAutoFit/>
          </a:bodyPr>
          <a:lstStyle/>
          <a:p>
            <a:r>
              <a:rPr kumimoji="1" lang="en-US" altLang="ja-JP"/>
              <a:t>break</a:t>
            </a:r>
            <a:endParaRPr kumimoji="1" lang="ja-JP" altLang="en-US"/>
          </a:p>
        </p:txBody>
      </p:sp>
    </p:spTree>
    <p:extLst>
      <p:ext uri="{BB962C8B-B14F-4D97-AF65-F5344CB8AC3E}">
        <p14:creationId xmlns:p14="http://schemas.microsoft.com/office/powerpoint/2010/main" val="237350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4.2</a:t>
            </a:r>
            <a:endParaRPr kumimoji="1" lang="ja-JP" altLang="en-US" sz="3200" b="1"/>
          </a:p>
        </p:txBody>
      </p:sp>
      <p:sp>
        <p:nvSpPr>
          <p:cNvPr id="6" name="テキスト ボックス 5">
            <a:extLst>
              <a:ext uri="{FF2B5EF4-FFF2-40B4-BE49-F238E27FC236}">
                <a16:creationId xmlns:a16="http://schemas.microsoft.com/office/drawing/2014/main" id="{3DDE03A7-76F3-AFA3-20FD-938672A68A24}"/>
              </a:ext>
            </a:extLst>
          </p:cNvPr>
          <p:cNvSpPr txBox="1"/>
          <p:nvPr/>
        </p:nvSpPr>
        <p:spPr>
          <a:xfrm>
            <a:off x="365760" y="1544320"/>
            <a:ext cx="3950120" cy="2934137"/>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E16DE5A8-D208-44D3-71DB-4DBB6EBED893}"/>
              </a:ext>
            </a:extLst>
          </p:cNvPr>
          <p:cNvSpPr txBox="1"/>
          <p:nvPr/>
        </p:nvSpPr>
        <p:spPr>
          <a:xfrm>
            <a:off x="4468280" y="1544320"/>
            <a:ext cx="4229043" cy="4708981"/>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FB0C3359-9C6D-81A6-371F-5137BC28ACBD}"/>
              </a:ext>
            </a:extLst>
          </p:cNvPr>
          <p:cNvSpPr txBox="1"/>
          <p:nvPr/>
        </p:nvSpPr>
        <p:spPr>
          <a:xfrm>
            <a:off x="2003227" y="4624901"/>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Tree>
    <p:extLst>
      <p:ext uri="{BB962C8B-B14F-4D97-AF65-F5344CB8AC3E}">
        <p14:creationId xmlns:p14="http://schemas.microsoft.com/office/powerpoint/2010/main" val="227814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4.3</a:t>
            </a:r>
            <a:endParaRPr kumimoji="1" lang="ja-JP" altLang="en-US" sz="3200" b="1"/>
          </a:p>
        </p:txBody>
      </p:sp>
      <p:sp>
        <p:nvSpPr>
          <p:cNvPr id="2" name="テキスト ボックス 1">
            <a:extLst>
              <a:ext uri="{FF2B5EF4-FFF2-40B4-BE49-F238E27FC236}">
                <a16:creationId xmlns:a16="http://schemas.microsoft.com/office/drawing/2014/main" id="{AB25F848-3C30-2A8F-F8EC-18CE576D2629}"/>
              </a:ext>
            </a:extLst>
          </p:cNvPr>
          <p:cNvSpPr txBox="1"/>
          <p:nvPr/>
        </p:nvSpPr>
        <p:spPr>
          <a:xfrm>
            <a:off x="518160" y="165608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42E1A4A9-D096-214C-B518-A93405A7A203}"/>
              </a:ext>
            </a:extLst>
          </p:cNvPr>
          <p:cNvSpPr txBox="1"/>
          <p:nvPr/>
        </p:nvSpPr>
        <p:spPr>
          <a:xfrm>
            <a:off x="698157" y="2659092"/>
            <a:ext cx="5400837" cy="584775"/>
          </a:xfrm>
          <a:prstGeom prst="rect">
            <a:avLst/>
          </a:prstGeom>
          <a:noFill/>
        </p:spPr>
        <p:txBody>
          <a:bodyPr wrap="none" rtlCol="0">
            <a:spAutoFit/>
          </a:bodyPr>
          <a:lstStyle/>
          <a:p>
            <a:r>
              <a:rPr lang="ja-JP" altLang="en-US" sz="3200"/>
              <a:t>・</a:t>
            </a:r>
            <a:r>
              <a:rPr lang="en-US" altLang="ja-JP" sz="3200"/>
              <a:t>while</a:t>
            </a:r>
            <a:r>
              <a:rPr lang="ja-JP" altLang="en-US" sz="3200"/>
              <a:t>文と</a:t>
            </a:r>
            <a:r>
              <a:rPr lang="en-US" altLang="ja-JP" sz="3200"/>
              <a:t>for</a:t>
            </a:r>
            <a:r>
              <a:rPr lang="ja-JP" altLang="en-US" sz="3200"/>
              <a:t>文の使い分け</a:t>
            </a:r>
            <a:endParaRPr kumimoji="1" lang="ja-JP" altLang="en-US" sz="3200"/>
          </a:p>
        </p:txBody>
      </p:sp>
      <p:sp>
        <p:nvSpPr>
          <p:cNvPr id="6" name="テキスト ボックス 5">
            <a:extLst>
              <a:ext uri="{FF2B5EF4-FFF2-40B4-BE49-F238E27FC236}">
                <a16:creationId xmlns:a16="http://schemas.microsoft.com/office/drawing/2014/main" id="{0A8E85AB-741B-595D-CA2C-B30D5719DB22}"/>
              </a:ext>
            </a:extLst>
          </p:cNvPr>
          <p:cNvSpPr txBox="1"/>
          <p:nvPr/>
        </p:nvSpPr>
        <p:spPr>
          <a:xfrm>
            <a:off x="698157" y="3906520"/>
            <a:ext cx="2951449" cy="584775"/>
          </a:xfrm>
          <a:prstGeom prst="rect">
            <a:avLst/>
          </a:prstGeom>
          <a:noFill/>
        </p:spPr>
        <p:txBody>
          <a:bodyPr wrap="none" rtlCol="0">
            <a:spAutoFit/>
          </a:bodyPr>
          <a:lstStyle/>
          <a:p>
            <a:r>
              <a:rPr kumimoji="1" lang="ja-JP" altLang="en-US" sz="3200">
                <a:solidFill>
                  <a:srgbClr val="FF0000"/>
                </a:solidFill>
              </a:rPr>
              <a:t>・</a:t>
            </a:r>
            <a:r>
              <a:rPr lang="en-US" altLang="ja-JP" sz="3200">
                <a:solidFill>
                  <a:srgbClr val="FF0000"/>
                </a:solidFill>
              </a:rPr>
              <a:t>vector</a:t>
            </a:r>
            <a:r>
              <a:rPr kumimoji="1" lang="en-US" altLang="ja-JP" sz="3200">
                <a:solidFill>
                  <a:srgbClr val="FF0000"/>
                </a:solidFill>
              </a:rPr>
              <a:t>(C++)</a:t>
            </a:r>
            <a:endParaRPr kumimoji="1" lang="ja-JP" altLang="en-US" sz="3200">
              <a:solidFill>
                <a:srgbClr val="FF0000"/>
              </a:solidFill>
            </a:endParaRPr>
          </a:p>
        </p:txBody>
      </p:sp>
    </p:spTree>
    <p:extLst>
      <p:ext uri="{BB962C8B-B14F-4D97-AF65-F5344CB8AC3E}">
        <p14:creationId xmlns:p14="http://schemas.microsoft.com/office/powerpoint/2010/main" val="352589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a:solidFill>
                  <a:schemeClr val="tx1"/>
                </a:solidFill>
              </a:rPr>
              <a:t>while</a:t>
            </a:r>
            <a:r>
              <a:rPr lang="ja-JP" altLang="en-US" sz="4000" b="1">
                <a:solidFill>
                  <a:schemeClr val="tx1"/>
                </a:solidFill>
              </a:rPr>
              <a:t>文と</a:t>
            </a:r>
            <a:r>
              <a:rPr lang="en-US" altLang="ja-JP" sz="4000" b="1">
                <a:solidFill>
                  <a:schemeClr val="tx1"/>
                </a:solidFill>
              </a:rPr>
              <a:t>for</a:t>
            </a:r>
            <a:r>
              <a:rPr lang="ja-JP" altLang="en-US" sz="4000" b="1">
                <a:solidFill>
                  <a:schemeClr val="tx1"/>
                </a:solidFill>
              </a:rPr>
              <a:t>文の使い分け</a:t>
            </a:r>
            <a:endParaRPr kumimoji="1" lang="ja-JP" altLang="en-US" sz="4000" b="1">
              <a:solidFill>
                <a:schemeClr val="tx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4.4</a:t>
            </a:r>
            <a:endParaRPr kumimoji="1" lang="ja-JP" altLang="en-US" sz="3200" b="1"/>
          </a:p>
        </p:txBody>
      </p:sp>
      <p:sp>
        <p:nvSpPr>
          <p:cNvPr id="2" name="テキスト ボックス 1">
            <a:extLst>
              <a:ext uri="{FF2B5EF4-FFF2-40B4-BE49-F238E27FC236}">
                <a16:creationId xmlns:a16="http://schemas.microsoft.com/office/drawing/2014/main" id="{86466B70-23E3-AABC-3175-0C0831D907C1}"/>
              </a:ext>
            </a:extLst>
          </p:cNvPr>
          <p:cNvSpPr txBox="1"/>
          <p:nvPr/>
        </p:nvSpPr>
        <p:spPr>
          <a:xfrm>
            <a:off x="393357" y="3596640"/>
            <a:ext cx="5519460" cy="584775"/>
          </a:xfrm>
          <a:prstGeom prst="rect">
            <a:avLst/>
          </a:prstGeom>
          <a:noFill/>
        </p:spPr>
        <p:txBody>
          <a:bodyPr wrap="none" rtlCol="0">
            <a:spAutoFit/>
          </a:bodyPr>
          <a:lstStyle/>
          <a:p>
            <a:r>
              <a:rPr kumimoji="1" lang="ja-JP" altLang="en-US" sz="3200"/>
              <a:t>ループの回数が決まっている</a:t>
            </a:r>
          </a:p>
        </p:txBody>
      </p:sp>
      <p:cxnSp>
        <p:nvCxnSpPr>
          <p:cNvPr id="7" name="直線矢印コネクタ 6">
            <a:extLst>
              <a:ext uri="{FF2B5EF4-FFF2-40B4-BE49-F238E27FC236}">
                <a16:creationId xmlns:a16="http://schemas.microsoft.com/office/drawing/2014/main" id="{C85ECF42-DD73-57A1-CE38-CB8BC50A8259}"/>
              </a:ext>
            </a:extLst>
          </p:cNvPr>
          <p:cNvCxnSpPr>
            <a:cxnSpLocks/>
          </p:cNvCxnSpPr>
          <p:nvPr/>
        </p:nvCxnSpPr>
        <p:spPr>
          <a:xfrm>
            <a:off x="5912817" y="3860333"/>
            <a:ext cx="1806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E1FE2DD-E704-94DC-69AA-07FA3B0DA8DF}"/>
              </a:ext>
            </a:extLst>
          </p:cNvPr>
          <p:cNvSpPr txBox="1"/>
          <p:nvPr/>
        </p:nvSpPr>
        <p:spPr>
          <a:xfrm>
            <a:off x="8249920" y="3596640"/>
            <a:ext cx="998991" cy="523220"/>
          </a:xfrm>
          <a:prstGeom prst="rect">
            <a:avLst/>
          </a:prstGeom>
          <a:noFill/>
        </p:spPr>
        <p:txBody>
          <a:bodyPr wrap="none" rtlCol="0">
            <a:spAutoFit/>
          </a:bodyPr>
          <a:lstStyle/>
          <a:p>
            <a:r>
              <a:rPr kumimoji="1" lang="en-US" altLang="ja-JP" sz="2800"/>
              <a:t>for</a:t>
            </a:r>
            <a:r>
              <a:rPr kumimoji="1" lang="ja-JP" altLang="en-US" sz="2800"/>
              <a:t>文</a:t>
            </a:r>
          </a:p>
        </p:txBody>
      </p:sp>
      <p:cxnSp>
        <p:nvCxnSpPr>
          <p:cNvPr id="13" name="カギ線コネクタ 12">
            <a:extLst>
              <a:ext uri="{FF2B5EF4-FFF2-40B4-BE49-F238E27FC236}">
                <a16:creationId xmlns:a16="http://schemas.microsoft.com/office/drawing/2014/main" id="{51F69E5C-591C-6179-4B37-82B25D433257}"/>
              </a:ext>
            </a:extLst>
          </p:cNvPr>
          <p:cNvCxnSpPr>
            <a:cxnSpLocks/>
          </p:cNvCxnSpPr>
          <p:nvPr/>
        </p:nvCxnSpPr>
        <p:spPr>
          <a:xfrm>
            <a:off x="5922821" y="3889027"/>
            <a:ext cx="1796625" cy="11503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F637F6E-94DD-4CEC-3AA5-022DBC211916}"/>
              </a:ext>
            </a:extLst>
          </p:cNvPr>
          <p:cNvSpPr txBox="1"/>
          <p:nvPr/>
        </p:nvSpPr>
        <p:spPr>
          <a:xfrm>
            <a:off x="8249920" y="4777750"/>
            <a:ext cx="1420582" cy="523220"/>
          </a:xfrm>
          <a:prstGeom prst="rect">
            <a:avLst/>
          </a:prstGeom>
          <a:noFill/>
        </p:spPr>
        <p:txBody>
          <a:bodyPr wrap="none" rtlCol="0">
            <a:spAutoFit/>
          </a:bodyPr>
          <a:lstStyle/>
          <a:p>
            <a:r>
              <a:rPr kumimoji="1" lang="en-US" altLang="ja-JP" sz="2800"/>
              <a:t>while</a:t>
            </a:r>
            <a:r>
              <a:rPr kumimoji="1" lang="ja-JP" altLang="en-US" sz="2800"/>
              <a:t>文</a:t>
            </a:r>
          </a:p>
        </p:txBody>
      </p:sp>
      <p:sp>
        <p:nvSpPr>
          <p:cNvPr id="19" name="テキスト ボックス 18">
            <a:extLst>
              <a:ext uri="{FF2B5EF4-FFF2-40B4-BE49-F238E27FC236}">
                <a16:creationId xmlns:a16="http://schemas.microsoft.com/office/drawing/2014/main" id="{D77A0F80-6482-FC31-FEE9-2762432026E3}"/>
              </a:ext>
            </a:extLst>
          </p:cNvPr>
          <p:cNvSpPr txBox="1"/>
          <p:nvPr/>
        </p:nvSpPr>
        <p:spPr>
          <a:xfrm>
            <a:off x="6990080" y="3519695"/>
            <a:ext cx="543739" cy="369332"/>
          </a:xfrm>
          <a:prstGeom prst="rect">
            <a:avLst/>
          </a:prstGeom>
          <a:noFill/>
        </p:spPr>
        <p:txBody>
          <a:bodyPr wrap="none" rtlCol="0">
            <a:spAutoFit/>
          </a:bodyPr>
          <a:lstStyle/>
          <a:p>
            <a:r>
              <a:rPr kumimoji="1" lang="en-US" altLang="ja-JP"/>
              <a:t>yes</a:t>
            </a:r>
            <a:endParaRPr kumimoji="1" lang="ja-JP" altLang="en-US"/>
          </a:p>
        </p:txBody>
      </p:sp>
      <p:sp>
        <p:nvSpPr>
          <p:cNvPr id="20" name="テキスト ボックス 19">
            <a:extLst>
              <a:ext uri="{FF2B5EF4-FFF2-40B4-BE49-F238E27FC236}">
                <a16:creationId xmlns:a16="http://schemas.microsoft.com/office/drawing/2014/main" id="{1D5767B7-131B-EE11-3A92-CCDABFD27019}"/>
              </a:ext>
            </a:extLst>
          </p:cNvPr>
          <p:cNvSpPr txBox="1"/>
          <p:nvPr/>
        </p:nvSpPr>
        <p:spPr>
          <a:xfrm>
            <a:off x="7037368" y="4670028"/>
            <a:ext cx="449162" cy="369332"/>
          </a:xfrm>
          <a:prstGeom prst="rect">
            <a:avLst/>
          </a:prstGeom>
          <a:noFill/>
        </p:spPr>
        <p:txBody>
          <a:bodyPr wrap="square" rtlCol="0">
            <a:spAutoFit/>
          </a:bodyPr>
          <a:lstStyle/>
          <a:p>
            <a:r>
              <a:rPr kumimoji="1" lang="en-US" altLang="ja-JP"/>
              <a:t>no</a:t>
            </a:r>
            <a:endParaRPr kumimoji="1" lang="ja-JP" altLang="en-US"/>
          </a:p>
        </p:txBody>
      </p:sp>
    </p:spTree>
    <p:extLst>
      <p:ext uri="{BB962C8B-B14F-4D97-AF65-F5344CB8AC3E}">
        <p14:creationId xmlns:p14="http://schemas.microsoft.com/office/powerpoint/2010/main" val="2801836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solidFill>
                  <a:srgbClr val="F8582E"/>
                </a:solidFill>
              </a:rPr>
              <a:t>C++</a:t>
            </a:r>
            <a:r>
              <a:rPr kumimoji="1" lang="ja-JP" altLang="en-US" sz="4000" b="1">
                <a:solidFill>
                  <a:srgbClr val="F8582E"/>
                </a:solidFill>
              </a:rPr>
              <a:t>の配列は</a:t>
            </a:r>
            <a:r>
              <a:rPr lang="en-US" altLang="ja-JP" sz="4000" b="1">
                <a:solidFill>
                  <a:srgbClr val="F8582E"/>
                </a:solidFill>
              </a:rPr>
              <a:t>vector</a:t>
            </a:r>
            <a:r>
              <a:rPr lang="ja-JP" altLang="en-US" sz="4000" b="1">
                <a:solidFill>
                  <a:srgbClr val="F8582E"/>
                </a:solidFill>
              </a:rPr>
              <a:t>を使う</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4.5</a:t>
            </a:r>
            <a:endParaRPr kumimoji="1" lang="ja-JP" altLang="en-US" sz="3200" b="1"/>
          </a:p>
        </p:txBody>
      </p:sp>
      <p:sp>
        <p:nvSpPr>
          <p:cNvPr id="2" name="テキスト ボックス 1">
            <a:extLst>
              <a:ext uri="{FF2B5EF4-FFF2-40B4-BE49-F238E27FC236}">
                <a16:creationId xmlns:a16="http://schemas.microsoft.com/office/drawing/2014/main" id="{9A0977E2-D6D6-580D-BB8B-3B77622B7B09}"/>
              </a:ext>
            </a:extLst>
          </p:cNvPr>
          <p:cNvSpPr txBox="1"/>
          <p:nvPr/>
        </p:nvSpPr>
        <p:spPr>
          <a:xfrm>
            <a:off x="698157" y="6488668"/>
            <a:ext cx="6082114" cy="369332"/>
          </a:xfrm>
          <a:prstGeom prst="rect">
            <a:avLst/>
          </a:prstGeom>
          <a:noFill/>
        </p:spPr>
        <p:txBody>
          <a:bodyPr wrap="none" rtlCol="0">
            <a:spAutoFit/>
          </a:bodyPr>
          <a:lstStyle/>
          <a:p>
            <a:r>
              <a:rPr kumimoji="1" lang="en" altLang="ja-JP"/>
              <a:t>https://cpprefjp.github.io/reference/vector/vector.html</a:t>
            </a:r>
            <a:endParaRPr kumimoji="1" lang="ja-JP" altLang="en-US"/>
          </a:p>
        </p:txBody>
      </p:sp>
      <p:sp>
        <p:nvSpPr>
          <p:cNvPr id="3" name="テキスト ボックス 2">
            <a:extLst>
              <a:ext uri="{FF2B5EF4-FFF2-40B4-BE49-F238E27FC236}">
                <a16:creationId xmlns:a16="http://schemas.microsoft.com/office/drawing/2014/main" id="{619A18BF-3B98-A924-17F7-C17255DC8208}"/>
              </a:ext>
            </a:extLst>
          </p:cNvPr>
          <p:cNvSpPr txBox="1"/>
          <p:nvPr/>
        </p:nvSpPr>
        <p:spPr>
          <a:xfrm>
            <a:off x="426720" y="6202958"/>
            <a:ext cx="1569660" cy="369332"/>
          </a:xfrm>
          <a:prstGeom prst="rect">
            <a:avLst/>
          </a:prstGeom>
          <a:noFill/>
        </p:spPr>
        <p:txBody>
          <a:bodyPr wrap="none" rtlCol="0">
            <a:spAutoFit/>
          </a:bodyPr>
          <a:lstStyle/>
          <a:p>
            <a:r>
              <a:rPr kumimoji="1" lang="ja-JP" altLang="en-US"/>
              <a:t>リファレンス</a:t>
            </a:r>
          </a:p>
        </p:txBody>
      </p:sp>
      <p:sp>
        <p:nvSpPr>
          <p:cNvPr id="8" name="テキスト ボックス 7">
            <a:extLst>
              <a:ext uri="{FF2B5EF4-FFF2-40B4-BE49-F238E27FC236}">
                <a16:creationId xmlns:a16="http://schemas.microsoft.com/office/drawing/2014/main" id="{E638A61B-3469-CC94-C440-36A37B59BAFC}"/>
              </a:ext>
            </a:extLst>
          </p:cNvPr>
          <p:cNvSpPr txBox="1"/>
          <p:nvPr/>
        </p:nvSpPr>
        <p:spPr>
          <a:xfrm>
            <a:off x="538480" y="5354320"/>
            <a:ext cx="2763898" cy="369332"/>
          </a:xfrm>
          <a:prstGeom prst="rect">
            <a:avLst/>
          </a:prstGeom>
          <a:noFill/>
        </p:spPr>
        <p:txBody>
          <a:bodyPr wrap="none" rtlCol="0">
            <a:spAutoFit/>
          </a:bodyPr>
          <a:lstStyle/>
          <a:p>
            <a:r>
              <a:rPr kumimoji="1" lang="en-US" altLang="ja-JP"/>
              <a:t>APG4b</a:t>
            </a:r>
            <a:r>
              <a:rPr kumimoji="1" lang="ja-JP" altLang="en-US"/>
              <a:t>で勉強がおすすめ</a:t>
            </a:r>
          </a:p>
        </p:txBody>
      </p:sp>
      <p:sp>
        <p:nvSpPr>
          <p:cNvPr id="9" name="テキスト ボックス 8">
            <a:extLst>
              <a:ext uri="{FF2B5EF4-FFF2-40B4-BE49-F238E27FC236}">
                <a16:creationId xmlns:a16="http://schemas.microsoft.com/office/drawing/2014/main" id="{8F77DA07-81C5-F895-7F74-27E8BC9647B3}"/>
              </a:ext>
            </a:extLst>
          </p:cNvPr>
          <p:cNvSpPr txBox="1"/>
          <p:nvPr/>
        </p:nvSpPr>
        <p:spPr>
          <a:xfrm>
            <a:off x="698157" y="5686306"/>
            <a:ext cx="5647700" cy="369332"/>
          </a:xfrm>
          <a:prstGeom prst="rect">
            <a:avLst/>
          </a:prstGeom>
          <a:noFill/>
        </p:spPr>
        <p:txBody>
          <a:bodyPr wrap="none" rtlCol="0">
            <a:spAutoFit/>
          </a:bodyPr>
          <a:lstStyle/>
          <a:p>
            <a:r>
              <a:rPr kumimoji="1" lang="en" altLang="ja-JP"/>
              <a:t>https://atcoder.jp/contests/apg4b/tasks/APG4b_n</a:t>
            </a:r>
            <a:endParaRPr kumimoji="1" lang="ja-JP" altLang="en-US"/>
          </a:p>
        </p:txBody>
      </p:sp>
    </p:spTree>
    <p:extLst>
      <p:ext uri="{BB962C8B-B14F-4D97-AF65-F5344CB8AC3E}">
        <p14:creationId xmlns:p14="http://schemas.microsoft.com/office/powerpoint/2010/main" val="1065801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5</a:t>
            </a:r>
            <a:endParaRPr kumimoji="1" lang="ja-JP" altLang="en-US" sz="3200" b="1"/>
          </a:p>
        </p:txBody>
      </p:sp>
      <p:sp>
        <p:nvSpPr>
          <p:cNvPr id="2" name="テキスト ボックス 1">
            <a:extLst>
              <a:ext uri="{FF2B5EF4-FFF2-40B4-BE49-F238E27FC236}">
                <a16:creationId xmlns:a16="http://schemas.microsoft.com/office/drawing/2014/main" id="{10C04C82-CB75-3A80-0CFB-584B37551B76}"/>
              </a:ext>
            </a:extLst>
          </p:cNvPr>
          <p:cNvSpPr txBox="1"/>
          <p:nvPr/>
        </p:nvSpPr>
        <p:spPr>
          <a:xfrm>
            <a:off x="558800" y="1615440"/>
            <a:ext cx="1261884" cy="523220"/>
          </a:xfrm>
          <a:prstGeom prst="rect">
            <a:avLst/>
          </a:prstGeom>
          <a:noFill/>
        </p:spPr>
        <p:txBody>
          <a:bodyPr wrap="none" rtlCol="0">
            <a:spAutoFit/>
          </a:bodyPr>
          <a:lstStyle/>
          <a:p>
            <a:r>
              <a:rPr kumimoji="1" lang="ja-JP" altLang="en-US" sz="2800"/>
              <a:t>解き方</a:t>
            </a:r>
            <a:endParaRPr kumimoji="1" lang="en-US" altLang="ja-JP" sz="2800"/>
          </a:p>
        </p:txBody>
      </p:sp>
      <p:sp>
        <p:nvSpPr>
          <p:cNvPr id="3" name="テキスト ボックス 2">
            <a:extLst>
              <a:ext uri="{FF2B5EF4-FFF2-40B4-BE49-F238E27FC236}">
                <a16:creationId xmlns:a16="http://schemas.microsoft.com/office/drawing/2014/main" id="{7E2CD1DC-A273-E9FD-AEA5-B147EFFD8CDB}"/>
              </a:ext>
            </a:extLst>
          </p:cNvPr>
          <p:cNvSpPr txBox="1"/>
          <p:nvPr/>
        </p:nvSpPr>
        <p:spPr>
          <a:xfrm>
            <a:off x="873760" y="2385664"/>
            <a:ext cx="1620957" cy="523220"/>
          </a:xfrm>
          <a:prstGeom prst="rect">
            <a:avLst/>
          </a:prstGeom>
          <a:noFill/>
        </p:spPr>
        <p:txBody>
          <a:bodyPr wrap="none" rtlCol="0">
            <a:spAutoFit/>
          </a:bodyPr>
          <a:lstStyle/>
          <a:p>
            <a:r>
              <a:rPr lang="ja-JP" altLang="en-US" sz="2800"/>
              <a:t>・</a:t>
            </a:r>
            <a:r>
              <a:rPr kumimoji="1" lang="ja-JP" altLang="en-US" sz="2800"/>
              <a:t>全探索</a:t>
            </a:r>
          </a:p>
        </p:txBody>
      </p:sp>
      <p:sp>
        <p:nvSpPr>
          <p:cNvPr id="6" name="テキスト ボックス 5">
            <a:extLst>
              <a:ext uri="{FF2B5EF4-FFF2-40B4-BE49-F238E27FC236}">
                <a16:creationId xmlns:a16="http://schemas.microsoft.com/office/drawing/2014/main" id="{E9BB16DA-553A-BEBC-0901-9098708636B0}"/>
              </a:ext>
            </a:extLst>
          </p:cNvPr>
          <p:cNvSpPr txBox="1"/>
          <p:nvPr/>
        </p:nvSpPr>
        <p:spPr>
          <a:xfrm>
            <a:off x="1189742" y="3126448"/>
            <a:ext cx="10068782" cy="2339102"/>
          </a:xfrm>
          <a:prstGeom prst="rect">
            <a:avLst/>
          </a:prstGeom>
          <a:noFill/>
        </p:spPr>
        <p:txBody>
          <a:bodyPr wrap="none" rtlCol="0">
            <a:spAutoFit/>
          </a:bodyPr>
          <a:lstStyle/>
          <a:p>
            <a:r>
              <a:rPr kumimoji="1" lang="en-US" altLang="ja-JP" sz="2800"/>
              <a:t>500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A </a:t>
            </a:r>
            <a:r>
              <a:rPr kumimoji="1" lang="ja-JP" altLang="en-US" sz="2800"/>
              <a:t>枚の場合 </a:t>
            </a:r>
            <a:r>
              <a:rPr kumimoji="1" lang="en-US" altLang="ja-JP" sz="2800"/>
              <a:t>(</a:t>
            </a:r>
            <a:r>
              <a:rPr kumimoji="1" lang="en" altLang="ja-JP" sz="2800">
                <a:highlight>
                  <a:srgbClr val="FFFF00"/>
                </a:highlight>
              </a:rPr>
              <a:t>A + 1 </a:t>
            </a:r>
            <a:r>
              <a:rPr kumimoji="1" lang="ja-JP" altLang="en-US" sz="2800"/>
              <a:t>通り</a:t>
            </a:r>
            <a:r>
              <a:rPr kumimoji="1" lang="en-US" altLang="ja-JP" sz="2800"/>
              <a:t>)</a:t>
            </a:r>
          </a:p>
          <a:p>
            <a:endParaRPr kumimoji="1" lang="en-US" altLang="ja-JP" sz="1600"/>
          </a:p>
          <a:p>
            <a:r>
              <a:rPr kumimoji="1" lang="en-US" altLang="ja-JP" sz="2800"/>
              <a:t>100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B </a:t>
            </a:r>
            <a:r>
              <a:rPr kumimoji="1" lang="ja-JP" altLang="en-US" sz="2800"/>
              <a:t>枚の場合 </a:t>
            </a:r>
            <a:r>
              <a:rPr kumimoji="1" lang="en-US" altLang="ja-JP" sz="2800"/>
              <a:t>(</a:t>
            </a:r>
            <a:r>
              <a:rPr kumimoji="1" lang="en" altLang="ja-JP" sz="2800">
                <a:highlight>
                  <a:srgbClr val="FFFF00"/>
                </a:highlight>
              </a:rPr>
              <a:t>B + 1 </a:t>
            </a:r>
            <a:r>
              <a:rPr kumimoji="1" lang="ja-JP" altLang="en-US" sz="2800"/>
              <a:t>通り</a:t>
            </a:r>
            <a:r>
              <a:rPr kumimoji="1" lang="en-US" altLang="ja-JP" sz="2800"/>
              <a:t>)</a:t>
            </a:r>
          </a:p>
          <a:p>
            <a:endParaRPr kumimoji="1" lang="en-US" altLang="ja-JP"/>
          </a:p>
          <a:p>
            <a:r>
              <a:rPr kumimoji="1" lang="en-US" altLang="ja-JP" sz="2800"/>
              <a:t>50 </a:t>
            </a:r>
            <a:r>
              <a:rPr kumimoji="1" lang="ja-JP" altLang="en-US" sz="2800"/>
              <a:t>円玉</a:t>
            </a:r>
            <a:r>
              <a:rPr kumimoji="1" lang="en-US" altLang="ja-JP" sz="2800"/>
              <a:t>  </a:t>
            </a:r>
            <a:r>
              <a:rPr kumimoji="1" lang="ja-JP" altLang="en-US" sz="2800"/>
              <a:t>が </a:t>
            </a:r>
            <a:r>
              <a:rPr kumimoji="1" lang="en-US" altLang="ja-JP" sz="2800"/>
              <a:t>0 </a:t>
            </a:r>
            <a:r>
              <a:rPr kumimoji="1" lang="ja-JP" altLang="en-US" sz="2800"/>
              <a:t>枚 </a:t>
            </a:r>
            <a:r>
              <a:rPr kumimoji="1" lang="en-US" altLang="ja-JP" sz="2800"/>
              <a:t>〜 </a:t>
            </a:r>
            <a:r>
              <a:rPr kumimoji="1" lang="en" altLang="ja-JP" sz="2800"/>
              <a:t>C </a:t>
            </a:r>
            <a:r>
              <a:rPr kumimoji="1" lang="ja-JP" altLang="en-US" sz="2800"/>
              <a:t>枚の場合 </a:t>
            </a:r>
            <a:r>
              <a:rPr kumimoji="1" lang="en-US" altLang="ja-JP" sz="2800"/>
              <a:t>(</a:t>
            </a:r>
            <a:r>
              <a:rPr kumimoji="1" lang="en" altLang="ja-JP" sz="2800">
                <a:highlight>
                  <a:srgbClr val="FFFF00"/>
                </a:highlight>
              </a:rPr>
              <a:t>C + 1 </a:t>
            </a:r>
            <a:r>
              <a:rPr kumimoji="1" lang="ja-JP" altLang="en-US" sz="2800"/>
              <a:t>通り</a:t>
            </a:r>
            <a:r>
              <a:rPr kumimoji="1" lang="en-US" altLang="ja-JP" sz="2800"/>
              <a:t>) </a:t>
            </a:r>
            <a:r>
              <a:rPr kumimoji="1" lang="ja-JP" altLang="en-US" sz="2800"/>
              <a:t>をすべて調べる</a:t>
            </a:r>
            <a:endParaRPr kumimoji="1" lang="en-US" altLang="ja-JP" sz="2800"/>
          </a:p>
          <a:p>
            <a:endParaRPr kumimoji="1" lang="ja-JP" altLang="en-US" sz="2800"/>
          </a:p>
        </p:txBody>
      </p:sp>
      <p:sp>
        <p:nvSpPr>
          <p:cNvPr id="7" name="テキスト ボックス 6">
            <a:extLst>
              <a:ext uri="{FF2B5EF4-FFF2-40B4-BE49-F238E27FC236}">
                <a16:creationId xmlns:a16="http://schemas.microsoft.com/office/drawing/2014/main" id="{602E6CC0-42BF-AB1F-FFDE-AEBEDEFD2D37}"/>
              </a:ext>
            </a:extLst>
          </p:cNvPr>
          <p:cNvSpPr txBox="1"/>
          <p:nvPr/>
        </p:nvSpPr>
        <p:spPr>
          <a:xfrm>
            <a:off x="6794157" y="5465550"/>
            <a:ext cx="3082895" cy="369332"/>
          </a:xfrm>
          <a:prstGeom prst="rect">
            <a:avLst/>
          </a:prstGeom>
          <a:noFill/>
        </p:spPr>
        <p:txBody>
          <a:bodyPr wrap="none" rtlCol="0">
            <a:spAutoFit/>
          </a:bodyPr>
          <a:lstStyle/>
          <a:p>
            <a:r>
              <a:rPr kumimoji="1" lang="en-US" altLang="ja-JP"/>
              <a:t>※0</a:t>
            </a:r>
            <a:r>
              <a:rPr kumimoji="1" lang="ja-JP" altLang="en-US"/>
              <a:t>枚の場合もあるので注意</a:t>
            </a:r>
          </a:p>
        </p:txBody>
      </p:sp>
    </p:spTree>
    <p:extLst>
      <p:ext uri="{BB962C8B-B14F-4D97-AF65-F5344CB8AC3E}">
        <p14:creationId xmlns:p14="http://schemas.microsoft.com/office/powerpoint/2010/main" val="274846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テーマの色と内容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b="1"/>
              <a:t>０</a:t>
            </a:r>
            <a:endParaRPr kumimoji="1" lang="ja-JP" altLang="en-US" sz="3200" b="1"/>
          </a:p>
        </p:txBody>
      </p:sp>
      <p:sp>
        <p:nvSpPr>
          <p:cNvPr id="8" name="角丸四角形 7">
            <a:extLst>
              <a:ext uri="{FF2B5EF4-FFF2-40B4-BE49-F238E27FC236}">
                <a16:creationId xmlns:a16="http://schemas.microsoft.com/office/drawing/2014/main" id="{FF391980-B9F8-2C7C-6526-9A2955ABA876}"/>
              </a:ext>
            </a:extLst>
          </p:cNvPr>
          <p:cNvSpPr/>
          <p:nvPr/>
        </p:nvSpPr>
        <p:spPr>
          <a:xfrm>
            <a:off x="1940011"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chemeClr val="tx1"/>
                </a:solidFill>
              </a:rPr>
              <a:t>黒</a:t>
            </a:r>
            <a:endParaRPr kumimoji="1" lang="ja-JP" altLang="en-US" sz="4000" b="1">
              <a:solidFill>
                <a:schemeClr val="tx1"/>
              </a:solidFill>
            </a:endParaRPr>
          </a:p>
        </p:txBody>
      </p:sp>
      <p:sp>
        <p:nvSpPr>
          <p:cNvPr id="9" name="角丸四角形 8">
            <a:extLst>
              <a:ext uri="{FF2B5EF4-FFF2-40B4-BE49-F238E27FC236}">
                <a16:creationId xmlns:a16="http://schemas.microsoft.com/office/drawing/2014/main" id="{0B01053D-9810-5296-3F12-C2E97EE8BA05}"/>
              </a:ext>
            </a:extLst>
          </p:cNvPr>
          <p:cNvSpPr/>
          <p:nvPr/>
        </p:nvSpPr>
        <p:spPr>
          <a:xfrm>
            <a:off x="7552042"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rgbClr val="FF0000"/>
                </a:solidFill>
              </a:rPr>
              <a:t>赤</a:t>
            </a:r>
            <a:endParaRPr kumimoji="1" lang="ja-JP" altLang="en-US" sz="4000" b="1">
              <a:solidFill>
                <a:srgbClr val="FF0000"/>
              </a:solidFill>
            </a:endParaRPr>
          </a:p>
        </p:txBody>
      </p:sp>
      <p:sp>
        <p:nvSpPr>
          <p:cNvPr id="10" name="テキスト ボックス 9">
            <a:extLst>
              <a:ext uri="{FF2B5EF4-FFF2-40B4-BE49-F238E27FC236}">
                <a16:creationId xmlns:a16="http://schemas.microsoft.com/office/drawing/2014/main" id="{F4AEB0A1-5D88-70BD-A5ED-8482858B81AE}"/>
              </a:ext>
            </a:extLst>
          </p:cNvPr>
          <p:cNvSpPr txBox="1"/>
          <p:nvPr/>
        </p:nvSpPr>
        <p:spPr>
          <a:xfrm>
            <a:off x="656967" y="4859959"/>
            <a:ext cx="5439033" cy="1200329"/>
          </a:xfrm>
          <a:prstGeom prst="rect">
            <a:avLst/>
          </a:prstGeom>
          <a:noFill/>
        </p:spPr>
        <p:txBody>
          <a:bodyPr wrap="square" rtlCol="0">
            <a:spAutoFit/>
          </a:bodyPr>
          <a:lstStyle/>
          <a:p>
            <a:r>
              <a:rPr kumimoji="1" lang="ja-JP" altLang="en-US" sz="3600"/>
              <a:t>一般的なプログラミング</a:t>
            </a:r>
            <a:endParaRPr kumimoji="1" lang="en-US" altLang="ja-JP" sz="3600" dirty="0"/>
          </a:p>
          <a:p>
            <a:pPr algn="ctr"/>
            <a:r>
              <a:rPr lang="ja-JP" altLang="en-US" sz="3600"/>
              <a:t>の内容</a:t>
            </a:r>
            <a:endParaRPr kumimoji="1" lang="ja-JP" altLang="en-US" sz="3600"/>
          </a:p>
        </p:txBody>
      </p:sp>
      <p:sp>
        <p:nvSpPr>
          <p:cNvPr id="11" name="テキスト ボックス 10">
            <a:extLst>
              <a:ext uri="{FF2B5EF4-FFF2-40B4-BE49-F238E27FC236}">
                <a16:creationId xmlns:a16="http://schemas.microsoft.com/office/drawing/2014/main" id="{A0256301-7406-CA2C-583D-DA14640AB099}"/>
              </a:ext>
            </a:extLst>
          </p:cNvPr>
          <p:cNvSpPr txBox="1"/>
          <p:nvPr/>
        </p:nvSpPr>
        <p:spPr>
          <a:xfrm>
            <a:off x="6794157" y="4813792"/>
            <a:ext cx="3877985" cy="646331"/>
          </a:xfrm>
          <a:prstGeom prst="rect">
            <a:avLst/>
          </a:prstGeom>
          <a:noFill/>
        </p:spPr>
        <p:txBody>
          <a:bodyPr wrap="none" rtlCol="0">
            <a:spAutoFit/>
          </a:bodyPr>
          <a:lstStyle/>
          <a:p>
            <a:r>
              <a:rPr lang="ja-JP" altLang="en-US" sz="3600"/>
              <a:t>競プロ特化の内容</a:t>
            </a:r>
            <a:endParaRPr kumimoji="1" lang="ja-JP" altLang="en-US" sz="3600"/>
          </a:p>
        </p:txBody>
      </p:sp>
    </p:spTree>
    <p:extLst>
      <p:ext uri="{BB962C8B-B14F-4D97-AF65-F5344CB8AC3E}">
        <p14:creationId xmlns:p14="http://schemas.microsoft.com/office/powerpoint/2010/main" val="3782743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5.1</a:t>
            </a:r>
            <a:endParaRPr kumimoji="1" lang="ja-JP" altLang="en-US" sz="3200" b="1"/>
          </a:p>
        </p:txBody>
      </p:sp>
      <p:sp>
        <p:nvSpPr>
          <p:cNvPr id="2" name="テキスト ボックス 1">
            <a:extLst>
              <a:ext uri="{FF2B5EF4-FFF2-40B4-BE49-F238E27FC236}">
                <a16:creationId xmlns:a16="http://schemas.microsoft.com/office/drawing/2014/main" id="{C1CC8CED-491E-F32C-1233-E375CE5035A6}"/>
              </a:ext>
            </a:extLst>
          </p:cNvPr>
          <p:cNvSpPr txBox="1"/>
          <p:nvPr/>
        </p:nvSpPr>
        <p:spPr>
          <a:xfrm>
            <a:off x="332884" y="1892538"/>
            <a:ext cx="5623655" cy="4965462"/>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56293D2D-4438-1DA2-489D-B40EF83F8A4C}"/>
              </a:ext>
            </a:extLst>
          </p:cNvPr>
          <p:cNvSpPr txBox="1"/>
          <p:nvPr/>
        </p:nvSpPr>
        <p:spPr>
          <a:xfrm>
            <a:off x="6374922" y="2641461"/>
            <a:ext cx="5484194" cy="4216539"/>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E542B258-7379-B7ED-F4FB-3419BE52A81F}"/>
              </a:ext>
            </a:extLst>
          </p:cNvPr>
          <p:cNvSpPr txBox="1"/>
          <p:nvPr/>
        </p:nvSpPr>
        <p:spPr>
          <a:xfrm>
            <a:off x="2777562" y="1523206"/>
            <a:ext cx="873759" cy="369332"/>
          </a:xfrm>
          <a:prstGeom prst="rect">
            <a:avLst/>
          </a:prstGeom>
          <a:noFill/>
        </p:spPr>
        <p:txBody>
          <a:bodyPr wrap="square" rtlCol="0">
            <a:spAutoFit/>
          </a:bodyPr>
          <a:lstStyle/>
          <a:p>
            <a:r>
              <a:rPr kumimoji="1" lang="en-US" altLang="ja-JP"/>
              <a:t>C++</a:t>
            </a:r>
            <a:endParaRPr kumimoji="1" lang="ja-JP" altLang="en-US"/>
          </a:p>
        </p:txBody>
      </p:sp>
      <p:sp>
        <p:nvSpPr>
          <p:cNvPr id="7" name="テキスト ボックス 6">
            <a:extLst>
              <a:ext uri="{FF2B5EF4-FFF2-40B4-BE49-F238E27FC236}">
                <a16:creationId xmlns:a16="http://schemas.microsoft.com/office/drawing/2014/main" id="{8BF48E59-600F-94DF-2251-49AB695BA9B4}"/>
              </a:ext>
            </a:extLst>
          </p:cNvPr>
          <p:cNvSpPr txBox="1"/>
          <p:nvPr/>
        </p:nvSpPr>
        <p:spPr>
          <a:xfrm>
            <a:off x="8651186" y="2272129"/>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518228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5.2</a:t>
            </a:r>
            <a:endParaRPr kumimoji="1" lang="ja-JP" altLang="en-US" sz="3200" b="1"/>
          </a:p>
        </p:txBody>
      </p:sp>
      <p:sp>
        <p:nvSpPr>
          <p:cNvPr id="2" name="テキスト ボックス 1">
            <a:extLst>
              <a:ext uri="{FF2B5EF4-FFF2-40B4-BE49-F238E27FC236}">
                <a16:creationId xmlns:a16="http://schemas.microsoft.com/office/drawing/2014/main" id="{55DCEEB2-CFE2-9349-3C86-6CF1BF1D27AB}"/>
              </a:ext>
            </a:extLst>
          </p:cNvPr>
          <p:cNvSpPr txBox="1"/>
          <p:nvPr/>
        </p:nvSpPr>
        <p:spPr>
          <a:xfrm>
            <a:off x="497840" y="168656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760D5D3E-BB70-9312-A852-9D30A0EF0A14}"/>
              </a:ext>
            </a:extLst>
          </p:cNvPr>
          <p:cNvSpPr txBox="1"/>
          <p:nvPr/>
        </p:nvSpPr>
        <p:spPr>
          <a:xfrm>
            <a:off x="698157" y="2742899"/>
            <a:ext cx="2646878" cy="584775"/>
          </a:xfrm>
          <a:prstGeom prst="rect">
            <a:avLst/>
          </a:prstGeom>
          <a:noFill/>
        </p:spPr>
        <p:txBody>
          <a:bodyPr wrap="none" rtlCol="0">
            <a:spAutoFit/>
          </a:bodyPr>
          <a:lstStyle/>
          <a:p>
            <a:r>
              <a:rPr kumimoji="1" lang="ja-JP" altLang="en-US" sz="3200"/>
              <a:t>・多重ループ</a:t>
            </a:r>
          </a:p>
        </p:txBody>
      </p:sp>
    </p:spTree>
    <p:extLst>
      <p:ext uri="{BB962C8B-B14F-4D97-AF65-F5344CB8AC3E}">
        <p14:creationId xmlns:p14="http://schemas.microsoft.com/office/powerpoint/2010/main" val="94048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多重ループに慣れる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5.3</a:t>
            </a:r>
            <a:endParaRPr kumimoji="1" lang="ja-JP" altLang="en-US" sz="3200" b="1"/>
          </a:p>
        </p:txBody>
      </p:sp>
      <p:sp>
        <p:nvSpPr>
          <p:cNvPr id="2" name="テキスト ボックス 1">
            <a:extLst>
              <a:ext uri="{FF2B5EF4-FFF2-40B4-BE49-F238E27FC236}">
                <a16:creationId xmlns:a16="http://schemas.microsoft.com/office/drawing/2014/main" id="{2F55A433-5E84-2E9D-457A-624441B7BA6A}"/>
              </a:ext>
            </a:extLst>
          </p:cNvPr>
          <p:cNvSpPr txBox="1"/>
          <p:nvPr/>
        </p:nvSpPr>
        <p:spPr>
          <a:xfrm>
            <a:off x="698157" y="1960880"/>
            <a:ext cx="4493538" cy="523220"/>
          </a:xfrm>
          <a:prstGeom prst="rect">
            <a:avLst/>
          </a:prstGeom>
          <a:noFill/>
        </p:spPr>
        <p:txBody>
          <a:bodyPr wrap="none" rtlCol="0">
            <a:spAutoFit/>
          </a:bodyPr>
          <a:lstStyle/>
          <a:p>
            <a:r>
              <a:rPr kumimoji="1" lang="ja-JP" altLang="en-US" sz="2800"/>
              <a:t>多重ループには慣れも必要</a:t>
            </a:r>
          </a:p>
        </p:txBody>
      </p:sp>
      <p:sp>
        <p:nvSpPr>
          <p:cNvPr id="6" name="テキスト ボックス 5">
            <a:extLst>
              <a:ext uri="{FF2B5EF4-FFF2-40B4-BE49-F238E27FC236}">
                <a16:creationId xmlns:a16="http://schemas.microsoft.com/office/drawing/2014/main" id="{70F931C0-82EC-14A0-6E45-9AA2A2D77667}"/>
              </a:ext>
            </a:extLst>
          </p:cNvPr>
          <p:cNvSpPr txBox="1"/>
          <p:nvPr/>
        </p:nvSpPr>
        <p:spPr>
          <a:xfrm>
            <a:off x="698157" y="3393440"/>
            <a:ext cx="1261884" cy="523220"/>
          </a:xfrm>
          <a:prstGeom prst="rect">
            <a:avLst/>
          </a:prstGeom>
          <a:noFill/>
        </p:spPr>
        <p:txBody>
          <a:bodyPr wrap="none" rtlCol="0">
            <a:spAutoFit/>
          </a:bodyPr>
          <a:lstStyle/>
          <a:p>
            <a:r>
              <a:rPr kumimoji="1" lang="ja-JP" altLang="en-US" sz="2800"/>
              <a:t>添字を</a:t>
            </a:r>
          </a:p>
        </p:txBody>
      </p:sp>
      <p:sp>
        <p:nvSpPr>
          <p:cNvPr id="8" name="テキスト ボックス 7">
            <a:extLst>
              <a:ext uri="{FF2B5EF4-FFF2-40B4-BE49-F238E27FC236}">
                <a16:creationId xmlns:a16="http://schemas.microsoft.com/office/drawing/2014/main" id="{EBCE7703-1EB7-13B5-D9A6-70862038603B}"/>
              </a:ext>
            </a:extLst>
          </p:cNvPr>
          <p:cNvSpPr txBox="1"/>
          <p:nvPr/>
        </p:nvSpPr>
        <p:spPr>
          <a:xfrm>
            <a:off x="2494998" y="3406874"/>
            <a:ext cx="1381760" cy="523220"/>
          </a:xfrm>
          <a:prstGeom prst="rect">
            <a:avLst/>
          </a:prstGeom>
          <a:noFill/>
        </p:spPr>
        <p:txBody>
          <a:bodyPr wrap="square">
            <a:spAutoFit/>
          </a:bodyPr>
          <a:lstStyle/>
          <a:p>
            <a:r>
              <a:rPr kumimoji="1" lang="en-US" altLang="ja-JP" sz="2800"/>
              <a:t>i,j,k...</a:t>
            </a:r>
            <a:endParaRPr lang="ja-JP" altLang="en-US" sz="2800"/>
          </a:p>
        </p:txBody>
      </p:sp>
      <p:sp>
        <p:nvSpPr>
          <p:cNvPr id="9" name="テキスト ボックス 8">
            <a:extLst>
              <a:ext uri="{FF2B5EF4-FFF2-40B4-BE49-F238E27FC236}">
                <a16:creationId xmlns:a16="http://schemas.microsoft.com/office/drawing/2014/main" id="{E27C628F-D437-284B-2C7F-DA4B7DC851BA}"/>
              </a:ext>
            </a:extLst>
          </p:cNvPr>
          <p:cNvSpPr txBox="1"/>
          <p:nvPr/>
        </p:nvSpPr>
        <p:spPr>
          <a:xfrm>
            <a:off x="5913109" y="3437651"/>
            <a:ext cx="2646878" cy="461665"/>
          </a:xfrm>
          <a:prstGeom prst="rect">
            <a:avLst/>
          </a:prstGeom>
          <a:noFill/>
        </p:spPr>
        <p:txBody>
          <a:bodyPr wrap="none" rtlCol="0">
            <a:spAutoFit/>
          </a:bodyPr>
          <a:lstStyle/>
          <a:p>
            <a:r>
              <a:rPr lang="ja-JP" altLang="en-US" sz="2400">
                <a:highlight>
                  <a:srgbClr val="FFFF00"/>
                </a:highlight>
              </a:rPr>
              <a:t>分かりやすい添字</a:t>
            </a:r>
            <a:endParaRPr kumimoji="1" lang="ja-JP" altLang="en-US" sz="2400">
              <a:highlight>
                <a:srgbClr val="FFFF00"/>
              </a:highlight>
            </a:endParaRPr>
          </a:p>
        </p:txBody>
      </p:sp>
      <p:sp>
        <p:nvSpPr>
          <p:cNvPr id="10" name="テキスト ボックス 9">
            <a:extLst>
              <a:ext uri="{FF2B5EF4-FFF2-40B4-BE49-F238E27FC236}">
                <a16:creationId xmlns:a16="http://schemas.microsoft.com/office/drawing/2014/main" id="{9DD5CD4D-3CE3-A742-F46C-330155B2A215}"/>
              </a:ext>
            </a:extLst>
          </p:cNvPr>
          <p:cNvSpPr txBox="1"/>
          <p:nvPr/>
        </p:nvSpPr>
        <p:spPr>
          <a:xfrm>
            <a:off x="4411715" y="3406874"/>
            <a:ext cx="543739" cy="523220"/>
          </a:xfrm>
          <a:prstGeom prst="rect">
            <a:avLst/>
          </a:prstGeom>
          <a:noFill/>
        </p:spPr>
        <p:txBody>
          <a:bodyPr wrap="none" rtlCol="0">
            <a:spAutoFit/>
          </a:bodyPr>
          <a:lstStyle/>
          <a:p>
            <a:r>
              <a:rPr lang="ja-JP" altLang="en-US" sz="2800"/>
              <a:t>⇒</a:t>
            </a:r>
            <a:endParaRPr kumimoji="1" lang="ja-JP" altLang="en-US" sz="2800"/>
          </a:p>
        </p:txBody>
      </p:sp>
      <p:sp>
        <p:nvSpPr>
          <p:cNvPr id="11" name="テキスト ボックス 10">
            <a:extLst>
              <a:ext uri="{FF2B5EF4-FFF2-40B4-BE49-F238E27FC236}">
                <a16:creationId xmlns:a16="http://schemas.microsoft.com/office/drawing/2014/main" id="{5D477479-3190-7402-333B-1D74D5427208}"/>
              </a:ext>
            </a:extLst>
          </p:cNvPr>
          <p:cNvSpPr txBox="1"/>
          <p:nvPr/>
        </p:nvSpPr>
        <p:spPr>
          <a:xfrm>
            <a:off x="9237345" y="3745428"/>
            <a:ext cx="2031325" cy="369332"/>
          </a:xfrm>
          <a:prstGeom prst="rect">
            <a:avLst/>
          </a:prstGeom>
          <a:noFill/>
        </p:spPr>
        <p:txBody>
          <a:bodyPr wrap="none" rtlCol="0">
            <a:spAutoFit/>
          </a:bodyPr>
          <a:lstStyle/>
          <a:p>
            <a:r>
              <a:rPr kumimoji="1" lang="ja-JP" altLang="en-US"/>
              <a:t>にする工夫もある</a:t>
            </a:r>
          </a:p>
        </p:txBody>
      </p:sp>
      <p:sp>
        <p:nvSpPr>
          <p:cNvPr id="12" name="テキスト ボックス 11">
            <a:extLst>
              <a:ext uri="{FF2B5EF4-FFF2-40B4-BE49-F238E27FC236}">
                <a16:creationId xmlns:a16="http://schemas.microsoft.com/office/drawing/2014/main" id="{7B1660E0-B7FF-4DBA-6613-DD9AFF1B3CC7}"/>
              </a:ext>
            </a:extLst>
          </p:cNvPr>
          <p:cNvSpPr txBox="1"/>
          <p:nvPr/>
        </p:nvSpPr>
        <p:spPr>
          <a:xfrm>
            <a:off x="863600" y="4765040"/>
            <a:ext cx="505267" cy="369332"/>
          </a:xfrm>
          <a:prstGeom prst="rect">
            <a:avLst/>
          </a:prstGeom>
          <a:noFill/>
        </p:spPr>
        <p:txBody>
          <a:bodyPr wrap="none" rtlCol="0">
            <a:spAutoFit/>
          </a:bodyPr>
          <a:lstStyle/>
          <a:p>
            <a:r>
              <a:rPr kumimoji="1" lang="ja-JP" altLang="en-US"/>
              <a:t>例</a:t>
            </a:r>
            <a:r>
              <a:rPr lang="en-US" altLang="ja-JP"/>
              <a:t>)</a:t>
            </a:r>
            <a:endParaRPr kumimoji="1" lang="ja-JP" altLang="en-US"/>
          </a:p>
        </p:txBody>
      </p:sp>
      <p:sp>
        <p:nvSpPr>
          <p:cNvPr id="13" name="テキスト ボックス 12">
            <a:extLst>
              <a:ext uri="{FF2B5EF4-FFF2-40B4-BE49-F238E27FC236}">
                <a16:creationId xmlns:a16="http://schemas.microsoft.com/office/drawing/2014/main" id="{DAF89F67-F813-8DD0-5AD2-5C654C64C471}"/>
              </a:ext>
            </a:extLst>
          </p:cNvPr>
          <p:cNvSpPr txBox="1"/>
          <p:nvPr/>
        </p:nvSpPr>
        <p:spPr>
          <a:xfrm>
            <a:off x="1809079" y="4994196"/>
            <a:ext cx="5205271" cy="1887696"/>
          </a:xfrm>
          <a:prstGeom prst="rect">
            <a:avLst/>
          </a:prstGeom>
          <a:solidFill>
            <a:schemeClr val="tx1"/>
          </a:solidFill>
        </p:spPr>
        <p:txBody>
          <a:bodyPr wrap="none" rtlCol="0">
            <a:spAutoFit/>
          </a:bodyPr>
          <a:lstStyle/>
          <a:p>
            <a:pPr indent="165100"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800" kern="0">
                <a:solidFill>
                  <a:srgbClr val="CCCCCC"/>
                </a:solidFill>
                <a:effectLst/>
                <a:latin typeface="Menlo" panose="020B0609030804020204" pitchFamily="49" charset="0"/>
                <a:ea typeface="ＭＳ Ｐゴシック" panose="020B0600070205080204" pitchFamily="34" charset="-128"/>
                <a:cs typeface="Menlo" panose="020B0609030804020204" pitchFamily="49" charset="0"/>
              </a:rPr>
              <a:t>略</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50219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a:t>
            </a:r>
            <a:endParaRPr kumimoji="1" lang="ja-JP" altLang="en-US" sz="3200" b="1"/>
          </a:p>
        </p:txBody>
      </p:sp>
      <p:sp>
        <p:nvSpPr>
          <p:cNvPr id="2" name="テキスト ボックス 1">
            <a:extLst>
              <a:ext uri="{FF2B5EF4-FFF2-40B4-BE49-F238E27FC236}">
                <a16:creationId xmlns:a16="http://schemas.microsoft.com/office/drawing/2014/main" id="{292C3F25-13B1-FA24-347D-2490F1F6338F}"/>
              </a:ext>
            </a:extLst>
          </p:cNvPr>
          <p:cNvSpPr txBox="1"/>
          <p:nvPr/>
        </p:nvSpPr>
        <p:spPr>
          <a:xfrm>
            <a:off x="765372" y="1757680"/>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9A93B324-C03A-9597-869B-B9525180FDEB}"/>
              </a:ext>
            </a:extLst>
          </p:cNvPr>
          <p:cNvSpPr txBox="1"/>
          <p:nvPr/>
        </p:nvSpPr>
        <p:spPr>
          <a:xfrm>
            <a:off x="765372" y="2681344"/>
            <a:ext cx="8090676" cy="523220"/>
          </a:xfrm>
          <a:prstGeom prst="rect">
            <a:avLst/>
          </a:prstGeom>
          <a:noFill/>
        </p:spPr>
        <p:txBody>
          <a:bodyPr wrap="none" rtlCol="0">
            <a:spAutoFit/>
          </a:bodyPr>
          <a:lstStyle/>
          <a:p>
            <a:r>
              <a:rPr kumimoji="1" lang="en-US" altLang="ja-JP" sz="2800"/>
              <a:t>1~N</a:t>
            </a:r>
            <a:r>
              <a:rPr kumimoji="1" lang="ja-JP" altLang="en-US" sz="2800"/>
              <a:t>までの数それぞれについて各桁の和を調べる</a:t>
            </a:r>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1243390" y="3605008"/>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7" name="テキスト ボックス 6">
            <a:extLst>
              <a:ext uri="{FF2B5EF4-FFF2-40B4-BE49-F238E27FC236}">
                <a16:creationId xmlns:a16="http://schemas.microsoft.com/office/drawing/2014/main" id="{E7950CD1-1CF5-DFD8-3D65-1DD6ED3E3700}"/>
              </a:ext>
            </a:extLst>
          </p:cNvPr>
          <p:cNvSpPr txBox="1"/>
          <p:nvPr/>
        </p:nvSpPr>
        <p:spPr>
          <a:xfrm>
            <a:off x="1243390" y="4805680"/>
            <a:ext cx="4852610" cy="523220"/>
          </a:xfrm>
          <a:prstGeom prst="rect">
            <a:avLst/>
          </a:prstGeom>
          <a:noFill/>
        </p:spPr>
        <p:txBody>
          <a:bodyPr wrap="none" rtlCol="0">
            <a:spAutoFit/>
          </a:bodyPr>
          <a:lstStyle/>
          <a:p>
            <a:r>
              <a:rPr kumimoji="1" lang="ja-JP" altLang="en-US" sz="2800"/>
              <a:t>②文字列にして求めるやり方</a:t>
            </a:r>
          </a:p>
        </p:txBody>
      </p:sp>
    </p:spTree>
    <p:extLst>
      <p:ext uri="{BB962C8B-B14F-4D97-AF65-F5344CB8AC3E}">
        <p14:creationId xmlns:p14="http://schemas.microsoft.com/office/powerpoint/2010/main" val="1273467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6.1</a:t>
            </a:r>
            <a:endParaRPr kumimoji="1" lang="ja-JP" altLang="en-US" sz="3200" b="1"/>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398183" y="1838960"/>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96BE8D0A-1108-217A-1619-911366DB6B67}"/>
              </a:ext>
            </a:extLst>
          </p:cNvPr>
          <p:cNvSpPr txBox="1"/>
          <p:nvPr/>
        </p:nvSpPr>
        <p:spPr>
          <a:xfrm>
            <a:off x="3029229" y="6127436"/>
            <a:ext cx="3863558" cy="400110"/>
          </a:xfrm>
          <a:prstGeom prst="rect">
            <a:avLst/>
          </a:prstGeom>
          <a:noFill/>
        </p:spPr>
        <p:txBody>
          <a:bodyPr wrap="none" rtlCol="0">
            <a:spAutoFit/>
          </a:bodyPr>
          <a:lstStyle/>
          <a:p>
            <a:r>
              <a:rPr kumimoji="1" lang="ja-JP" altLang="en-US" sz="2000"/>
              <a:t>例</a:t>
            </a:r>
            <a:r>
              <a:rPr kumimoji="1" lang="en-US" altLang="ja-JP" sz="2000"/>
              <a:t>) 834</a:t>
            </a:r>
            <a:r>
              <a:rPr kumimoji="1" lang="ja-JP" altLang="en-US" sz="2000"/>
              <a:t>の各桁の和を求めるとき</a:t>
            </a:r>
          </a:p>
        </p:txBody>
      </p:sp>
      <p:sp>
        <p:nvSpPr>
          <p:cNvPr id="13" name="角丸四角形 12">
            <a:extLst>
              <a:ext uri="{FF2B5EF4-FFF2-40B4-BE49-F238E27FC236}">
                <a16:creationId xmlns:a16="http://schemas.microsoft.com/office/drawing/2014/main" id="{877F0E4E-1436-BB80-1A66-370D8BE0DC5E}"/>
              </a:ext>
            </a:extLst>
          </p:cNvPr>
          <p:cNvSpPr/>
          <p:nvPr/>
        </p:nvSpPr>
        <p:spPr>
          <a:xfrm>
            <a:off x="7327289" y="1526092"/>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834</a:t>
            </a:r>
            <a:endParaRPr kumimoji="1" lang="ja-JP" altLang="en-US" sz="2800"/>
          </a:p>
        </p:txBody>
      </p:sp>
      <p:cxnSp>
        <p:nvCxnSpPr>
          <p:cNvPr id="17" name="直線矢印コネクタ 16">
            <a:extLst>
              <a:ext uri="{FF2B5EF4-FFF2-40B4-BE49-F238E27FC236}">
                <a16:creationId xmlns:a16="http://schemas.microsoft.com/office/drawing/2014/main" id="{EEEE1769-46AC-F6BC-87B8-593219F4A948}"/>
              </a:ext>
            </a:extLst>
          </p:cNvPr>
          <p:cNvCxnSpPr>
            <a:cxnSpLocks/>
          </p:cNvCxnSpPr>
          <p:nvPr/>
        </p:nvCxnSpPr>
        <p:spPr>
          <a:xfrm>
            <a:off x="8151473" y="2142252"/>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7ADE86F6-6C27-D609-E11C-D312D6ED6FB2}"/>
              </a:ext>
            </a:extLst>
          </p:cNvPr>
          <p:cNvSpPr txBox="1"/>
          <p:nvPr/>
        </p:nvSpPr>
        <p:spPr>
          <a:xfrm>
            <a:off x="8189925" y="2403255"/>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1" name="角丸四角形 20">
            <a:extLst>
              <a:ext uri="{FF2B5EF4-FFF2-40B4-BE49-F238E27FC236}">
                <a16:creationId xmlns:a16="http://schemas.microsoft.com/office/drawing/2014/main" id="{66AE9EF7-0056-9017-A950-B82B2E8AD0A0}"/>
              </a:ext>
            </a:extLst>
          </p:cNvPr>
          <p:cNvSpPr/>
          <p:nvPr/>
        </p:nvSpPr>
        <p:spPr>
          <a:xfrm>
            <a:off x="7327289" y="2993021"/>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a:t>
            </a:r>
            <a:endParaRPr kumimoji="1" lang="ja-JP" altLang="en-US" sz="2800"/>
          </a:p>
        </p:txBody>
      </p:sp>
      <p:sp>
        <p:nvSpPr>
          <p:cNvPr id="23" name="角丸四角形 22">
            <a:extLst>
              <a:ext uri="{FF2B5EF4-FFF2-40B4-BE49-F238E27FC236}">
                <a16:creationId xmlns:a16="http://schemas.microsoft.com/office/drawing/2014/main" id="{0E58DF10-6490-094C-D119-99B6F2579389}"/>
              </a:ext>
            </a:extLst>
          </p:cNvPr>
          <p:cNvSpPr/>
          <p:nvPr/>
        </p:nvSpPr>
        <p:spPr>
          <a:xfrm>
            <a:off x="7327289" y="4480178"/>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a:t>
            </a:r>
            <a:endParaRPr kumimoji="1" lang="ja-JP" altLang="en-US" sz="2800"/>
          </a:p>
        </p:txBody>
      </p:sp>
      <p:sp>
        <p:nvSpPr>
          <p:cNvPr id="28" name="テキスト ボックス 27">
            <a:extLst>
              <a:ext uri="{FF2B5EF4-FFF2-40B4-BE49-F238E27FC236}">
                <a16:creationId xmlns:a16="http://schemas.microsoft.com/office/drawing/2014/main" id="{CF9760A4-8786-8C27-A34F-4F1AD8BDFBEB}"/>
              </a:ext>
            </a:extLst>
          </p:cNvPr>
          <p:cNvSpPr txBox="1"/>
          <p:nvPr/>
        </p:nvSpPr>
        <p:spPr>
          <a:xfrm>
            <a:off x="8189925" y="3876883"/>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9" name="テキスト ボックス 28">
            <a:extLst>
              <a:ext uri="{FF2B5EF4-FFF2-40B4-BE49-F238E27FC236}">
                <a16:creationId xmlns:a16="http://schemas.microsoft.com/office/drawing/2014/main" id="{0426E115-1CC5-4740-787E-12D0E97EE9AC}"/>
              </a:ext>
            </a:extLst>
          </p:cNvPr>
          <p:cNvSpPr txBox="1"/>
          <p:nvPr/>
        </p:nvSpPr>
        <p:spPr>
          <a:xfrm>
            <a:off x="9135701" y="1487092"/>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0" name="テキスト ボックス 29">
            <a:extLst>
              <a:ext uri="{FF2B5EF4-FFF2-40B4-BE49-F238E27FC236}">
                <a16:creationId xmlns:a16="http://schemas.microsoft.com/office/drawing/2014/main" id="{6EDE0B1C-D21B-E54D-3F17-654D25A8069F}"/>
              </a:ext>
            </a:extLst>
          </p:cNvPr>
          <p:cNvSpPr txBox="1"/>
          <p:nvPr/>
        </p:nvSpPr>
        <p:spPr>
          <a:xfrm>
            <a:off x="10413615" y="1625591"/>
            <a:ext cx="492443" cy="461665"/>
          </a:xfrm>
          <a:prstGeom prst="rect">
            <a:avLst/>
          </a:prstGeom>
          <a:noFill/>
        </p:spPr>
        <p:txBody>
          <a:bodyPr wrap="none" rtlCol="0">
            <a:spAutoFit/>
          </a:bodyPr>
          <a:lstStyle/>
          <a:p>
            <a:r>
              <a:rPr kumimoji="1" lang="ja-JP" altLang="en-US" sz="2400"/>
              <a:t>４</a:t>
            </a:r>
          </a:p>
        </p:txBody>
      </p:sp>
      <p:cxnSp>
        <p:nvCxnSpPr>
          <p:cNvPr id="32" name="直線矢印コネクタ 31">
            <a:extLst>
              <a:ext uri="{FF2B5EF4-FFF2-40B4-BE49-F238E27FC236}">
                <a16:creationId xmlns:a16="http://schemas.microsoft.com/office/drawing/2014/main" id="{33ED8CCD-91C1-B1BA-1439-CEEFEA1ECCAC}"/>
              </a:ext>
            </a:extLst>
          </p:cNvPr>
          <p:cNvCxnSpPr>
            <a:cxnSpLocks/>
            <a:endCxn id="30" idx="1"/>
          </p:cNvCxnSpPr>
          <p:nvPr/>
        </p:nvCxnSpPr>
        <p:spPr>
          <a:xfrm>
            <a:off x="9225280" y="1856423"/>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92073A4-F418-B605-3D87-171700EC1658}"/>
              </a:ext>
            </a:extLst>
          </p:cNvPr>
          <p:cNvSpPr txBox="1"/>
          <p:nvPr/>
        </p:nvSpPr>
        <p:spPr>
          <a:xfrm>
            <a:off x="9135701" y="2960720"/>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6" name="テキスト ボックス 35">
            <a:extLst>
              <a:ext uri="{FF2B5EF4-FFF2-40B4-BE49-F238E27FC236}">
                <a16:creationId xmlns:a16="http://schemas.microsoft.com/office/drawing/2014/main" id="{CDEE7EEB-294B-E583-60FE-16A121D90EEB}"/>
              </a:ext>
            </a:extLst>
          </p:cNvPr>
          <p:cNvSpPr txBox="1"/>
          <p:nvPr/>
        </p:nvSpPr>
        <p:spPr>
          <a:xfrm>
            <a:off x="10413615" y="3099219"/>
            <a:ext cx="492443" cy="461665"/>
          </a:xfrm>
          <a:prstGeom prst="rect">
            <a:avLst/>
          </a:prstGeom>
          <a:noFill/>
        </p:spPr>
        <p:txBody>
          <a:bodyPr wrap="none" rtlCol="0">
            <a:spAutoFit/>
          </a:bodyPr>
          <a:lstStyle/>
          <a:p>
            <a:r>
              <a:rPr lang="ja-JP" altLang="en-US" sz="2400"/>
              <a:t>３</a:t>
            </a:r>
            <a:endParaRPr kumimoji="1" lang="ja-JP" altLang="en-US" sz="2400"/>
          </a:p>
        </p:txBody>
      </p:sp>
      <p:cxnSp>
        <p:nvCxnSpPr>
          <p:cNvPr id="37" name="直線矢印コネクタ 36">
            <a:extLst>
              <a:ext uri="{FF2B5EF4-FFF2-40B4-BE49-F238E27FC236}">
                <a16:creationId xmlns:a16="http://schemas.microsoft.com/office/drawing/2014/main" id="{F84AAA91-6093-888C-20D0-C0961E4BFC37}"/>
              </a:ext>
            </a:extLst>
          </p:cNvPr>
          <p:cNvCxnSpPr>
            <a:cxnSpLocks/>
            <a:endCxn id="36" idx="1"/>
          </p:cNvCxnSpPr>
          <p:nvPr/>
        </p:nvCxnSpPr>
        <p:spPr>
          <a:xfrm>
            <a:off x="9225280" y="3330051"/>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8028B022-6DCC-5580-50A8-38B3799C8A99}"/>
              </a:ext>
            </a:extLst>
          </p:cNvPr>
          <p:cNvSpPr txBox="1"/>
          <p:nvPr/>
        </p:nvSpPr>
        <p:spPr>
          <a:xfrm>
            <a:off x="9135701" y="4456374"/>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9" name="テキスト ボックス 38">
            <a:extLst>
              <a:ext uri="{FF2B5EF4-FFF2-40B4-BE49-F238E27FC236}">
                <a16:creationId xmlns:a16="http://schemas.microsoft.com/office/drawing/2014/main" id="{E756453D-1C92-5A63-75C3-F9296F7F687C}"/>
              </a:ext>
            </a:extLst>
          </p:cNvPr>
          <p:cNvSpPr txBox="1"/>
          <p:nvPr/>
        </p:nvSpPr>
        <p:spPr>
          <a:xfrm>
            <a:off x="10413615" y="4594873"/>
            <a:ext cx="492443" cy="461665"/>
          </a:xfrm>
          <a:prstGeom prst="rect">
            <a:avLst/>
          </a:prstGeom>
          <a:noFill/>
        </p:spPr>
        <p:txBody>
          <a:bodyPr wrap="none" rtlCol="0">
            <a:spAutoFit/>
          </a:bodyPr>
          <a:lstStyle/>
          <a:p>
            <a:r>
              <a:rPr lang="ja-JP" altLang="en-US" sz="2400"/>
              <a:t>８</a:t>
            </a:r>
            <a:endParaRPr kumimoji="1" lang="ja-JP" altLang="en-US" sz="2400"/>
          </a:p>
        </p:txBody>
      </p:sp>
      <p:cxnSp>
        <p:nvCxnSpPr>
          <p:cNvPr id="40" name="直線矢印コネクタ 39">
            <a:extLst>
              <a:ext uri="{FF2B5EF4-FFF2-40B4-BE49-F238E27FC236}">
                <a16:creationId xmlns:a16="http://schemas.microsoft.com/office/drawing/2014/main" id="{4049BF9F-5DDC-2AFA-4E95-F78E82F50BE5}"/>
              </a:ext>
            </a:extLst>
          </p:cNvPr>
          <p:cNvCxnSpPr>
            <a:cxnSpLocks/>
            <a:endCxn id="39" idx="1"/>
          </p:cNvCxnSpPr>
          <p:nvPr/>
        </p:nvCxnSpPr>
        <p:spPr>
          <a:xfrm>
            <a:off x="9225280" y="4825705"/>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0DF117C-93C8-BFB4-DB92-805363940A74}"/>
              </a:ext>
            </a:extLst>
          </p:cNvPr>
          <p:cNvCxnSpPr>
            <a:cxnSpLocks/>
          </p:cNvCxnSpPr>
          <p:nvPr/>
        </p:nvCxnSpPr>
        <p:spPr>
          <a:xfrm>
            <a:off x="8154626" y="3618757"/>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B26310B-0C51-02E1-6245-C4BFD9975145}"/>
              </a:ext>
            </a:extLst>
          </p:cNvPr>
          <p:cNvCxnSpPr>
            <a:cxnSpLocks/>
          </p:cNvCxnSpPr>
          <p:nvPr/>
        </p:nvCxnSpPr>
        <p:spPr>
          <a:xfrm>
            <a:off x="8151473" y="5089508"/>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544821E0-922E-7C65-00AF-3689B7D4884A}"/>
              </a:ext>
            </a:extLst>
          </p:cNvPr>
          <p:cNvSpPr txBox="1"/>
          <p:nvPr/>
        </p:nvSpPr>
        <p:spPr>
          <a:xfrm>
            <a:off x="8189925" y="5350511"/>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47" name="角丸四角形 46">
            <a:extLst>
              <a:ext uri="{FF2B5EF4-FFF2-40B4-BE49-F238E27FC236}">
                <a16:creationId xmlns:a16="http://schemas.microsoft.com/office/drawing/2014/main" id="{2EDAE24F-CD8F-1437-9C1F-567F5EE64FD6}"/>
              </a:ext>
            </a:extLst>
          </p:cNvPr>
          <p:cNvSpPr/>
          <p:nvPr/>
        </p:nvSpPr>
        <p:spPr>
          <a:xfrm>
            <a:off x="7288837" y="5972620"/>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800"/>
              <a:t>０</a:t>
            </a:r>
            <a:endParaRPr kumimoji="1" lang="ja-JP" altLang="en-US" sz="2800"/>
          </a:p>
        </p:txBody>
      </p:sp>
      <p:sp>
        <p:nvSpPr>
          <p:cNvPr id="48" name="テキスト ボックス 47">
            <a:extLst>
              <a:ext uri="{FF2B5EF4-FFF2-40B4-BE49-F238E27FC236}">
                <a16:creationId xmlns:a16="http://schemas.microsoft.com/office/drawing/2014/main" id="{2F424A99-E1A0-6B60-6660-D3CDBF9D3F87}"/>
              </a:ext>
            </a:extLst>
          </p:cNvPr>
          <p:cNvSpPr txBox="1"/>
          <p:nvPr/>
        </p:nvSpPr>
        <p:spPr>
          <a:xfrm>
            <a:off x="9038464" y="6100822"/>
            <a:ext cx="780983" cy="369332"/>
          </a:xfrm>
          <a:prstGeom prst="rect">
            <a:avLst/>
          </a:prstGeom>
          <a:noFill/>
        </p:spPr>
        <p:txBody>
          <a:bodyPr wrap="none" rtlCol="0">
            <a:spAutoFit/>
          </a:bodyPr>
          <a:lstStyle/>
          <a:p>
            <a:r>
              <a:rPr kumimoji="1" lang="en-US" altLang="ja-JP"/>
              <a:t>break</a:t>
            </a:r>
            <a:endParaRPr kumimoji="1" lang="ja-JP" altLang="en-US"/>
          </a:p>
        </p:txBody>
      </p:sp>
      <p:sp>
        <p:nvSpPr>
          <p:cNvPr id="54" name="テキスト ボックス 53">
            <a:extLst>
              <a:ext uri="{FF2B5EF4-FFF2-40B4-BE49-F238E27FC236}">
                <a16:creationId xmlns:a16="http://schemas.microsoft.com/office/drawing/2014/main" id="{95134E32-2D76-BCA4-9228-DC10E95952A2}"/>
              </a:ext>
            </a:extLst>
          </p:cNvPr>
          <p:cNvSpPr txBox="1"/>
          <p:nvPr/>
        </p:nvSpPr>
        <p:spPr>
          <a:xfrm>
            <a:off x="494882" y="2760665"/>
            <a:ext cx="6397905" cy="400110"/>
          </a:xfrm>
          <a:prstGeom prst="rect">
            <a:avLst/>
          </a:prstGeom>
          <a:noFill/>
        </p:spPr>
        <p:txBody>
          <a:bodyPr wrap="none" rtlCol="0">
            <a:spAutoFit/>
          </a:bodyPr>
          <a:lstStyle/>
          <a:p>
            <a:r>
              <a:rPr kumimoji="1" lang="en-US" altLang="ja-JP" sz="2000"/>
              <a:t>10</a:t>
            </a:r>
            <a:r>
              <a:rPr kumimoji="1" lang="ja-JP" altLang="en-US" sz="2000"/>
              <a:t>で割った余りを足す、元の数を</a:t>
            </a:r>
            <a:r>
              <a:rPr kumimoji="1" lang="en-US" altLang="ja-JP" sz="2000"/>
              <a:t>10</a:t>
            </a:r>
            <a:r>
              <a:rPr kumimoji="1" lang="ja-JP" altLang="en-US" sz="2000"/>
              <a:t>で割るを繰り返す</a:t>
            </a:r>
          </a:p>
        </p:txBody>
      </p:sp>
    </p:spTree>
    <p:extLst>
      <p:ext uri="{BB962C8B-B14F-4D97-AF65-F5344CB8AC3E}">
        <p14:creationId xmlns:p14="http://schemas.microsoft.com/office/powerpoint/2010/main" val="1436302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6.2</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0" y="1902156"/>
            <a:ext cx="5245347" cy="4955844"/>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27445"/>
            <a:ext cx="5245347" cy="3430555"/>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4488407" y="2043328"/>
            <a:ext cx="675185" cy="369332"/>
          </a:xfrm>
          <a:prstGeom prst="rect">
            <a:avLst/>
          </a:prstGeom>
          <a:noFill/>
        </p:spPr>
        <p:txBody>
          <a:bodyPr wrap="none" rtlCol="0">
            <a:spAutoFit/>
          </a:bodyPr>
          <a:lstStyle/>
          <a:p>
            <a:r>
              <a:rPr lang="en-US" altLang="ja-JP">
                <a:solidFill>
                  <a:schemeClr val="bg2"/>
                </a:solidFill>
              </a:rPr>
              <a:t>C++</a:t>
            </a:r>
            <a:endParaRPr kumimoji="1" lang="ja-JP" altLang="en-US">
              <a:solidFill>
                <a:schemeClr val="bg2"/>
              </a:solidFill>
            </a:endParaRPr>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1277356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6.3</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kumimoji="1" lang="en-US" altLang="ja-JP" sz="2800"/>
              <a:t>②</a:t>
            </a:r>
            <a:r>
              <a:rPr kumimoji="1" lang="ja-JP" altLang="en-US" sz="2800"/>
              <a:t>文字列にして求めるやり方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23028" y="2290428"/>
            <a:ext cx="5371983" cy="4699363"/>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to_string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57133"/>
            <a:ext cx="5245347" cy="3400867"/>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数字にする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1987778" y="1932424"/>
            <a:ext cx="675185" cy="369332"/>
          </a:xfrm>
          <a:prstGeom prst="rect">
            <a:avLst/>
          </a:prstGeom>
          <a:noFill/>
        </p:spPr>
        <p:txBody>
          <a:bodyPr wrap="none" rtlCol="0">
            <a:spAutoFit/>
          </a:bodyPr>
          <a:lstStyle/>
          <a:p>
            <a:r>
              <a:rPr kumimoji="1" lang="en-US" altLang="ja-JP"/>
              <a:t>C++</a:t>
            </a:r>
            <a:endParaRPr kumimoji="1" lang="ja-JP" altLang="en-US"/>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311019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6.4</a:t>
            </a:r>
            <a:endParaRPr kumimoji="1" lang="ja-JP" altLang="en-US" sz="3200" b="1"/>
          </a:p>
        </p:txBody>
      </p:sp>
      <p:sp>
        <p:nvSpPr>
          <p:cNvPr id="17" name="テキスト ボックス 16">
            <a:extLst>
              <a:ext uri="{FF2B5EF4-FFF2-40B4-BE49-F238E27FC236}">
                <a16:creationId xmlns:a16="http://schemas.microsoft.com/office/drawing/2014/main" id="{D1A82933-156D-8343-DE0C-7B6B32AEB409}"/>
              </a:ext>
            </a:extLst>
          </p:cNvPr>
          <p:cNvSpPr txBox="1"/>
          <p:nvPr/>
        </p:nvSpPr>
        <p:spPr>
          <a:xfrm>
            <a:off x="447040" y="1625600"/>
            <a:ext cx="3877985" cy="584775"/>
          </a:xfrm>
          <a:prstGeom prst="rect">
            <a:avLst/>
          </a:prstGeom>
          <a:noFill/>
        </p:spPr>
        <p:txBody>
          <a:bodyPr wrap="none" rtlCol="0">
            <a:spAutoFit/>
          </a:bodyPr>
          <a:lstStyle/>
          <a:p>
            <a:r>
              <a:rPr kumimoji="1" lang="ja-JP" altLang="en-US" sz="3200"/>
              <a:t>この問題のポイント</a:t>
            </a:r>
          </a:p>
        </p:txBody>
      </p:sp>
      <p:sp>
        <p:nvSpPr>
          <p:cNvPr id="18" name="テキスト ボックス 17">
            <a:extLst>
              <a:ext uri="{FF2B5EF4-FFF2-40B4-BE49-F238E27FC236}">
                <a16:creationId xmlns:a16="http://schemas.microsoft.com/office/drawing/2014/main" id="{67CDEABE-3F58-67B5-C0B3-0296DFA7751B}"/>
              </a:ext>
            </a:extLst>
          </p:cNvPr>
          <p:cNvSpPr txBox="1"/>
          <p:nvPr/>
        </p:nvSpPr>
        <p:spPr>
          <a:xfrm>
            <a:off x="698157" y="3136612"/>
            <a:ext cx="2646878" cy="584775"/>
          </a:xfrm>
          <a:prstGeom prst="rect">
            <a:avLst/>
          </a:prstGeom>
          <a:noFill/>
        </p:spPr>
        <p:txBody>
          <a:bodyPr wrap="none" rtlCol="0">
            <a:spAutoFit/>
          </a:bodyPr>
          <a:lstStyle/>
          <a:p>
            <a:r>
              <a:rPr kumimoji="1" lang="ja-JP" altLang="en-US" sz="3200">
                <a:solidFill>
                  <a:srgbClr val="F8582E"/>
                </a:solidFill>
              </a:rPr>
              <a:t>・整数の剰余</a:t>
            </a:r>
          </a:p>
        </p:txBody>
      </p:sp>
    </p:spTree>
    <p:extLst>
      <p:ext uri="{BB962C8B-B14F-4D97-AF65-F5344CB8AC3E}">
        <p14:creationId xmlns:p14="http://schemas.microsoft.com/office/powerpoint/2010/main" val="1314243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6.5</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409634" cy="461665"/>
          </a:xfrm>
          <a:prstGeom prst="rect">
            <a:avLst/>
          </a:prstGeom>
          <a:noFill/>
        </p:spPr>
        <p:txBody>
          <a:bodyPr wrap="none" rtlCol="0">
            <a:spAutoFit/>
          </a:bodyPr>
          <a:lstStyle/>
          <a:p>
            <a:r>
              <a:rPr kumimoji="1" lang="en-US" altLang="ja-JP" sz="2400"/>
              <a:t>Python</a:t>
            </a:r>
            <a:r>
              <a:rPr lang="ja-JP" altLang="en-US" sz="2400"/>
              <a:t>の注意点</a:t>
            </a:r>
            <a:endParaRPr kumimoji="1" lang="ja-JP" altLang="en-US" sz="2400"/>
          </a:p>
        </p:txBody>
      </p:sp>
      <p:sp>
        <p:nvSpPr>
          <p:cNvPr id="3" name="テキスト ボックス 2">
            <a:extLst>
              <a:ext uri="{FF2B5EF4-FFF2-40B4-BE49-F238E27FC236}">
                <a16:creationId xmlns:a16="http://schemas.microsoft.com/office/drawing/2014/main" id="{09A42A22-A1F2-BC8B-7537-26CD99A33414}"/>
              </a:ext>
            </a:extLst>
          </p:cNvPr>
          <p:cNvSpPr txBox="1"/>
          <p:nvPr/>
        </p:nvSpPr>
        <p:spPr>
          <a:xfrm>
            <a:off x="1216138" y="2329950"/>
            <a:ext cx="4879862" cy="461665"/>
          </a:xfrm>
          <a:prstGeom prst="rect">
            <a:avLst/>
          </a:prstGeom>
          <a:noFill/>
        </p:spPr>
        <p:txBody>
          <a:bodyPr wrap="none" rtlCol="0">
            <a:spAutoFit/>
          </a:bodyPr>
          <a:lstStyle/>
          <a:p>
            <a:r>
              <a:rPr kumimoji="1" lang="en-US" altLang="ja-JP" sz="2400">
                <a:highlight>
                  <a:srgbClr val="FFFF00"/>
                </a:highlight>
              </a:rPr>
              <a:t>/</a:t>
            </a:r>
            <a:r>
              <a:rPr lang="ja-JP" altLang="en-US" sz="2400"/>
              <a:t>　は割り算</a:t>
            </a:r>
            <a:r>
              <a:rPr lang="en-US" altLang="ja-JP" sz="2400"/>
              <a:t>(</a:t>
            </a:r>
            <a:r>
              <a:rPr lang="ja-JP" altLang="en-US" sz="2400"/>
              <a:t>小数部分も計算する</a:t>
            </a:r>
            <a:r>
              <a:rPr lang="en-US" altLang="ja-JP" sz="2400"/>
              <a:t>)</a:t>
            </a:r>
            <a:endParaRPr kumimoji="1" lang="ja-JP" altLang="en-US" sz="2400"/>
          </a:p>
        </p:txBody>
      </p:sp>
      <p:sp>
        <p:nvSpPr>
          <p:cNvPr id="6" name="テキスト ボックス 5">
            <a:extLst>
              <a:ext uri="{FF2B5EF4-FFF2-40B4-BE49-F238E27FC236}">
                <a16:creationId xmlns:a16="http://schemas.microsoft.com/office/drawing/2014/main" id="{FB91C41F-238B-FD52-A2D9-62CC3BCE406A}"/>
              </a:ext>
            </a:extLst>
          </p:cNvPr>
          <p:cNvSpPr txBox="1"/>
          <p:nvPr/>
        </p:nvSpPr>
        <p:spPr>
          <a:xfrm>
            <a:off x="1216138" y="2980653"/>
            <a:ext cx="5732660" cy="461665"/>
          </a:xfrm>
          <a:prstGeom prst="rect">
            <a:avLst/>
          </a:prstGeom>
          <a:noFill/>
        </p:spPr>
        <p:txBody>
          <a:bodyPr wrap="none" rtlCol="0">
            <a:spAutoFit/>
          </a:bodyPr>
          <a:lstStyle/>
          <a:p>
            <a:r>
              <a:rPr kumimoji="1" lang="en-US" altLang="ja-JP" sz="2400">
                <a:highlight>
                  <a:srgbClr val="FFFF00"/>
                </a:highlight>
              </a:rPr>
              <a:t>// </a:t>
            </a:r>
            <a:r>
              <a:rPr kumimoji="1" lang="ja-JP" altLang="en-US" sz="2400"/>
              <a:t>は整数除算</a:t>
            </a:r>
            <a:r>
              <a:rPr kumimoji="1" lang="en-US" altLang="ja-JP" sz="2400"/>
              <a:t>(</a:t>
            </a:r>
            <a:r>
              <a:rPr kumimoji="1" lang="ja-JP" altLang="en-US" sz="2400"/>
              <a:t>割り算の商が帰ってくる</a:t>
            </a:r>
            <a:r>
              <a:rPr kumimoji="1" lang="en-US" altLang="ja-JP" sz="2400"/>
              <a:t>)</a:t>
            </a:r>
            <a:endParaRPr kumimoji="1" lang="ja-JP" altLang="en-US" sz="2400"/>
          </a:p>
        </p:txBody>
      </p:sp>
      <p:sp>
        <p:nvSpPr>
          <p:cNvPr id="7" name="テキスト ボックス 6">
            <a:extLst>
              <a:ext uri="{FF2B5EF4-FFF2-40B4-BE49-F238E27FC236}">
                <a16:creationId xmlns:a16="http://schemas.microsoft.com/office/drawing/2014/main" id="{DFF164ED-DC73-E9C8-16AE-50351E31AFB6}"/>
              </a:ext>
            </a:extLst>
          </p:cNvPr>
          <p:cNvSpPr txBox="1"/>
          <p:nvPr/>
        </p:nvSpPr>
        <p:spPr>
          <a:xfrm>
            <a:off x="6278254" y="4394821"/>
            <a:ext cx="2047355" cy="1477328"/>
          </a:xfrm>
          <a:prstGeom prst="rect">
            <a:avLst/>
          </a:prstGeom>
          <a:no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a:t>
            </a:r>
            <a:r>
              <a:rPr lang="en" altLang="ja-JP"/>
              <a:t> </a:t>
            </a:r>
          </a:p>
          <a:p>
            <a:endParaRPr lang="en" altLang="ja-JP"/>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3.0</a:t>
            </a:r>
            <a:endParaRPr kumimoji="1" lang="ja-JP" altLang="en-US"/>
          </a:p>
        </p:txBody>
      </p:sp>
      <p:sp>
        <p:nvSpPr>
          <p:cNvPr id="8" name="テキスト ボックス 7">
            <a:extLst>
              <a:ext uri="{FF2B5EF4-FFF2-40B4-BE49-F238E27FC236}">
                <a16:creationId xmlns:a16="http://schemas.microsoft.com/office/drawing/2014/main" id="{D759945F-B25C-405E-792C-87F0584D5A2A}"/>
              </a:ext>
            </a:extLst>
          </p:cNvPr>
          <p:cNvSpPr txBox="1"/>
          <p:nvPr/>
        </p:nvSpPr>
        <p:spPr>
          <a:xfrm>
            <a:off x="1458032" y="4374392"/>
            <a:ext cx="2624436" cy="1477328"/>
          </a:xfrm>
          <a:prstGeom prst="rect">
            <a:avLst/>
          </a:prstGeom>
          <a:solidFill>
            <a:schemeClr val="bg1"/>
          </a:solid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3.3333333333333335</a:t>
            </a:r>
          </a:p>
          <a:p>
            <a:r>
              <a:rPr lang="en" altLang="ja-JP"/>
              <a:t> </a:t>
            </a:r>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3.3333333333333335</a:t>
            </a:r>
            <a:endParaRPr kumimoji="1" lang="ja-JP" altLang="en-US"/>
          </a:p>
        </p:txBody>
      </p:sp>
    </p:spTree>
    <p:extLst>
      <p:ext uri="{BB962C8B-B14F-4D97-AF65-F5344CB8AC3E}">
        <p14:creationId xmlns:p14="http://schemas.microsoft.com/office/powerpoint/2010/main" val="807893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6.6</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071401" cy="461665"/>
          </a:xfrm>
          <a:prstGeom prst="rect">
            <a:avLst/>
          </a:prstGeom>
          <a:noFill/>
        </p:spPr>
        <p:txBody>
          <a:bodyPr wrap="none" rtlCol="0">
            <a:spAutoFit/>
          </a:bodyPr>
          <a:lstStyle/>
          <a:p>
            <a:r>
              <a:rPr lang="en-US" altLang="ja-JP" sz="2400"/>
              <a:t>C++</a:t>
            </a:r>
            <a:r>
              <a:rPr lang="ja-JP" altLang="en-US" sz="2400"/>
              <a:t>の注意点</a:t>
            </a:r>
            <a:endParaRPr kumimoji="1" lang="ja-JP" altLang="en-US" sz="2400"/>
          </a:p>
        </p:txBody>
      </p:sp>
      <p:sp>
        <p:nvSpPr>
          <p:cNvPr id="9" name="テキスト ボックス 8">
            <a:extLst>
              <a:ext uri="{FF2B5EF4-FFF2-40B4-BE49-F238E27FC236}">
                <a16:creationId xmlns:a16="http://schemas.microsoft.com/office/drawing/2014/main" id="{E807FEC4-8BA2-EB9C-B507-C6709B53AE51}"/>
              </a:ext>
            </a:extLst>
          </p:cNvPr>
          <p:cNvSpPr txBox="1"/>
          <p:nvPr/>
        </p:nvSpPr>
        <p:spPr>
          <a:xfrm>
            <a:off x="1757680" y="2560783"/>
            <a:ext cx="7388561" cy="584775"/>
          </a:xfrm>
          <a:prstGeom prst="rect">
            <a:avLst/>
          </a:prstGeom>
          <a:noFill/>
        </p:spPr>
        <p:txBody>
          <a:bodyPr wrap="none" rtlCol="0">
            <a:spAutoFit/>
          </a:bodyPr>
          <a:lstStyle/>
          <a:p>
            <a:r>
              <a:rPr kumimoji="1" lang="ja-JP" altLang="en-US" sz="3200"/>
              <a:t>整数除算は</a:t>
            </a:r>
            <a:r>
              <a:rPr kumimoji="1" lang="en-US" altLang="ja-JP" sz="3200"/>
              <a:t>0</a:t>
            </a:r>
            <a:r>
              <a:rPr kumimoji="1" lang="ja-JP" altLang="en-US" sz="3200"/>
              <a:t>に近い方に丸め込まれる！</a:t>
            </a:r>
          </a:p>
        </p:txBody>
      </p:sp>
      <p:sp>
        <p:nvSpPr>
          <p:cNvPr id="10" name="テキスト ボックス 9">
            <a:extLst>
              <a:ext uri="{FF2B5EF4-FFF2-40B4-BE49-F238E27FC236}">
                <a16:creationId xmlns:a16="http://schemas.microsoft.com/office/drawing/2014/main" id="{DF97B516-7455-6D66-7A51-3F1F2F69C8FC}"/>
              </a:ext>
            </a:extLst>
          </p:cNvPr>
          <p:cNvSpPr txBox="1"/>
          <p:nvPr/>
        </p:nvSpPr>
        <p:spPr>
          <a:xfrm>
            <a:off x="3179205" y="3815344"/>
            <a:ext cx="2871299" cy="707886"/>
          </a:xfrm>
          <a:prstGeom prst="rect">
            <a:avLst/>
          </a:prstGeom>
          <a:noFill/>
        </p:spPr>
        <p:txBody>
          <a:bodyPr wrap="none" rtlCol="0">
            <a:spAutoFit/>
          </a:bodyPr>
          <a:lstStyle/>
          <a:p>
            <a:r>
              <a:rPr lang="en-US" altLang="ja-JP" sz="2000"/>
              <a:t>cout &lt;&lt; 10/3 &lt;&lt; endl;</a:t>
            </a:r>
          </a:p>
          <a:p>
            <a:r>
              <a:rPr kumimoji="1" lang="en-US" altLang="ja-JP" sz="2000"/>
              <a:t>// 3</a:t>
            </a:r>
            <a:endParaRPr kumimoji="1" lang="ja-JP" altLang="en-US" sz="2000"/>
          </a:p>
        </p:txBody>
      </p:sp>
      <p:sp>
        <p:nvSpPr>
          <p:cNvPr id="11" name="テキスト ボックス 10">
            <a:extLst>
              <a:ext uri="{FF2B5EF4-FFF2-40B4-BE49-F238E27FC236}">
                <a16:creationId xmlns:a16="http://schemas.microsoft.com/office/drawing/2014/main" id="{BE4CEFBF-BF9B-85E6-C51D-A29B25B45F4F}"/>
              </a:ext>
            </a:extLst>
          </p:cNvPr>
          <p:cNvSpPr txBox="1"/>
          <p:nvPr/>
        </p:nvSpPr>
        <p:spPr>
          <a:xfrm>
            <a:off x="3066995" y="5193016"/>
            <a:ext cx="2983509" cy="707886"/>
          </a:xfrm>
          <a:prstGeom prst="rect">
            <a:avLst/>
          </a:prstGeom>
          <a:noFill/>
        </p:spPr>
        <p:txBody>
          <a:bodyPr wrap="none" rtlCol="0">
            <a:spAutoFit/>
          </a:bodyPr>
          <a:lstStyle/>
          <a:p>
            <a:r>
              <a:rPr kumimoji="1" lang="en-US" altLang="ja-JP" sz="2000"/>
              <a:t>cout &lt;&lt; -10/3 &lt;&lt; endl;</a:t>
            </a:r>
          </a:p>
          <a:p>
            <a:r>
              <a:rPr lang="en-US" altLang="ja-JP" sz="2000"/>
              <a:t>//-3</a:t>
            </a:r>
            <a:endParaRPr kumimoji="1" lang="ja-JP" altLang="en-US" sz="2000"/>
          </a:p>
        </p:txBody>
      </p:sp>
    </p:spTree>
    <p:extLst>
      <p:ext uri="{BB962C8B-B14F-4D97-AF65-F5344CB8AC3E}">
        <p14:creationId xmlns:p14="http://schemas.microsoft.com/office/powerpoint/2010/main" val="40723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dirty="0" err="1"/>
              <a:t>PracticeA</a:t>
            </a:r>
            <a:r>
              <a:rPr lang="en-US" altLang="ja-JP" sz="4000" b="1" dirty="0"/>
              <a:t> – Welcome to </a:t>
            </a:r>
            <a:r>
              <a:rPr lang="en-US" altLang="ja-JP" sz="4000" b="1" dirty="0" err="1"/>
              <a:t>AtCoder</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a:t>
            </a:r>
            <a:endParaRPr kumimoji="1" lang="ja-JP" altLang="en-US" sz="3200" b="1"/>
          </a:p>
        </p:txBody>
      </p:sp>
      <p:sp>
        <p:nvSpPr>
          <p:cNvPr id="3" name="テキスト ボックス 2">
            <a:extLst>
              <a:ext uri="{FF2B5EF4-FFF2-40B4-BE49-F238E27FC236}">
                <a16:creationId xmlns:a16="http://schemas.microsoft.com/office/drawing/2014/main" id="{65DCAC70-DBFD-617E-DB5F-5DD5BC92B39A}"/>
              </a:ext>
            </a:extLst>
          </p:cNvPr>
          <p:cNvSpPr txBox="1"/>
          <p:nvPr/>
        </p:nvSpPr>
        <p:spPr>
          <a:xfrm flipH="1">
            <a:off x="698157" y="1787131"/>
            <a:ext cx="6973489" cy="584775"/>
          </a:xfrm>
          <a:prstGeom prst="rect">
            <a:avLst/>
          </a:prstGeom>
          <a:noFill/>
        </p:spPr>
        <p:txBody>
          <a:bodyPr wrap="square" rtlCol="0">
            <a:spAutoFit/>
          </a:bodyPr>
          <a:lstStyle/>
          <a:p>
            <a:r>
              <a:rPr kumimoji="1" lang="ja-JP" altLang="en-US" sz="3200"/>
              <a:t>この問題のポイント</a:t>
            </a:r>
          </a:p>
        </p:txBody>
      </p:sp>
      <p:sp>
        <p:nvSpPr>
          <p:cNvPr id="6" name="テキスト ボックス 5">
            <a:extLst>
              <a:ext uri="{FF2B5EF4-FFF2-40B4-BE49-F238E27FC236}">
                <a16:creationId xmlns:a16="http://schemas.microsoft.com/office/drawing/2014/main" id="{4DAE5CBE-6B47-30D8-35D0-75ACA3327D73}"/>
              </a:ext>
            </a:extLst>
          </p:cNvPr>
          <p:cNvSpPr txBox="1"/>
          <p:nvPr/>
        </p:nvSpPr>
        <p:spPr>
          <a:xfrm>
            <a:off x="965200" y="2761161"/>
            <a:ext cx="7888698" cy="584775"/>
          </a:xfrm>
          <a:prstGeom prst="rect">
            <a:avLst/>
          </a:prstGeom>
          <a:noFill/>
        </p:spPr>
        <p:txBody>
          <a:bodyPr wrap="none" rtlCol="0">
            <a:spAutoFit/>
          </a:bodyPr>
          <a:lstStyle/>
          <a:p>
            <a:r>
              <a:rPr kumimoji="1" lang="ja-JP" altLang="en-US" sz="3200">
                <a:solidFill>
                  <a:srgbClr val="F8582E"/>
                </a:solidFill>
              </a:rPr>
              <a:t>・入出力ができるようになる</a:t>
            </a:r>
            <a:r>
              <a:rPr lang="en-US" altLang="ja-JP" sz="3200"/>
              <a:t>(</a:t>
            </a:r>
            <a:r>
              <a:rPr lang="ja-JP" altLang="en-US" sz="3200"/>
              <a:t>標準入出力</a:t>
            </a:r>
            <a:r>
              <a:rPr lang="en-US" altLang="ja-JP" sz="3200"/>
              <a:t>)</a:t>
            </a:r>
            <a:endParaRPr kumimoji="1" lang="ja-JP" altLang="en-US" sz="3200">
              <a:solidFill>
                <a:srgbClr val="F8582E"/>
              </a:solidFill>
            </a:endParaRPr>
          </a:p>
        </p:txBody>
      </p:sp>
    </p:spTree>
    <p:extLst>
      <p:ext uri="{BB962C8B-B14F-4D97-AF65-F5344CB8AC3E}">
        <p14:creationId xmlns:p14="http://schemas.microsoft.com/office/powerpoint/2010/main" val="2846300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6B19DEC5-EB4C-1485-DC1A-EC591992DF30}"/>
              </a:ext>
            </a:extLst>
          </p:cNvPr>
          <p:cNvSpPr txBox="1"/>
          <p:nvPr/>
        </p:nvSpPr>
        <p:spPr>
          <a:xfrm>
            <a:off x="965200" y="2621280"/>
            <a:ext cx="2098651" cy="369332"/>
          </a:xfrm>
          <a:prstGeom prst="rect">
            <a:avLst/>
          </a:prstGeom>
          <a:noFill/>
        </p:spPr>
        <p:txBody>
          <a:bodyPr wrap="none" rtlCol="0">
            <a:spAutoFit/>
          </a:bodyPr>
          <a:lstStyle/>
          <a:p>
            <a:r>
              <a:rPr kumimoji="1" lang="ja-JP" altLang="en-US"/>
              <a:t>最適な戦略とは</a:t>
            </a:r>
            <a:r>
              <a:rPr kumimoji="1" lang="en-US" altLang="ja-JP"/>
              <a:t>...?</a:t>
            </a:r>
            <a:endParaRPr kumimoji="1" lang="ja-JP" altLang="en-US"/>
          </a:p>
        </p:txBody>
      </p:sp>
      <p:sp>
        <p:nvSpPr>
          <p:cNvPr id="7" name="1 つの角を丸めた四角形 6">
            <a:extLst>
              <a:ext uri="{FF2B5EF4-FFF2-40B4-BE49-F238E27FC236}">
                <a16:creationId xmlns:a16="http://schemas.microsoft.com/office/drawing/2014/main" id="{98D525C1-2255-64B0-04A9-63AD1148CC4E}"/>
              </a:ext>
            </a:extLst>
          </p:cNvPr>
          <p:cNvSpPr/>
          <p:nvPr/>
        </p:nvSpPr>
        <p:spPr>
          <a:xfrm>
            <a:off x="2025582"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8" name="1 つの角を丸めた四角形 7">
            <a:extLst>
              <a:ext uri="{FF2B5EF4-FFF2-40B4-BE49-F238E27FC236}">
                <a16:creationId xmlns:a16="http://schemas.microsoft.com/office/drawing/2014/main" id="{B3F2FD97-BDC2-D0E8-DA1F-5685B9A180CB}"/>
              </a:ext>
            </a:extLst>
          </p:cNvPr>
          <p:cNvSpPr/>
          <p:nvPr/>
        </p:nvSpPr>
        <p:spPr>
          <a:xfrm>
            <a:off x="9026358"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9" name="1 つの角を丸めた四角形 8">
            <a:extLst>
              <a:ext uri="{FF2B5EF4-FFF2-40B4-BE49-F238E27FC236}">
                <a16:creationId xmlns:a16="http://schemas.microsoft.com/office/drawing/2014/main" id="{73CCB7F2-DB5A-B58D-698E-895FFC628C67}"/>
              </a:ext>
            </a:extLst>
          </p:cNvPr>
          <p:cNvSpPr/>
          <p:nvPr/>
        </p:nvSpPr>
        <p:spPr>
          <a:xfrm>
            <a:off x="3775776"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0" name="1 つの角を丸めた四角形 9">
            <a:extLst>
              <a:ext uri="{FF2B5EF4-FFF2-40B4-BE49-F238E27FC236}">
                <a16:creationId xmlns:a16="http://schemas.microsoft.com/office/drawing/2014/main" id="{543F5062-F327-7C04-F471-0F09C5B31533}"/>
              </a:ext>
            </a:extLst>
          </p:cNvPr>
          <p:cNvSpPr/>
          <p:nvPr/>
        </p:nvSpPr>
        <p:spPr>
          <a:xfrm>
            <a:off x="5525970"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1" name="1 つの角を丸めた四角形 10">
            <a:extLst>
              <a:ext uri="{FF2B5EF4-FFF2-40B4-BE49-F238E27FC236}">
                <a16:creationId xmlns:a16="http://schemas.microsoft.com/office/drawing/2014/main" id="{BE876897-6D43-5E0E-2A9A-C4077AAFC15A}"/>
              </a:ext>
            </a:extLst>
          </p:cNvPr>
          <p:cNvSpPr/>
          <p:nvPr/>
        </p:nvSpPr>
        <p:spPr>
          <a:xfrm>
            <a:off x="7276164"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Tree>
    <p:extLst>
      <p:ext uri="{BB962C8B-B14F-4D97-AF65-F5344CB8AC3E}">
        <p14:creationId xmlns:p14="http://schemas.microsoft.com/office/powerpoint/2010/main" val="135150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7.1</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6" name="1 つの角を丸めた四角形 5">
            <a:extLst>
              <a:ext uri="{FF2B5EF4-FFF2-40B4-BE49-F238E27FC236}">
                <a16:creationId xmlns:a16="http://schemas.microsoft.com/office/drawing/2014/main" id="{1122570F-B36D-709A-1E9E-F36F60DC0D68}"/>
              </a:ext>
            </a:extLst>
          </p:cNvPr>
          <p:cNvSpPr/>
          <p:nvPr/>
        </p:nvSpPr>
        <p:spPr>
          <a:xfrm>
            <a:off x="162624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12" name="1 つの角を丸めた四角形 11">
            <a:extLst>
              <a:ext uri="{FF2B5EF4-FFF2-40B4-BE49-F238E27FC236}">
                <a16:creationId xmlns:a16="http://schemas.microsoft.com/office/drawing/2014/main" id="{04A507D2-2416-A3C3-8613-92D10B791319}"/>
              </a:ext>
            </a:extLst>
          </p:cNvPr>
          <p:cNvSpPr/>
          <p:nvPr/>
        </p:nvSpPr>
        <p:spPr>
          <a:xfrm>
            <a:off x="1593154"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6</a:t>
            </a:r>
            <a:endParaRPr kumimoji="1" lang="ja-JP" altLang="en-US" sz="2800"/>
          </a:p>
        </p:txBody>
      </p:sp>
      <p:sp>
        <p:nvSpPr>
          <p:cNvPr id="13" name="1 つの角を丸めた四角形 12">
            <a:extLst>
              <a:ext uri="{FF2B5EF4-FFF2-40B4-BE49-F238E27FC236}">
                <a16:creationId xmlns:a16="http://schemas.microsoft.com/office/drawing/2014/main" id="{BCC6188B-B270-4929-3371-9CD2D2C6005E}"/>
              </a:ext>
            </a:extLst>
          </p:cNvPr>
          <p:cNvSpPr/>
          <p:nvPr/>
        </p:nvSpPr>
        <p:spPr>
          <a:xfrm>
            <a:off x="289457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4" name="1 つの角を丸めた四角形 13">
            <a:extLst>
              <a:ext uri="{FF2B5EF4-FFF2-40B4-BE49-F238E27FC236}">
                <a16:creationId xmlns:a16="http://schemas.microsoft.com/office/drawing/2014/main" id="{A9C5D305-84F2-D50E-B1AC-9F204AD22F74}"/>
              </a:ext>
            </a:extLst>
          </p:cNvPr>
          <p:cNvSpPr/>
          <p:nvPr/>
        </p:nvSpPr>
        <p:spPr>
          <a:xfrm>
            <a:off x="4206120" y="2748634"/>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5" name="1 つの角を丸めた四角形 14">
            <a:extLst>
              <a:ext uri="{FF2B5EF4-FFF2-40B4-BE49-F238E27FC236}">
                <a16:creationId xmlns:a16="http://schemas.microsoft.com/office/drawing/2014/main" id="{D3A4D893-3A88-3317-D4BD-ACFE86511425}"/>
              </a:ext>
            </a:extLst>
          </p:cNvPr>
          <p:cNvSpPr/>
          <p:nvPr/>
        </p:nvSpPr>
        <p:spPr>
          <a:xfrm>
            <a:off x="2894575"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3</a:t>
            </a:r>
            <a:endParaRPr kumimoji="1" lang="ja-JP" altLang="en-US" sz="2800"/>
          </a:p>
        </p:txBody>
      </p:sp>
      <p:sp>
        <p:nvSpPr>
          <p:cNvPr id="16" name="テキスト ボックス 15">
            <a:extLst>
              <a:ext uri="{FF2B5EF4-FFF2-40B4-BE49-F238E27FC236}">
                <a16:creationId xmlns:a16="http://schemas.microsoft.com/office/drawing/2014/main" id="{BD847AA6-0D99-39D1-079E-A8A88F24B1BB}"/>
              </a:ext>
            </a:extLst>
          </p:cNvPr>
          <p:cNvSpPr txBox="1"/>
          <p:nvPr/>
        </p:nvSpPr>
        <p:spPr>
          <a:xfrm>
            <a:off x="5290971" y="3229897"/>
            <a:ext cx="1015021" cy="461665"/>
          </a:xfrm>
          <a:prstGeom prst="rect">
            <a:avLst/>
          </a:prstGeom>
          <a:noFill/>
        </p:spPr>
        <p:txBody>
          <a:bodyPr wrap="none" rtlCol="0">
            <a:spAutoFit/>
          </a:bodyPr>
          <a:lstStyle/>
          <a:p>
            <a:r>
              <a:rPr kumimoji="1" lang="en-US" altLang="ja-JP" sz="2400" dirty="0"/>
              <a:t>=   12</a:t>
            </a:r>
            <a:endParaRPr kumimoji="1" lang="ja-JP" altLang="en-US" sz="2400"/>
          </a:p>
        </p:txBody>
      </p:sp>
      <p:sp>
        <p:nvSpPr>
          <p:cNvPr id="17" name="テキスト ボックス 16">
            <a:extLst>
              <a:ext uri="{FF2B5EF4-FFF2-40B4-BE49-F238E27FC236}">
                <a16:creationId xmlns:a16="http://schemas.microsoft.com/office/drawing/2014/main" id="{7D4B6A1E-7FB3-8B9A-3965-92FD18963DB2}"/>
              </a:ext>
            </a:extLst>
          </p:cNvPr>
          <p:cNvSpPr txBox="1"/>
          <p:nvPr/>
        </p:nvSpPr>
        <p:spPr>
          <a:xfrm>
            <a:off x="2517960"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18" name="テキスト ボックス 17">
            <a:extLst>
              <a:ext uri="{FF2B5EF4-FFF2-40B4-BE49-F238E27FC236}">
                <a16:creationId xmlns:a16="http://schemas.microsoft.com/office/drawing/2014/main" id="{5B179EFA-1946-F134-6A3A-341D59EAE372}"/>
              </a:ext>
            </a:extLst>
          </p:cNvPr>
          <p:cNvSpPr txBox="1"/>
          <p:nvPr/>
        </p:nvSpPr>
        <p:spPr>
          <a:xfrm>
            <a:off x="2514414" y="5292015"/>
            <a:ext cx="351378" cy="369332"/>
          </a:xfrm>
          <a:prstGeom prst="rect">
            <a:avLst/>
          </a:prstGeom>
          <a:noFill/>
        </p:spPr>
        <p:txBody>
          <a:bodyPr wrap="square" rtlCol="0">
            <a:spAutoFit/>
          </a:bodyPr>
          <a:lstStyle/>
          <a:p>
            <a:r>
              <a:rPr kumimoji="1" lang="en-US" altLang="ja-JP" dirty="0"/>
              <a:t>+</a:t>
            </a:r>
            <a:endParaRPr kumimoji="1" lang="ja-JP" altLang="en-US"/>
          </a:p>
        </p:txBody>
      </p:sp>
      <p:sp>
        <p:nvSpPr>
          <p:cNvPr id="19" name="テキスト ボックス 18">
            <a:extLst>
              <a:ext uri="{FF2B5EF4-FFF2-40B4-BE49-F238E27FC236}">
                <a16:creationId xmlns:a16="http://schemas.microsoft.com/office/drawing/2014/main" id="{2F496ACE-C13B-B0DA-636A-93A85EC75300}"/>
              </a:ext>
            </a:extLst>
          </p:cNvPr>
          <p:cNvSpPr txBox="1"/>
          <p:nvPr/>
        </p:nvSpPr>
        <p:spPr>
          <a:xfrm>
            <a:off x="3761053"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20" name="テキスト ボックス 19">
            <a:extLst>
              <a:ext uri="{FF2B5EF4-FFF2-40B4-BE49-F238E27FC236}">
                <a16:creationId xmlns:a16="http://schemas.microsoft.com/office/drawing/2014/main" id="{D03A09D8-3813-C4D8-3CC6-98FBBDDB09F5}"/>
              </a:ext>
            </a:extLst>
          </p:cNvPr>
          <p:cNvSpPr txBox="1"/>
          <p:nvPr/>
        </p:nvSpPr>
        <p:spPr>
          <a:xfrm>
            <a:off x="5290971" y="5292015"/>
            <a:ext cx="667170" cy="461665"/>
          </a:xfrm>
          <a:prstGeom prst="rect">
            <a:avLst/>
          </a:prstGeom>
          <a:noFill/>
        </p:spPr>
        <p:txBody>
          <a:bodyPr wrap="none" rtlCol="0">
            <a:spAutoFit/>
          </a:bodyPr>
          <a:lstStyle/>
          <a:p>
            <a:r>
              <a:rPr kumimoji="1" lang="en-US" altLang="ja-JP" sz="2400" dirty="0"/>
              <a:t>= 9</a:t>
            </a:r>
            <a:endParaRPr kumimoji="1" lang="ja-JP" altLang="en-US" sz="2400"/>
          </a:p>
        </p:txBody>
      </p:sp>
      <p:sp>
        <p:nvSpPr>
          <p:cNvPr id="21" name="テキスト ボックス 20">
            <a:extLst>
              <a:ext uri="{FF2B5EF4-FFF2-40B4-BE49-F238E27FC236}">
                <a16:creationId xmlns:a16="http://schemas.microsoft.com/office/drawing/2014/main" id="{912F0B33-5C60-F39C-CBFB-A16108D7FCF7}"/>
              </a:ext>
            </a:extLst>
          </p:cNvPr>
          <p:cNvSpPr txBox="1"/>
          <p:nvPr/>
        </p:nvSpPr>
        <p:spPr>
          <a:xfrm>
            <a:off x="416340" y="3281231"/>
            <a:ext cx="875561" cy="461665"/>
          </a:xfrm>
          <a:prstGeom prst="rect">
            <a:avLst/>
          </a:prstGeom>
          <a:noFill/>
        </p:spPr>
        <p:txBody>
          <a:bodyPr wrap="none" rtlCol="0">
            <a:spAutoFit/>
          </a:bodyPr>
          <a:lstStyle/>
          <a:p>
            <a:r>
              <a:rPr kumimoji="1" lang="en-US" altLang="ja-JP" sz="2400"/>
              <a:t>Alice</a:t>
            </a:r>
            <a:endParaRPr kumimoji="1" lang="ja-JP" altLang="en-US" sz="2400"/>
          </a:p>
        </p:txBody>
      </p:sp>
      <p:sp>
        <p:nvSpPr>
          <p:cNvPr id="22" name="テキスト ボックス 21">
            <a:extLst>
              <a:ext uri="{FF2B5EF4-FFF2-40B4-BE49-F238E27FC236}">
                <a16:creationId xmlns:a16="http://schemas.microsoft.com/office/drawing/2014/main" id="{B2D49887-C7B4-2319-D546-15D485EEF807}"/>
              </a:ext>
            </a:extLst>
          </p:cNvPr>
          <p:cNvSpPr txBox="1"/>
          <p:nvPr/>
        </p:nvSpPr>
        <p:spPr>
          <a:xfrm>
            <a:off x="449592" y="5164586"/>
            <a:ext cx="744114" cy="461665"/>
          </a:xfrm>
          <a:prstGeom prst="rect">
            <a:avLst/>
          </a:prstGeom>
          <a:noFill/>
        </p:spPr>
        <p:txBody>
          <a:bodyPr wrap="none" rtlCol="0">
            <a:spAutoFit/>
          </a:bodyPr>
          <a:lstStyle/>
          <a:p>
            <a:r>
              <a:rPr lang="en-US" altLang="ja-JP" sz="2400"/>
              <a:t>Bob</a:t>
            </a:r>
            <a:endParaRPr kumimoji="1" lang="ja-JP" altLang="en-US" sz="2400"/>
          </a:p>
        </p:txBody>
      </p:sp>
      <p:sp>
        <p:nvSpPr>
          <p:cNvPr id="24" name="1 つの角を丸めた四角形 23">
            <a:extLst>
              <a:ext uri="{FF2B5EF4-FFF2-40B4-BE49-F238E27FC236}">
                <a16:creationId xmlns:a16="http://schemas.microsoft.com/office/drawing/2014/main" id="{910D4D54-AFD6-E0F2-73DA-3211B55B58F3}"/>
              </a:ext>
            </a:extLst>
          </p:cNvPr>
          <p:cNvSpPr/>
          <p:nvPr/>
        </p:nvSpPr>
        <p:spPr>
          <a:xfrm>
            <a:off x="2062103"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25" name="1 つの角を丸めた四角形 24">
            <a:extLst>
              <a:ext uri="{FF2B5EF4-FFF2-40B4-BE49-F238E27FC236}">
                <a16:creationId xmlns:a16="http://schemas.microsoft.com/office/drawing/2014/main" id="{4A3F5E80-4F34-DD51-80F6-BF7D747FD1BD}"/>
              </a:ext>
            </a:extLst>
          </p:cNvPr>
          <p:cNvSpPr/>
          <p:nvPr/>
        </p:nvSpPr>
        <p:spPr>
          <a:xfrm>
            <a:off x="5317741"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26" name="1 つの角を丸めた四角形 25">
            <a:extLst>
              <a:ext uri="{FF2B5EF4-FFF2-40B4-BE49-F238E27FC236}">
                <a16:creationId xmlns:a16="http://schemas.microsoft.com/office/drawing/2014/main" id="{C9C5756E-DE22-B40D-52AB-508CE08682C0}"/>
              </a:ext>
            </a:extLst>
          </p:cNvPr>
          <p:cNvSpPr/>
          <p:nvPr/>
        </p:nvSpPr>
        <p:spPr>
          <a:xfrm>
            <a:off x="2937200"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27" name="1 つの角を丸めた四角形 26">
            <a:extLst>
              <a:ext uri="{FF2B5EF4-FFF2-40B4-BE49-F238E27FC236}">
                <a16:creationId xmlns:a16="http://schemas.microsoft.com/office/drawing/2014/main" id="{FA0B2BB7-ABD7-AD20-0ADD-BB355E925A18}"/>
              </a:ext>
            </a:extLst>
          </p:cNvPr>
          <p:cNvSpPr/>
          <p:nvPr/>
        </p:nvSpPr>
        <p:spPr>
          <a:xfrm>
            <a:off x="3761053"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28" name="1 つの角を丸めた四角形 27">
            <a:extLst>
              <a:ext uri="{FF2B5EF4-FFF2-40B4-BE49-F238E27FC236}">
                <a16:creationId xmlns:a16="http://schemas.microsoft.com/office/drawing/2014/main" id="{6C77101B-CE57-07F7-44A5-F8A7FD956726}"/>
              </a:ext>
            </a:extLst>
          </p:cNvPr>
          <p:cNvSpPr/>
          <p:nvPr/>
        </p:nvSpPr>
        <p:spPr>
          <a:xfrm>
            <a:off x="4539397"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
        <p:nvSpPr>
          <p:cNvPr id="34" name="テキスト ボックス 33">
            <a:extLst>
              <a:ext uri="{FF2B5EF4-FFF2-40B4-BE49-F238E27FC236}">
                <a16:creationId xmlns:a16="http://schemas.microsoft.com/office/drawing/2014/main" id="{6CD4D4B8-3CCC-F226-C0CE-AC324A1975B8}"/>
              </a:ext>
            </a:extLst>
          </p:cNvPr>
          <p:cNvSpPr txBox="1"/>
          <p:nvPr/>
        </p:nvSpPr>
        <p:spPr>
          <a:xfrm>
            <a:off x="6644952" y="3979341"/>
            <a:ext cx="5399235" cy="707886"/>
          </a:xfrm>
          <a:prstGeom prst="rect">
            <a:avLst/>
          </a:prstGeom>
          <a:noFill/>
        </p:spPr>
        <p:txBody>
          <a:bodyPr wrap="none" rtlCol="0">
            <a:spAutoFit/>
          </a:bodyPr>
          <a:lstStyle/>
          <a:p>
            <a:r>
              <a:rPr kumimoji="1" lang="ja-JP" altLang="en-US" sz="2000">
                <a:highlight>
                  <a:srgbClr val="FFFF00"/>
                </a:highlight>
              </a:rPr>
              <a:t>最適な戦略</a:t>
            </a:r>
            <a:r>
              <a:rPr kumimoji="1" lang="en-US" altLang="ja-JP" sz="2000" dirty="0"/>
              <a:t> = </a:t>
            </a:r>
          </a:p>
          <a:p>
            <a:r>
              <a:rPr lang="ja-JP" altLang="en-US" sz="2000"/>
              <a:t>　　　　　</a:t>
            </a:r>
            <a:r>
              <a:rPr kumimoji="1" lang="ja-JP" altLang="en-US" sz="2000">
                <a:highlight>
                  <a:srgbClr val="FFFF00"/>
                </a:highlight>
              </a:rPr>
              <a:t>取れる中で一番大きいものを取る</a:t>
            </a:r>
            <a:r>
              <a:rPr kumimoji="1" lang="en-US" altLang="ja-JP" sz="2000" dirty="0">
                <a:highlight>
                  <a:srgbClr val="FFFF00"/>
                </a:highlight>
              </a:rPr>
              <a:t>!</a:t>
            </a:r>
            <a:endParaRPr kumimoji="1" lang="ja-JP" altLang="en-US" sz="2000">
              <a:highlight>
                <a:srgbClr val="FFFF00"/>
              </a:highlight>
            </a:endParaRPr>
          </a:p>
        </p:txBody>
      </p:sp>
    </p:spTree>
    <p:extLst>
      <p:ext uri="{BB962C8B-B14F-4D97-AF65-F5344CB8AC3E}">
        <p14:creationId xmlns:p14="http://schemas.microsoft.com/office/powerpoint/2010/main" val="1769519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.2</a:t>
            </a:r>
            <a:endParaRPr kumimoji="1" lang="ja-JP" altLang="en-US" sz="3200" b="1"/>
          </a:p>
        </p:txBody>
      </p:sp>
      <p:sp>
        <p:nvSpPr>
          <p:cNvPr id="2" name="テキスト ボックス 1">
            <a:extLst>
              <a:ext uri="{FF2B5EF4-FFF2-40B4-BE49-F238E27FC236}">
                <a16:creationId xmlns:a16="http://schemas.microsoft.com/office/drawing/2014/main" id="{1B34DDCA-4FD9-8FE1-F13B-0704AB4D5799}"/>
              </a:ext>
            </a:extLst>
          </p:cNvPr>
          <p:cNvSpPr txBox="1"/>
          <p:nvPr/>
        </p:nvSpPr>
        <p:spPr>
          <a:xfrm>
            <a:off x="508000" y="166624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B9F9A263-49D9-DD1B-F60C-142E79492505}"/>
              </a:ext>
            </a:extLst>
          </p:cNvPr>
          <p:cNvSpPr txBox="1"/>
          <p:nvPr/>
        </p:nvSpPr>
        <p:spPr>
          <a:xfrm>
            <a:off x="363340" y="2396269"/>
            <a:ext cx="5732660" cy="400110"/>
          </a:xfrm>
          <a:prstGeom prst="rect">
            <a:avLst/>
          </a:prstGeom>
          <a:noFill/>
        </p:spPr>
        <p:txBody>
          <a:bodyPr wrap="none" rtlCol="0">
            <a:spAutoFit/>
          </a:bodyPr>
          <a:lstStyle/>
          <a:p>
            <a:r>
              <a:rPr kumimoji="1" lang="ja-JP" altLang="en-US" sz="2000"/>
              <a:t>最適な戦略</a:t>
            </a:r>
            <a:r>
              <a:rPr kumimoji="1" lang="en-US" altLang="ja-JP" sz="2000" dirty="0"/>
              <a:t> = </a:t>
            </a:r>
            <a:r>
              <a:rPr kumimoji="1" lang="ja-JP" altLang="en-US" sz="2000"/>
              <a:t>取れる中で一番大きいものを取る</a:t>
            </a:r>
          </a:p>
        </p:txBody>
      </p:sp>
      <p:sp>
        <p:nvSpPr>
          <p:cNvPr id="6" name="テキスト ボックス 5">
            <a:extLst>
              <a:ext uri="{FF2B5EF4-FFF2-40B4-BE49-F238E27FC236}">
                <a16:creationId xmlns:a16="http://schemas.microsoft.com/office/drawing/2014/main" id="{1C6AFBF7-A493-5247-44E5-EB3D2C97FEDF}"/>
              </a:ext>
            </a:extLst>
          </p:cNvPr>
          <p:cNvSpPr txBox="1"/>
          <p:nvPr/>
        </p:nvSpPr>
        <p:spPr>
          <a:xfrm>
            <a:off x="363340" y="3002714"/>
            <a:ext cx="6170279" cy="461665"/>
          </a:xfrm>
          <a:prstGeom prst="rect">
            <a:avLst/>
          </a:prstGeom>
          <a:noFill/>
        </p:spPr>
        <p:txBody>
          <a:bodyPr wrap="none" rtlCol="0">
            <a:spAutoFit/>
          </a:bodyPr>
          <a:lstStyle/>
          <a:p>
            <a:r>
              <a:rPr lang="en-US" altLang="ja-JP" sz="2400" dirty="0"/>
              <a:t>-&gt; </a:t>
            </a:r>
            <a:r>
              <a:rPr lang="ja-JP" altLang="en-US" sz="2400">
                <a:highlight>
                  <a:srgbClr val="FFFF00"/>
                </a:highlight>
              </a:rPr>
              <a:t>大きいものから並べて交互に取れば良い</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FF39475C-2FFB-2E63-2AC2-A19C2D10EBA8}"/>
              </a:ext>
            </a:extLst>
          </p:cNvPr>
          <p:cNvSpPr txBox="1"/>
          <p:nvPr/>
        </p:nvSpPr>
        <p:spPr>
          <a:xfrm>
            <a:off x="3246544" y="3610106"/>
            <a:ext cx="3134191" cy="369332"/>
          </a:xfrm>
          <a:prstGeom prst="rect">
            <a:avLst/>
          </a:prstGeom>
          <a:noFill/>
        </p:spPr>
        <p:txBody>
          <a:bodyPr wrap="none" rtlCol="0">
            <a:spAutoFit/>
          </a:bodyPr>
          <a:lstStyle/>
          <a:p>
            <a:r>
              <a:rPr kumimoji="1" lang="en-US" altLang="ja-JP" dirty="0"/>
              <a:t>(</a:t>
            </a:r>
            <a:r>
              <a:rPr kumimoji="1" lang="ja-JP" altLang="en-US"/>
              <a:t>降順ソートして前から見る</a:t>
            </a:r>
            <a:r>
              <a:rPr kumimoji="1" lang="en-US" altLang="ja-JP" dirty="0"/>
              <a:t>)</a:t>
            </a:r>
            <a:endParaRPr kumimoji="1" lang="ja-JP" altLang="en-US"/>
          </a:p>
        </p:txBody>
      </p:sp>
      <p:sp>
        <p:nvSpPr>
          <p:cNvPr id="9" name="テキスト ボックス 8">
            <a:extLst>
              <a:ext uri="{FF2B5EF4-FFF2-40B4-BE49-F238E27FC236}">
                <a16:creationId xmlns:a16="http://schemas.microsoft.com/office/drawing/2014/main" id="{566700FA-7FFC-89DF-89AD-CDA6F8482269}"/>
              </a:ext>
            </a:extLst>
          </p:cNvPr>
          <p:cNvSpPr txBox="1"/>
          <p:nvPr/>
        </p:nvSpPr>
        <p:spPr>
          <a:xfrm>
            <a:off x="6939535" y="2918460"/>
            <a:ext cx="5252465" cy="3939540"/>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降順ソート</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000940D8-A5E6-89E3-CE73-4B3422247F50}"/>
              </a:ext>
            </a:extLst>
          </p:cNvPr>
          <p:cNvSpPr txBox="1"/>
          <p:nvPr/>
        </p:nvSpPr>
        <p:spPr>
          <a:xfrm>
            <a:off x="9099934" y="26117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13357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a:t>
            </a:r>
            <a:r>
              <a:rPr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9E6DA334-CB7D-3F5F-5F73-68CA8E75AF61}"/>
              </a:ext>
            </a:extLst>
          </p:cNvPr>
          <p:cNvSpPr txBox="1"/>
          <p:nvPr/>
        </p:nvSpPr>
        <p:spPr>
          <a:xfrm>
            <a:off x="193040" y="1463365"/>
            <a:ext cx="4990469" cy="3931269"/>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&lt;algorithm&gt;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昇順にソート</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4DF81B9C-2F6E-287D-FAD7-757D87044B8C}"/>
              </a:ext>
            </a:extLst>
          </p:cNvPr>
          <p:cNvSpPr txBox="1"/>
          <p:nvPr/>
        </p:nvSpPr>
        <p:spPr>
          <a:xfrm>
            <a:off x="5679092" y="1463365"/>
            <a:ext cx="4748416" cy="3447098"/>
          </a:xfrm>
          <a:prstGeom prst="rect">
            <a:avLst/>
          </a:prstGeom>
          <a:solidFill>
            <a:schemeClr val="tx1"/>
          </a:solidFill>
        </p:spPr>
        <p:txBody>
          <a:bodyPr wrap="none" rtlCol="0">
            <a:spAutoFit/>
          </a:bodyPr>
          <a:lstStyle/>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Alice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Bob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sz="1600"/>
          </a:p>
        </p:txBody>
      </p:sp>
      <p:sp>
        <p:nvSpPr>
          <p:cNvPr id="7" name="テキスト ボックス 6">
            <a:extLst>
              <a:ext uri="{FF2B5EF4-FFF2-40B4-BE49-F238E27FC236}">
                <a16:creationId xmlns:a16="http://schemas.microsoft.com/office/drawing/2014/main" id="{60AF8E08-EAD6-6E53-4388-F403829EC98E}"/>
              </a:ext>
            </a:extLst>
          </p:cNvPr>
          <p:cNvSpPr txBox="1"/>
          <p:nvPr/>
        </p:nvSpPr>
        <p:spPr>
          <a:xfrm>
            <a:off x="1940560" y="5460123"/>
            <a:ext cx="675185" cy="369332"/>
          </a:xfrm>
          <a:prstGeom prst="rect">
            <a:avLst/>
          </a:prstGeom>
          <a:noFill/>
        </p:spPr>
        <p:txBody>
          <a:bodyPr wrap="none" rtlCol="0">
            <a:spAutoFit/>
          </a:bodyPr>
          <a:lstStyle/>
          <a:p>
            <a:r>
              <a:rPr kumimoji="1" lang="en-US" altLang="ja-JP"/>
              <a:t>C++</a:t>
            </a:r>
            <a:endParaRPr kumimoji="1" lang="ja-JP" altLang="en-US"/>
          </a:p>
        </p:txBody>
      </p:sp>
      <p:sp>
        <p:nvSpPr>
          <p:cNvPr id="8" name="テキスト ボックス 7">
            <a:extLst>
              <a:ext uri="{FF2B5EF4-FFF2-40B4-BE49-F238E27FC236}">
                <a16:creationId xmlns:a16="http://schemas.microsoft.com/office/drawing/2014/main" id="{6DE568A4-4BA3-8C7E-E79D-25ADC9464289}"/>
              </a:ext>
            </a:extLst>
          </p:cNvPr>
          <p:cNvSpPr txBox="1"/>
          <p:nvPr/>
        </p:nvSpPr>
        <p:spPr>
          <a:xfrm>
            <a:off x="825832" y="5994400"/>
            <a:ext cx="3579826" cy="369332"/>
          </a:xfrm>
          <a:prstGeom prst="rect">
            <a:avLst/>
          </a:prstGeom>
          <a:noFill/>
        </p:spPr>
        <p:txBody>
          <a:bodyPr wrap="none" rtlCol="0">
            <a:spAutoFit/>
          </a:bodyPr>
          <a:lstStyle/>
          <a:p>
            <a:r>
              <a:rPr kumimoji="1" lang="en-US" altLang="ja-JP"/>
              <a:t>※ sort</a:t>
            </a:r>
            <a:r>
              <a:rPr kumimoji="1" lang="ja-JP" altLang="en-US"/>
              <a:t>は</a:t>
            </a:r>
            <a:r>
              <a:rPr kumimoji="1" lang="en-US" altLang="ja-JP"/>
              <a:t> algorithm</a:t>
            </a:r>
            <a:r>
              <a:rPr kumimoji="1" lang="ja-JP" altLang="en-US"/>
              <a:t>に入っている</a:t>
            </a:r>
          </a:p>
        </p:txBody>
      </p:sp>
    </p:spTree>
    <p:extLst>
      <p:ext uri="{BB962C8B-B14F-4D97-AF65-F5344CB8AC3E}">
        <p14:creationId xmlns:p14="http://schemas.microsoft.com/office/powerpoint/2010/main" val="623973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7.4</a:t>
            </a:r>
            <a:endParaRPr kumimoji="1" lang="ja-JP" altLang="en-US" sz="3200" b="1"/>
          </a:p>
        </p:txBody>
      </p:sp>
      <p:sp>
        <p:nvSpPr>
          <p:cNvPr id="2" name="テキスト ボックス 1">
            <a:extLst>
              <a:ext uri="{FF2B5EF4-FFF2-40B4-BE49-F238E27FC236}">
                <a16:creationId xmlns:a16="http://schemas.microsoft.com/office/drawing/2014/main" id="{6E445646-04D4-1FC0-15D7-1DE40765D1B5}"/>
              </a:ext>
            </a:extLst>
          </p:cNvPr>
          <p:cNvSpPr txBox="1"/>
          <p:nvPr/>
        </p:nvSpPr>
        <p:spPr>
          <a:xfrm>
            <a:off x="335280" y="1737360"/>
            <a:ext cx="3474720" cy="523220"/>
          </a:xfrm>
          <a:prstGeom prst="rect">
            <a:avLst/>
          </a:prstGeom>
          <a:noFill/>
        </p:spPr>
        <p:txBody>
          <a:bodyPr wrap="square" rtlCol="0">
            <a:spAutoFit/>
          </a:bodyPr>
          <a:lstStyle/>
          <a:p>
            <a:r>
              <a:rPr kumimoji="1" lang="ja-JP" altLang="en-US" sz="2800"/>
              <a:t>この問題のポイント</a:t>
            </a:r>
          </a:p>
        </p:txBody>
      </p:sp>
      <p:sp>
        <p:nvSpPr>
          <p:cNvPr id="3" name="テキスト ボックス 2">
            <a:extLst>
              <a:ext uri="{FF2B5EF4-FFF2-40B4-BE49-F238E27FC236}">
                <a16:creationId xmlns:a16="http://schemas.microsoft.com/office/drawing/2014/main" id="{3AC3E330-3FBF-2BE7-194C-EB08BEC58BAA}"/>
              </a:ext>
            </a:extLst>
          </p:cNvPr>
          <p:cNvSpPr txBox="1"/>
          <p:nvPr/>
        </p:nvSpPr>
        <p:spPr>
          <a:xfrm>
            <a:off x="698157" y="3037840"/>
            <a:ext cx="1826141" cy="584775"/>
          </a:xfrm>
          <a:prstGeom prst="rect">
            <a:avLst/>
          </a:prstGeom>
          <a:noFill/>
        </p:spPr>
        <p:txBody>
          <a:bodyPr wrap="none" rtlCol="0">
            <a:spAutoFit/>
          </a:bodyPr>
          <a:lstStyle/>
          <a:p>
            <a:r>
              <a:rPr kumimoji="1" lang="ja-JP" altLang="en-US" sz="3200"/>
              <a:t>・貪欲法</a:t>
            </a:r>
          </a:p>
        </p:txBody>
      </p:sp>
      <p:sp>
        <p:nvSpPr>
          <p:cNvPr id="6" name="テキスト ボックス 5">
            <a:extLst>
              <a:ext uri="{FF2B5EF4-FFF2-40B4-BE49-F238E27FC236}">
                <a16:creationId xmlns:a16="http://schemas.microsoft.com/office/drawing/2014/main" id="{E94AEE7D-12AD-98B4-431E-E8118C7F384E}"/>
              </a:ext>
            </a:extLst>
          </p:cNvPr>
          <p:cNvSpPr txBox="1"/>
          <p:nvPr/>
        </p:nvSpPr>
        <p:spPr>
          <a:xfrm>
            <a:off x="698157" y="4305033"/>
            <a:ext cx="4698722" cy="584775"/>
          </a:xfrm>
          <a:prstGeom prst="rect">
            <a:avLst/>
          </a:prstGeom>
          <a:noFill/>
        </p:spPr>
        <p:txBody>
          <a:bodyPr wrap="none" rtlCol="0">
            <a:spAutoFit/>
          </a:bodyPr>
          <a:lstStyle/>
          <a:p>
            <a:r>
              <a:rPr kumimoji="1" lang="ja-JP" altLang="en-US" sz="3200">
                <a:solidFill>
                  <a:srgbClr val="F8582E"/>
                </a:solidFill>
              </a:rPr>
              <a:t>・入出力例をみて考える</a:t>
            </a:r>
          </a:p>
        </p:txBody>
      </p:sp>
    </p:spTree>
    <p:extLst>
      <p:ext uri="{BB962C8B-B14F-4D97-AF65-F5344CB8AC3E}">
        <p14:creationId xmlns:p14="http://schemas.microsoft.com/office/powerpoint/2010/main" val="2840893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貪欲法</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7.5</a:t>
            </a:r>
            <a:endParaRPr kumimoji="1" lang="ja-JP" altLang="en-US" sz="3200" b="1"/>
          </a:p>
        </p:txBody>
      </p:sp>
      <p:sp>
        <p:nvSpPr>
          <p:cNvPr id="2" name="テキスト ボックス 1">
            <a:extLst>
              <a:ext uri="{FF2B5EF4-FFF2-40B4-BE49-F238E27FC236}">
                <a16:creationId xmlns:a16="http://schemas.microsoft.com/office/drawing/2014/main" id="{C683227E-16E8-86AC-3CA6-19C55CC2D2A2}"/>
              </a:ext>
            </a:extLst>
          </p:cNvPr>
          <p:cNvSpPr txBox="1"/>
          <p:nvPr/>
        </p:nvSpPr>
        <p:spPr>
          <a:xfrm>
            <a:off x="487680" y="2103120"/>
            <a:ext cx="1980029" cy="523220"/>
          </a:xfrm>
          <a:prstGeom prst="rect">
            <a:avLst/>
          </a:prstGeom>
          <a:noFill/>
        </p:spPr>
        <p:txBody>
          <a:bodyPr wrap="none" rtlCol="0">
            <a:spAutoFit/>
          </a:bodyPr>
          <a:lstStyle/>
          <a:p>
            <a:r>
              <a:rPr kumimoji="1" lang="ja-JP" altLang="en-US" sz="2800"/>
              <a:t>貪欲法とは</a:t>
            </a:r>
          </a:p>
        </p:txBody>
      </p:sp>
      <p:sp>
        <p:nvSpPr>
          <p:cNvPr id="3" name="テキスト ボックス 2">
            <a:extLst>
              <a:ext uri="{FF2B5EF4-FFF2-40B4-BE49-F238E27FC236}">
                <a16:creationId xmlns:a16="http://schemas.microsoft.com/office/drawing/2014/main" id="{471BC033-D7A5-D804-F933-F5975E1C5488}"/>
              </a:ext>
            </a:extLst>
          </p:cNvPr>
          <p:cNvSpPr txBox="1"/>
          <p:nvPr/>
        </p:nvSpPr>
        <p:spPr>
          <a:xfrm>
            <a:off x="1117600" y="2905780"/>
            <a:ext cx="8802410" cy="523220"/>
          </a:xfrm>
          <a:prstGeom prst="rect">
            <a:avLst/>
          </a:prstGeom>
          <a:noFill/>
        </p:spPr>
        <p:txBody>
          <a:bodyPr wrap="none" rtlCol="0">
            <a:spAutoFit/>
          </a:bodyPr>
          <a:lstStyle/>
          <a:p>
            <a:r>
              <a:rPr kumimoji="1" lang="ja-JP" altLang="en-US" sz="2800"/>
              <a:t>後のことは考えずその場面での最善を選んでいく手法</a:t>
            </a:r>
          </a:p>
        </p:txBody>
      </p:sp>
    </p:spTree>
    <p:extLst>
      <p:ext uri="{BB962C8B-B14F-4D97-AF65-F5344CB8AC3E}">
        <p14:creationId xmlns:p14="http://schemas.microsoft.com/office/powerpoint/2010/main" val="3648854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入出力例を見て考える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7.6</a:t>
            </a:r>
            <a:endParaRPr kumimoji="1" lang="ja-JP" altLang="en-US" sz="3200" b="1"/>
          </a:p>
        </p:txBody>
      </p:sp>
      <p:sp>
        <p:nvSpPr>
          <p:cNvPr id="2" name="テキスト ボックス 1">
            <a:extLst>
              <a:ext uri="{FF2B5EF4-FFF2-40B4-BE49-F238E27FC236}">
                <a16:creationId xmlns:a16="http://schemas.microsoft.com/office/drawing/2014/main" id="{2ADE7C69-3B25-863E-1D95-8F4CB2BA8C4A}"/>
              </a:ext>
            </a:extLst>
          </p:cNvPr>
          <p:cNvSpPr txBox="1"/>
          <p:nvPr/>
        </p:nvSpPr>
        <p:spPr>
          <a:xfrm>
            <a:off x="582805" y="1889090"/>
            <a:ext cx="8802410" cy="984885"/>
          </a:xfrm>
          <a:prstGeom prst="rect">
            <a:avLst/>
          </a:prstGeom>
          <a:noFill/>
        </p:spPr>
        <p:txBody>
          <a:bodyPr wrap="none" rtlCol="0">
            <a:spAutoFit/>
          </a:bodyPr>
          <a:lstStyle/>
          <a:p>
            <a:r>
              <a:rPr kumimoji="1" lang="ja-JP" altLang="en-US" sz="2400"/>
              <a:t>問題文を見ても一見分からない問題でも</a:t>
            </a:r>
            <a:endParaRPr kumimoji="1" lang="en-US" altLang="ja-JP" sz="2400"/>
          </a:p>
          <a:p>
            <a:endParaRPr kumimoji="1" lang="en-US" altLang="ja-JP" sz="1000"/>
          </a:p>
          <a:p>
            <a:r>
              <a:rPr kumimoji="1" lang="ja-JP" altLang="en-US" sz="2400"/>
              <a:t>入出力例</a:t>
            </a:r>
            <a:r>
              <a:rPr lang="ja-JP" altLang="en-US" sz="2400"/>
              <a:t>を使って実際に試したりすると分かることはよくある</a:t>
            </a:r>
            <a:endParaRPr kumimoji="1" lang="ja-JP" altLang="en-US" sz="2400"/>
          </a:p>
        </p:txBody>
      </p:sp>
      <p:sp>
        <p:nvSpPr>
          <p:cNvPr id="3" name="テキスト ボックス 2">
            <a:extLst>
              <a:ext uri="{FF2B5EF4-FFF2-40B4-BE49-F238E27FC236}">
                <a16:creationId xmlns:a16="http://schemas.microsoft.com/office/drawing/2014/main" id="{4D152515-1E66-687F-2100-77B0C6A6AF9A}"/>
              </a:ext>
            </a:extLst>
          </p:cNvPr>
          <p:cNvSpPr txBox="1"/>
          <p:nvPr/>
        </p:nvSpPr>
        <p:spPr>
          <a:xfrm>
            <a:off x="582805" y="4049195"/>
            <a:ext cx="11572399" cy="461665"/>
          </a:xfrm>
          <a:prstGeom prst="rect">
            <a:avLst/>
          </a:prstGeom>
          <a:noFill/>
        </p:spPr>
        <p:txBody>
          <a:bodyPr wrap="none" rtlCol="0">
            <a:spAutoFit/>
          </a:bodyPr>
          <a:lstStyle/>
          <a:p>
            <a:r>
              <a:rPr kumimoji="1" lang="ja-JP" altLang="en-US" sz="2400"/>
              <a:t>コーナーケースに早く気づくためにも問題を読むときに入出力例も見ておくと良い</a:t>
            </a:r>
          </a:p>
        </p:txBody>
      </p:sp>
    </p:spTree>
    <p:extLst>
      <p:ext uri="{BB962C8B-B14F-4D97-AF65-F5344CB8AC3E}">
        <p14:creationId xmlns:p14="http://schemas.microsoft.com/office/powerpoint/2010/main" val="4150175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8</a:t>
            </a:r>
            <a:endParaRPr kumimoji="1" lang="ja-JP" altLang="en-US" sz="3200" b="1"/>
          </a:p>
        </p:txBody>
      </p:sp>
      <p:sp>
        <p:nvSpPr>
          <p:cNvPr id="6" name="テキスト ボックス 5">
            <a:extLst>
              <a:ext uri="{FF2B5EF4-FFF2-40B4-BE49-F238E27FC236}">
                <a16:creationId xmlns:a16="http://schemas.microsoft.com/office/drawing/2014/main" id="{FEBDB1BC-E5D8-6722-BA40-24261BA74152}"/>
              </a:ext>
            </a:extLst>
          </p:cNvPr>
          <p:cNvSpPr txBox="1"/>
          <p:nvPr/>
        </p:nvSpPr>
        <p:spPr>
          <a:xfrm>
            <a:off x="934497" y="1587640"/>
            <a:ext cx="1261884" cy="523220"/>
          </a:xfrm>
          <a:prstGeom prst="rect">
            <a:avLst/>
          </a:prstGeom>
          <a:noFill/>
        </p:spPr>
        <p:txBody>
          <a:bodyPr wrap="none" rtlCol="0">
            <a:spAutoFit/>
          </a:bodyPr>
          <a:lstStyle/>
          <a:p>
            <a:r>
              <a:rPr lang="ja-JP" altLang="en-US" sz="2800"/>
              <a:t>解き方</a:t>
            </a:r>
            <a:endParaRPr kumimoji="1" lang="ja-JP" altLang="en-US" sz="2800"/>
          </a:p>
        </p:txBody>
      </p:sp>
      <p:sp>
        <p:nvSpPr>
          <p:cNvPr id="7" name="テキスト ボックス 6">
            <a:extLst>
              <a:ext uri="{FF2B5EF4-FFF2-40B4-BE49-F238E27FC236}">
                <a16:creationId xmlns:a16="http://schemas.microsoft.com/office/drawing/2014/main" id="{297B6038-47B2-F0BC-6BD8-CF3108E26208}"/>
              </a:ext>
            </a:extLst>
          </p:cNvPr>
          <p:cNvSpPr txBox="1"/>
          <p:nvPr/>
        </p:nvSpPr>
        <p:spPr>
          <a:xfrm>
            <a:off x="934497" y="2652765"/>
            <a:ext cx="4134465" cy="523220"/>
          </a:xfrm>
          <a:prstGeom prst="rect">
            <a:avLst/>
          </a:prstGeom>
          <a:noFill/>
        </p:spPr>
        <p:txBody>
          <a:bodyPr wrap="none" rtlCol="0">
            <a:spAutoFit/>
          </a:bodyPr>
          <a:lstStyle/>
          <a:p>
            <a:r>
              <a:rPr kumimoji="1" lang="ja-JP" altLang="en-US" sz="2800"/>
              <a:t>値の種類の数を数える！</a:t>
            </a:r>
          </a:p>
        </p:txBody>
      </p:sp>
      <p:sp>
        <p:nvSpPr>
          <p:cNvPr id="11" name="片側の 2 つの角を切り取った四角形 10">
            <a:extLst>
              <a:ext uri="{FF2B5EF4-FFF2-40B4-BE49-F238E27FC236}">
                <a16:creationId xmlns:a16="http://schemas.microsoft.com/office/drawing/2014/main" id="{F7F22B3D-C4F9-98C3-06B9-4A7F0E57E5F6}"/>
              </a:ext>
            </a:extLst>
          </p:cNvPr>
          <p:cNvSpPr/>
          <p:nvPr/>
        </p:nvSpPr>
        <p:spPr>
          <a:xfrm>
            <a:off x="9344968" y="3429000"/>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2" name="片側の 2 つの角を切り取った四角形 11">
            <a:extLst>
              <a:ext uri="{FF2B5EF4-FFF2-40B4-BE49-F238E27FC236}">
                <a16:creationId xmlns:a16="http://schemas.microsoft.com/office/drawing/2014/main" id="{45C32D23-0CF2-EE31-3045-12663850F80F}"/>
              </a:ext>
            </a:extLst>
          </p:cNvPr>
          <p:cNvSpPr/>
          <p:nvPr/>
        </p:nvSpPr>
        <p:spPr>
          <a:xfrm>
            <a:off x="9344968" y="4257991"/>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3" name="片側の 2 つの角を切り取った四角形 12">
            <a:extLst>
              <a:ext uri="{FF2B5EF4-FFF2-40B4-BE49-F238E27FC236}">
                <a16:creationId xmlns:a16="http://schemas.microsoft.com/office/drawing/2014/main" id="{1B638A02-793A-E23B-6964-253595295B1E}"/>
              </a:ext>
            </a:extLst>
          </p:cNvPr>
          <p:cNvSpPr/>
          <p:nvPr/>
        </p:nvSpPr>
        <p:spPr>
          <a:xfrm>
            <a:off x="8616461" y="5086982"/>
            <a:ext cx="3305907"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５</a:t>
            </a:r>
          </a:p>
        </p:txBody>
      </p:sp>
      <p:sp>
        <p:nvSpPr>
          <p:cNvPr id="14" name="片側の 2 つの角を切り取った四角形 13">
            <a:extLst>
              <a:ext uri="{FF2B5EF4-FFF2-40B4-BE49-F238E27FC236}">
                <a16:creationId xmlns:a16="http://schemas.microsoft.com/office/drawing/2014/main" id="{4031BD13-6E61-746D-B12A-7C7BE66179AA}"/>
              </a:ext>
            </a:extLst>
          </p:cNvPr>
          <p:cNvSpPr/>
          <p:nvPr/>
        </p:nvSpPr>
        <p:spPr>
          <a:xfrm>
            <a:off x="9787094" y="2600009"/>
            <a:ext cx="964643"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１</a:t>
            </a:r>
          </a:p>
        </p:txBody>
      </p:sp>
      <p:sp>
        <p:nvSpPr>
          <p:cNvPr id="15" name="テキスト ボックス 14">
            <a:extLst>
              <a:ext uri="{FF2B5EF4-FFF2-40B4-BE49-F238E27FC236}">
                <a16:creationId xmlns:a16="http://schemas.microsoft.com/office/drawing/2014/main" id="{4E24B885-8089-6E38-649F-ED697F631E04}"/>
              </a:ext>
            </a:extLst>
          </p:cNvPr>
          <p:cNvSpPr txBox="1"/>
          <p:nvPr/>
        </p:nvSpPr>
        <p:spPr>
          <a:xfrm>
            <a:off x="1293569" y="3378309"/>
            <a:ext cx="3416320" cy="523220"/>
          </a:xfrm>
          <a:prstGeom prst="rect">
            <a:avLst/>
          </a:prstGeom>
          <a:noFill/>
        </p:spPr>
        <p:txBody>
          <a:bodyPr wrap="none" rtlCol="0">
            <a:spAutoFit/>
          </a:bodyPr>
          <a:lstStyle/>
          <a:p>
            <a:r>
              <a:rPr lang="ja-JP" altLang="en-US" sz="2800"/>
              <a:t>①</a:t>
            </a:r>
            <a:r>
              <a:rPr kumimoji="1" lang="ja-JP" altLang="en-US" sz="2800"/>
              <a:t>バケット法を使う</a:t>
            </a:r>
          </a:p>
        </p:txBody>
      </p:sp>
      <p:sp>
        <p:nvSpPr>
          <p:cNvPr id="16" name="テキスト ボックス 15">
            <a:extLst>
              <a:ext uri="{FF2B5EF4-FFF2-40B4-BE49-F238E27FC236}">
                <a16:creationId xmlns:a16="http://schemas.microsoft.com/office/drawing/2014/main" id="{C3FC53D5-2687-213A-902C-99111DC7DD5C}"/>
              </a:ext>
            </a:extLst>
          </p:cNvPr>
          <p:cNvSpPr txBox="1"/>
          <p:nvPr/>
        </p:nvSpPr>
        <p:spPr>
          <a:xfrm>
            <a:off x="1293569" y="4257991"/>
            <a:ext cx="7077579" cy="523220"/>
          </a:xfrm>
          <a:prstGeom prst="rect">
            <a:avLst/>
          </a:prstGeom>
          <a:noFill/>
        </p:spPr>
        <p:txBody>
          <a:bodyPr wrap="none" rtlCol="0">
            <a:spAutoFit/>
          </a:bodyPr>
          <a:lstStyle/>
          <a:p>
            <a:r>
              <a:rPr kumimoji="1" lang="ja-JP" altLang="en-US" sz="2800"/>
              <a:t>②集合を管理できるデータ構造を使う</a:t>
            </a:r>
            <a:r>
              <a:rPr kumimoji="1" lang="en-US" altLang="ja-JP" sz="2800"/>
              <a:t>(set)</a:t>
            </a:r>
            <a:endParaRPr kumimoji="1" lang="ja-JP" altLang="en-US" sz="2800"/>
          </a:p>
        </p:txBody>
      </p:sp>
    </p:spTree>
    <p:extLst>
      <p:ext uri="{BB962C8B-B14F-4D97-AF65-F5344CB8AC3E}">
        <p14:creationId xmlns:p14="http://schemas.microsoft.com/office/powerpoint/2010/main" val="3588364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8.1</a:t>
            </a:r>
            <a:endParaRPr kumimoji="1" lang="ja-JP" altLang="en-US" sz="3200" b="1"/>
          </a:p>
        </p:txBody>
      </p:sp>
      <p:sp>
        <p:nvSpPr>
          <p:cNvPr id="2" name="テキスト ボックス 1">
            <a:extLst>
              <a:ext uri="{FF2B5EF4-FFF2-40B4-BE49-F238E27FC236}">
                <a16:creationId xmlns:a16="http://schemas.microsoft.com/office/drawing/2014/main" id="{8336E0B4-CE1B-937E-042F-24FD2C58AB1B}"/>
              </a:ext>
            </a:extLst>
          </p:cNvPr>
          <p:cNvSpPr txBox="1"/>
          <p:nvPr/>
        </p:nvSpPr>
        <p:spPr>
          <a:xfrm>
            <a:off x="532562" y="1718269"/>
            <a:ext cx="2339102" cy="523220"/>
          </a:xfrm>
          <a:prstGeom prst="rect">
            <a:avLst/>
          </a:prstGeom>
          <a:noFill/>
        </p:spPr>
        <p:txBody>
          <a:bodyPr wrap="none" rtlCol="0">
            <a:spAutoFit/>
          </a:bodyPr>
          <a:lstStyle/>
          <a:p>
            <a:r>
              <a:rPr kumimoji="1" lang="ja-JP" altLang="en-US" sz="2800"/>
              <a:t>①バケット法</a:t>
            </a:r>
          </a:p>
        </p:txBody>
      </p:sp>
      <p:sp>
        <p:nvSpPr>
          <p:cNvPr id="7" name="テキスト ボックス 6">
            <a:extLst>
              <a:ext uri="{FF2B5EF4-FFF2-40B4-BE49-F238E27FC236}">
                <a16:creationId xmlns:a16="http://schemas.microsoft.com/office/drawing/2014/main" id="{E287BFE2-DC6D-1938-1FA6-7BFE13DA84A7}"/>
              </a:ext>
            </a:extLst>
          </p:cNvPr>
          <p:cNvSpPr txBox="1"/>
          <p:nvPr/>
        </p:nvSpPr>
        <p:spPr>
          <a:xfrm>
            <a:off x="801866" y="2561882"/>
            <a:ext cx="1800493" cy="369332"/>
          </a:xfrm>
          <a:prstGeom prst="rect">
            <a:avLst/>
          </a:prstGeom>
          <a:noFill/>
        </p:spPr>
        <p:txBody>
          <a:bodyPr wrap="none" rtlCol="0">
            <a:spAutoFit/>
          </a:bodyPr>
          <a:lstStyle/>
          <a:p>
            <a:r>
              <a:rPr kumimoji="1" lang="ja-JP" altLang="en-US"/>
              <a:t>バケット法とは</a:t>
            </a:r>
          </a:p>
        </p:txBody>
      </p:sp>
      <p:sp>
        <p:nvSpPr>
          <p:cNvPr id="9" name="テキスト ボックス 8">
            <a:extLst>
              <a:ext uri="{FF2B5EF4-FFF2-40B4-BE49-F238E27FC236}">
                <a16:creationId xmlns:a16="http://schemas.microsoft.com/office/drawing/2014/main" id="{469D2FA2-13A2-DF1E-208A-DDE63346F52C}"/>
              </a:ext>
            </a:extLst>
          </p:cNvPr>
          <p:cNvSpPr txBox="1"/>
          <p:nvPr/>
        </p:nvSpPr>
        <p:spPr>
          <a:xfrm>
            <a:off x="1024931" y="3142063"/>
            <a:ext cx="7063992" cy="646331"/>
          </a:xfrm>
          <a:prstGeom prst="rect">
            <a:avLst/>
          </a:prstGeom>
          <a:noFill/>
        </p:spPr>
        <p:txBody>
          <a:bodyPr wrap="square">
            <a:spAutoFit/>
          </a:bodyPr>
          <a:lstStyle/>
          <a:p>
            <a:r>
              <a:rPr lang="ja-JP" altLang="en-US"/>
              <a:t>取りうる値に対応するデータの置き場（バケツ）を用意しておき、整列したい値を順に対応するバケツに入れていく方式</a:t>
            </a:r>
          </a:p>
        </p:txBody>
      </p:sp>
      <p:sp>
        <p:nvSpPr>
          <p:cNvPr id="12" name="テキスト ボックス 11">
            <a:extLst>
              <a:ext uri="{FF2B5EF4-FFF2-40B4-BE49-F238E27FC236}">
                <a16:creationId xmlns:a16="http://schemas.microsoft.com/office/drawing/2014/main" id="{F36EE645-9124-6BB5-A2BE-79456DB6056D}"/>
              </a:ext>
            </a:extLst>
          </p:cNvPr>
          <p:cNvSpPr txBox="1"/>
          <p:nvPr/>
        </p:nvSpPr>
        <p:spPr>
          <a:xfrm>
            <a:off x="1202180" y="4843192"/>
            <a:ext cx="6748963" cy="461665"/>
          </a:xfrm>
          <a:prstGeom prst="rect">
            <a:avLst/>
          </a:prstGeom>
          <a:noFill/>
        </p:spPr>
        <p:txBody>
          <a:bodyPr wrap="none" rtlCol="0">
            <a:spAutoFit/>
          </a:bodyPr>
          <a:lstStyle/>
          <a:p>
            <a:r>
              <a:rPr kumimoji="1" lang="en-US" altLang="ja-JP" sz="2400"/>
              <a:t>num[i] := </a:t>
            </a:r>
            <a:r>
              <a:rPr kumimoji="1" lang="ja-JP" altLang="en-US" sz="2400"/>
              <a:t>値</a:t>
            </a:r>
            <a:r>
              <a:rPr kumimoji="1" lang="en-US" altLang="ja-JP" sz="2400"/>
              <a:t> i </a:t>
            </a:r>
            <a:r>
              <a:rPr kumimoji="1" lang="ja-JP" altLang="en-US" sz="2400"/>
              <a:t>が何個あるか</a:t>
            </a:r>
            <a:r>
              <a:rPr lang="en-US" altLang="ja-JP" sz="2400"/>
              <a:t>   </a:t>
            </a:r>
            <a:r>
              <a:rPr lang="ja-JP" altLang="en-US" sz="2400"/>
              <a:t>を記録すればよい</a:t>
            </a:r>
            <a:endParaRPr kumimoji="1" lang="ja-JP" altLang="en-US" sz="2400"/>
          </a:p>
        </p:txBody>
      </p:sp>
      <p:sp>
        <p:nvSpPr>
          <p:cNvPr id="13" name="テキスト ボックス 12">
            <a:extLst>
              <a:ext uri="{FF2B5EF4-FFF2-40B4-BE49-F238E27FC236}">
                <a16:creationId xmlns:a16="http://schemas.microsoft.com/office/drawing/2014/main" id="{70D252FB-2467-1203-F78C-C0BFBA4AA657}"/>
              </a:ext>
            </a:extLst>
          </p:cNvPr>
          <p:cNvSpPr txBox="1"/>
          <p:nvPr/>
        </p:nvSpPr>
        <p:spPr>
          <a:xfrm>
            <a:off x="860536" y="4381527"/>
            <a:ext cx="3268844" cy="461665"/>
          </a:xfrm>
          <a:prstGeom prst="rect">
            <a:avLst/>
          </a:prstGeom>
          <a:noFill/>
        </p:spPr>
        <p:txBody>
          <a:bodyPr wrap="none" rtlCol="0">
            <a:spAutoFit/>
          </a:bodyPr>
          <a:lstStyle/>
          <a:p>
            <a:r>
              <a:rPr kumimoji="1" lang="ja-JP" altLang="en-US" sz="2400"/>
              <a:t>配列</a:t>
            </a:r>
            <a:r>
              <a:rPr kumimoji="1" lang="en-US" altLang="ja-JP" sz="2400"/>
              <a:t>num</a:t>
            </a:r>
            <a:r>
              <a:rPr kumimoji="1" lang="ja-JP" altLang="en-US" sz="2400"/>
              <a:t>を用意して、</a:t>
            </a:r>
          </a:p>
        </p:txBody>
      </p:sp>
      <p:sp>
        <p:nvSpPr>
          <p:cNvPr id="14" name="角丸四角形 13">
            <a:extLst>
              <a:ext uri="{FF2B5EF4-FFF2-40B4-BE49-F238E27FC236}">
                <a16:creationId xmlns:a16="http://schemas.microsoft.com/office/drawing/2014/main" id="{A5549792-70AA-7D7D-7038-8BC51F2D95E8}"/>
              </a:ext>
            </a:extLst>
          </p:cNvPr>
          <p:cNvSpPr/>
          <p:nvPr/>
        </p:nvSpPr>
        <p:spPr>
          <a:xfrm>
            <a:off x="801866" y="2561882"/>
            <a:ext cx="8171312" cy="14373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9654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8.2</a:t>
            </a:r>
            <a:endParaRPr kumimoji="1" lang="ja-JP" altLang="en-US" sz="3200" b="1"/>
          </a:p>
        </p:txBody>
      </p:sp>
      <p:sp>
        <p:nvSpPr>
          <p:cNvPr id="2" name="テキスト ボックス 1">
            <a:extLst>
              <a:ext uri="{FF2B5EF4-FFF2-40B4-BE49-F238E27FC236}">
                <a16:creationId xmlns:a16="http://schemas.microsoft.com/office/drawing/2014/main" id="{F2BE7082-4D3C-60A6-6C5B-AC99C38B0872}"/>
              </a:ext>
            </a:extLst>
          </p:cNvPr>
          <p:cNvSpPr txBox="1"/>
          <p:nvPr/>
        </p:nvSpPr>
        <p:spPr>
          <a:xfrm>
            <a:off x="6441708" y="3154422"/>
            <a:ext cx="5750292" cy="3703578"/>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3" name="テキスト ボックス 2">
            <a:extLst>
              <a:ext uri="{FF2B5EF4-FFF2-40B4-BE49-F238E27FC236}">
                <a16:creationId xmlns:a16="http://schemas.microsoft.com/office/drawing/2014/main" id="{3445E9AD-17D0-5549-4D7E-C21F0351A0D9}"/>
              </a:ext>
            </a:extLst>
          </p:cNvPr>
          <p:cNvSpPr txBox="1"/>
          <p:nvPr/>
        </p:nvSpPr>
        <p:spPr>
          <a:xfrm>
            <a:off x="170756" y="1132715"/>
            <a:ext cx="5243743" cy="5725285"/>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F1F88D51-08F1-377C-68DA-FE5D0963E78B}"/>
              </a:ext>
            </a:extLst>
          </p:cNvPr>
          <p:cNvSpPr txBox="1"/>
          <p:nvPr/>
        </p:nvSpPr>
        <p:spPr>
          <a:xfrm>
            <a:off x="4560426" y="1493134"/>
            <a:ext cx="675185" cy="369332"/>
          </a:xfrm>
          <a:prstGeom prst="rect">
            <a:avLst/>
          </a:prstGeom>
          <a:noFill/>
        </p:spPr>
        <p:txBody>
          <a:bodyPr wrap="none" rtlCol="0">
            <a:spAutoFit/>
          </a:bodyPr>
          <a:lstStyle/>
          <a:p>
            <a:r>
              <a:rPr kumimoji="1" lang="en-US" altLang="ja-JP">
                <a:solidFill>
                  <a:schemeClr val="bg1"/>
                </a:solidFill>
              </a:rPr>
              <a:t>C++</a:t>
            </a:r>
            <a:endParaRPr kumimoji="1" lang="ja-JP" altLang="en-US">
              <a:solidFill>
                <a:schemeClr val="bg1"/>
              </a:solidFill>
            </a:endParaRPr>
          </a:p>
        </p:txBody>
      </p:sp>
      <p:sp>
        <p:nvSpPr>
          <p:cNvPr id="7" name="テキスト ボックス 6">
            <a:extLst>
              <a:ext uri="{FF2B5EF4-FFF2-40B4-BE49-F238E27FC236}">
                <a16:creationId xmlns:a16="http://schemas.microsoft.com/office/drawing/2014/main" id="{DBAF5745-C5A7-24CE-0D83-6EA09F198532}"/>
              </a:ext>
            </a:extLst>
          </p:cNvPr>
          <p:cNvSpPr txBox="1"/>
          <p:nvPr/>
        </p:nvSpPr>
        <p:spPr>
          <a:xfrm>
            <a:off x="8851021" y="278509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65947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(C++)</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1.1</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80890" y="4196080"/>
            <a:ext cx="6411349" cy="2585323"/>
          </a:xfrm>
          <a:prstGeom prst="rect">
            <a:avLst/>
          </a:prstGeom>
          <a:solidFill>
            <a:schemeClr val="tx1"/>
          </a:solidFill>
        </p:spPr>
        <p:txBody>
          <a:bodyPr wrap="square" rtlCol="0">
            <a:spAutoFit/>
          </a:bodyPr>
          <a:lstStyle/>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#include</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&lt;iostream&gt;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using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namespace</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4EC9B0"/>
                </a:solidFill>
                <a:effectLst/>
                <a:latin typeface="Menlo" panose="020B0609030804020204" pitchFamily="49" charset="0"/>
                <a:ea typeface="Yu Gothic" panose="020B0400000000000000" pitchFamily="34" charset="-128"/>
                <a:cs typeface="+mn-cs"/>
              </a:rPr>
              <a:t>std</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main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4EC9B0"/>
                </a:solidFill>
                <a:effectLst/>
                <a:latin typeface="Menlo" panose="020B0609030804020204" pitchFamily="49" charset="0"/>
                <a:ea typeface="Yu Gothic" panose="020B0400000000000000" pitchFamily="34" charset="-128"/>
                <a:cs typeface="+mn-cs"/>
              </a:rPr>
              <a:t>string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cout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 "</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endl</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p:txBody>
      </p:sp>
      <p:sp>
        <p:nvSpPr>
          <p:cNvPr id="10" name="テキスト ボックス 9">
            <a:extLst>
              <a:ext uri="{FF2B5EF4-FFF2-40B4-BE49-F238E27FC236}">
                <a16:creationId xmlns:a16="http://schemas.microsoft.com/office/drawing/2014/main" id="{B1ACE628-2FDE-7045-C763-71D465DB4A5C}"/>
              </a:ext>
            </a:extLst>
          </p:cNvPr>
          <p:cNvSpPr txBox="1"/>
          <p:nvPr/>
        </p:nvSpPr>
        <p:spPr>
          <a:xfrm>
            <a:off x="538480" y="2273758"/>
            <a:ext cx="8060220" cy="523220"/>
          </a:xfrm>
          <a:prstGeom prst="rect">
            <a:avLst/>
          </a:prstGeom>
          <a:noFill/>
        </p:spPr>
        <p:txBody>
          <a:bodyPr wrap="none" rtlCol="0">
            <a:spAutoFit/>
          </a:bodyPr>
          <a:lstStyle/>
          <a:p>
            <a:r>
              <a:rPr kumimoji="1" lang="ja-JP" altLang="en-US" sz="2800"/>
              <a:t>入力</a:t>
            </a:r>
            <a:r>
              <a:rPr kumimoji="1" lang="en-US" altLang="ja-JP" sz="2800"/>
              <a:t>: </a:t>
            </a:r>
            <a:r>
              <a:rPr kumimoji="1" lang="ja-JP" altLang="en-US" sz="2800"/>
              <a:t>変数を定義して入力の数だけ</a:t>
            </a:r>
            <a:r>
              <a:rPr kumimoji="1" lang="en-US" altLang="ja-JP" sz="2800"/>
              <a:t>cin</a:t>
            </a:r>
            <a:r>
              <a:rPr kumimoji="1" lang="ja-JP" altLang="en-US" sz="2800"/>
              <a:t>で受け取る</a:t>
            </a:r>
            <a:endParaRPr kumimoji="1" lang="en-US" altLang="ja-JP" sz="2800"/>
          </a:p>
        </p:txBody>
      </p:sp>
      <p:sp>
        <p:nvSpPr>
          <p:cNvPr id="11" name="テキスト ボックス 10">
            <a:extLst>
              <a:ext uri="{FF2B5EF4-FFF2-40B4-BE49-F238E27FC236}">
                <a16:creationId xmlns:a16="http://schemas.microsoft.com/office/drawing/2014/main" id="{CDE85EA5-8517-4448-320A-B9FC1CCFA420}"/>
              </a:ext>
            </a:extLst>
          </p:cNvPr>
          <p:cNvSpPr txBox="1"/>
          <p:nvPr/>
        </p:nvSpPr>
        <p:spPr>
          <a:xfrm>
            <a:off x="538480" y="3167390"/>
            <a:ext cx="6857968" cy="523220"/>
          </a:xfrm>
          <a:prstGeom prst="rect">
            <a:avLst/>
          </a:prstGeom>
          <a:noFill/>
        </p:spPr>
        <p:txBody>
          <a:bodyPr wrap="none" rtlCol="0">
            <a:spAutoFit/>
          </a:bodyPr>
          <a:lstStyle/>
          <a:p>
            <a:r>
              <a:rPr kumimoji="1" lang="ja-JP" altLang="en-US" sz="2800"/>
              <a:t>出力</a:t>
            </a:r>
            <a:r>
              <a:rPr kumimoji="1" lang="en-US" altLang="ja-JP" sz="2800"/>
              <a:t>:cout </a:t>
            </a:r>
            <a:r>
              <a:rPr lang="ja-JP" altLang="en-US" sz="2800"/>
              <a:t>、空白区切りは空白を出力する</a:t>
            </a:r>
            <a:endParaRPr kumimoji="1" lang="ja-JP" altLang="en-US" sz="2800"/>
          </a:p>
        </p:txBody>
      </p:sp>
      <p:sp>
        <p:nvSpPr>
          <p:cNvPr id="12" name="テキスト ボックス 11">
            <a:extLst>
              <a:ext uri="{FF2B5EF4-FFF2-40B4-BE49-F238E27FC236}">
                <a16:creationId xmlns:a16="http://schemas.microsoft.com/office/drawing/2014/main" id="{3D177112-AC47-C842-5DBB-943B42F26E48}"/>
              </a:ext>
            </a:extLst>
          </p:cNvPr>
          <p:cNvSpPr txBox="1"/>
          <p:nvPr/>
        </p:nvSpPr>
        <p:spPr>
          <a:xfrm>
            <a:off x="2409401" y="3876356"/>
            <a:ext cx="877163" cy="369332"/>
          </a:xfrm>
          <a:prstGeom prst="rect">
            <a:avLst/>
          </a:prstGeom>
          <a:noFill/>
        </p:spPr>
        <p:txBody>
          <a:bodyPr wrap="none" rtlCol="0">
            <a:spAutoFit/>
          </a:bodyPr>
          <a:lstStyle/>
          <a:p>
            <a:r>
              <a:rPr kumimoji="1" lang="ja-JP" altLang="en-US"/>
              <a:t>解答例</a:t>
            </a:r>
          </a:p>
        </p:txBody>
      </p:sp>
    </p:spTree>
    <p:extLst>
      <p:ext uri="{BB962C8B-B14F-4D97-AF65-F5344CB8AC3E}">
        <p14:creationId xmlns:p14="http://schemas.microsoft.com/office/powerpoint/2010/main" val="2332965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8.3</a:t>
            </a:r>
            <a:endParaRPr kumimoji="1" lang="ja-JP" altLang="en-US" sz="3200" b="1"/>
          </a:p>
        </p:txBody>
      </p:sp>
      <p:sp>
        <p:nvSpPr>
          <p:cNvPr id="2" name="テキスト ボックス 1">
            <a:extLst>
              <a:ext uri="{FF2B5EF4-FFF2-40B4-BE49-F238E27FC236}">
                <a16:creationId xmlns:a16="http://schemas.microsoft.com/office/drawing/2014/main" id="{0636F33F-20F3-3E78-483D-7490B5E6D2EE}"/>
              </a:ext>
            </a:extLst>
          </p:cNvPr>
          <p:cNvSpPr txBox="1"/>
          <p:nvPr/>
        </p:nvSpPr>
        <p:spPr>
          <a:xfrm>
            <a:off x="578734" y="1701478"/>
            <a:ext cx="4564070" cy="523220"/>
          </a:xfrm>
          <a:prstGeom prst="rect">
            <a:avLst/>
          </a:prstGeom>
          <a:noFill/>
        </p:spPr>
        <p:txBody>
          <a:bodyPr wrap="none" rtlCol="0">
            <a:spAutoFit/>
          </a:bodyPr>
          <a:lstStyle/>
          <a:p>
            <a:r>
              <a:rPr kumimoji="1" lang="ja-JP" altLang="en-US" sz="2800"/>
              <a:t>②データ構造</a:t>
            </a:r>
            <a:r>
              <a:rPr kumimoji="1" lang="en-US" altLang="ja-JP" sz="2800"/>
              <a:t>(set)</a:t>
            </a:r>
            <a:r>
              <a:rPr kumimoji="1" lang="ja-JP" altLang="en-US" sz="2800"/>
              <a:t>を用いる</a:t>
            </a:r>
          </a:p>
        </p:txBody>
      </p:sp>
      <p:sp>
        <p:nvSpPr>
          <p:cNvPr id="3" name="テキスト ボックス 2">
            <a:extLst>
              <a:ext uri="{FF2B5EF4-FFF2-40B4-BE49-F238E27FC236}">
                <a16:creationId xmlns:a16="http://schemas.microsoft.com/office/drawing/2014/main" id="{9977FEEC-4C2A-307F-E067-F0A1A55903E3}"/>
              </a:ext>
            </a:extLst>
          </p:cNvPr>
          <p:cNvSpPr txBox="1"/>
          <p:nvPr/>
        </p:nvSpPr>
        <p:spPr>
          <a:xfrm>
            <a:off x="1041721" y="2706421"/>
            <a:ext cx="9260869" cy="523220"/>
          </a:xfrm>
          <a:prstGeom prst="rect">
            <a:avLst/>
          </a:prstGeom>
          <a:noFill/>
        </p:spPr>
        <p:txBody>
          <a:bodyPr wrap="none" rtlCol="0">
            <a:spAutoFit/>
          </a:bodyPr>
          <a:lstStyle/>
          <a:p>
            <a:r>
              <a:rPr kumimoji="1" lang="en-US" altLang="ja-JP" sz="2800"/>
              <a:t>set : </a:t>
            </a:r>
            <a:r>
              <a:rPr kumimoji="1" lang="ja-JP" altLang="en-US" sz="2800"/>
              <a:t>重複の無いデータのまとまりを扱うためのデータ型</a:t>
            </a:r>
          </a:p>
        </p:txBody>
      </p:sp>
      <p:sp>
        <p:nvSpPr>
          <p:cNvPr id="6" name="テキスト ボックス 5">
            <a:extLst>
              <a:ext uri="{FF2B5EF4-FFF2-40B4-BE49-F238E27FC236}">
                <a16:creationId xmlns:a16="http://schemas.microsoft.com/office/drawing/2014/main" id="{D91E5D67-8819-7925-9C3E-8DC947B37602}"/>
              </a:ext>
            </a:extLst>
          </p:cNvPr>
          <p:cNvSpPr txBox="1"/>
          <p:nvPr/>
        </p:nvSpPr>
        <p:spPr>
          <a:xfrm>
            <a:off x="1115460" y="3633844"/>
            <a:ext cx="9187130" cy="369332"/>
          </a:xfrm>
          <a:prstGeom prst="rect">
            <a:avLst/>
          </a:prstGeom>
          <a:noFill/>
        </p:spPr>
        <p:txBody>
          <a:bodyPr wrap="none" rtlCol="0">
            <a:spAutoFit/>
          </a:bodyPr>
          <a:lstStyle/>
          <a:p>
            <a:r>
              <a:rPr kumimoji="1" lang="ja-JP" altLang="en-US"/>
              <a:t>配列の中に出現する要素数とか集合内の要素の最大値、最小値の取得などに使われる</a:t>
            </a:r>
          </a:p>
        </p:txBody>
      </p:sp>
      <p:sp>
        <p:nvSpPr>
          <p:cNvPr id="7" name="テキスト ボックス 6">
            <a:extLst>
              <a:ext uri="{FF2B5EF4-FFF2-40B4-BE49-F238E27FC236}">
                <a16:creationId xmlns:a16="http://schemas.microsoft.com/office/drawing/2014/main" id="{C72D526B-B557-7818-8561-4569BC0BC5D8}"/>
              </a:ext>
            </a:extLst>
          </p:cNvPr>
          <p:cNvSpPr txBox="1"/>
          <p:nvPr/>
        </p:nvSpPr>
        <p:spPr>
          <a:xfrm>
            <a:off x="613458" y="4780344"/>
            <a:ext cx="1435008" cy="369332"/>
          </a:xfrm>
          <a:prstGeom prst="rect">
            <a:avLst/>
          </a:prstGeom>
          <a:noFill/>
        </p:spPr>
        <p:txBody>
          <a:bodyPr wrap="none" rtlCol="0">
            <a:spAutoFit/>
          </a:bodyPr>
          <a:lstStyle/>
          <a:p>
            <a:r>
              <a:rPr kumimoji="1" lang="en-US" altLang="ja-JP"/>
              <a:t>set</a:t>
            </a:r>
            <a:r>
              <a:rPr kumimoji="1" lang="ja-JP" altLang="en-US"/>
              <a:t>に関して</a:t>
            </a:r>
            <a:endParaRPr kumimoji="1" lang="en-US" altLang="ja-JP"/>
          </a:p>
        </p:txBody>
      </p:sp>
      <p:sp>
        <p:nvSpPr>
          <p:cNvPr id="8" name="テキスト ボックス 7">
            <a:extLst>
              <a:ext uri="{FF2B5EF4-FFF2-40B4-BE49-F238E27FC236}">
                <a16:creationId xmlns:a16="http://schemas.microsoft.com/office/drawing/2014/main" id="{BF8E2661-E5CB-080B-AD38-FA799224C7D4}"/>
              </a:ext>
            </a:extLst>
          </p:cNvPr>
          <p:cNvSpPr txBox="1"/>
          <p:nvPr/>
        </p:nvSpPr>
        <p:spPr>
          <a:xfrm>
            <a:off x="972273" y="5370653"/>
            <a:ext cx="675185" cy="369332"/>
          </a:xfrm>
          <a:prstGeom prst="rect">
            <a:avLst/>
          </a:prstGeom>
          <a:noFill/>
        </p:spPr>
        <p:txBody>
          <a:bodyPr wrap="none" rtlCol="0">
            <a:spAutoFit/>
          </a:bodyPr>
          <a:lstStyle/>
          <a:p>
            <a:r>
              <a:rPr kumimoji="1" lang="en-US" altLang="ja-JP"/>
              <a:t>C++</a:t>
            </a:r>
          </a:p>
        </p:txBody>
      </p:sp>
      <p:sp>
        <p:nvSpPr>
          <p:cNvPr id="9" name="テキスト ボックス 8">
            <a:extLst>
              <a:ext uri="{FF2B5EF4-FFF2-40B4-BE49-F238E27FC236}">
                <a16:creationId xmlns:a16="http://schemas.microsoft.com/office/drawing/2014/main" id="{3C43E621-5A2E-3EB1-47D4-C733F3A737F1}"/>
              </a:ext>
            </a:extLst>
          </p:cNvPr>
          <p:cNvSpPr txBox="1"/>
          <p:nvPr/>
        </p:nvSpPr>
        <p:spPr>
          <a:xfrm>
            <a:off x="1840374" y="5415955"/>
            <a:ext cx="5849678" cy="369332"/>
          </a:xfrm>
          <a:prstGeom prst="rect">
            <a:avLst/>
          </a:prstGeom>
          <a:noFill/>
        </p:spPr>
        <p:txBody>
          <a:bodyPr wrap="none" rtlCol="0">
            <a:spAutoFit/>
          </a:bodyPr>
          <a:lstStyle/>
          <a:p>
            <a:r>
              <a:rPr kumimoji="1" lang="en" altLang="ja-JP"/>
              <a:t>https://atcoder.jp/contests/APG4b/tasks/APG4b_aa</a:t>
            </a:r>
            <a:endParaRPr kumimoji="1" lang="ja-JP" altLang="en-US"/>
          </a:p>
        </p:txBody>
      </p:sp>
      <p:sp>
        <p:nvSpPr>
          <p:cNvPr id="10" name="テキスト ボックス 9">
            <a:extLst>
              <a:ext uri="{FF2B5EF4-FFF2-40B4-BE49-F238E27FC236}">
                <a16:creationId xmlns:a16="http://schemas.microsoft.com/office/drawing/2014/main" id="{88FA90D3-B61F-A633-6643-1325ABF062EA}"/>
              </a:ext>
            </a:extLst>
          </p:cNvPr>
          <p:cNvSpPr txBox="1"/>
          <p:nvPr/>
        </p:nvSpPr>
        <p:spPr>
          <a:xfrm>
            <a:off x="1840374" y="5809042"/>
            <a:ext cx="5428089" cy="369332"/>
          </a:xfrm>
          <a:prstGeom prst="rect">
            <a:avLst/>
          </a:prstGeom>
          <a:noFill/>
        </p:spPr>
        <p:txBody>
          <a:bodyPr wrap="none" rtlCol="0">
            <a:spAutoFit/>
          </a:bodyPr>
          <a:lstStyle/>
          <a:p>
            <a:r>
              <a:rPr kumimoji="1" lang="en" altLang="ja-JP"/>
              <a:t>https://cpprefjp.github.io/reference/set/set.html</a:t>
            </a:r>
            <a:endParaRPr kumimoji="1" lang="ja-JP" altLang="en-US"/>
          </a:p>
        </p:txBody>
      </p:sp>
      <p:sp>
        <p:nvSpPr>
          <p:cNvPr id="11" name="テキスト ボックス 10">
            <a:extLst>
              <a:ext uri="{FF2B5EF4-FFF2-40B4-BE49-F238E27FC236}">
                <a16:creationId xmlns:a16="http://schemas.microsoft.com/office/drawing/2014/main" id="{EED53C78-5822-C14B-3A31-42A135C3C4CA}"/>
              </a:ext>
            </a:extLst>
          </p:cNvPr>
          <p:cNvSpPr txBox="1"/>
          <p:nvPr/>
        </p:nvSpPr>
        <p:spPr>
          <a:xfrm>
            <a:off x="715793" y="6374156"/>
            <a:ext cx="931665" cy="369332"/>
          </a:xfrm>
          <a:prstGeom prst="rect">
            <a:avLst/>
          </a:prstGeom>
          <a:noFill/>
        </p:spPr>
        <p:txBody>
          <a:bodyPr wrap="none" rtlCol="0">
            <a:spAutoFit/>
          </a:bodyPr>
          <a:lstStyle/>
          <a:p>
            <a:r>
              <a:rPr kumimoji="1" lang="en-US" altLang="ja-JP"/>
              <a:t>Python</a:t>
            </a:r>
            <a:endParaRPr kumimoji="1" lang="ja-JP" altLang="en-US"/>
          </a:p>
        </p:txBody>
      </p:sp>
      <p:sp>
        <p:nvSpPr>
          <p:cNvPr id="13" name="テキスト ボックス 12">
            <a:extLst>
              <a:ext uri="{FF2B5EF4-FFF2-40B4-BE49-F238E27FC236}">
                <a16:creationId xmlns:a16="http://schemas.microsoft.com/office/drawing/2014/main" id="{0EACC5C8-C6F2-1588-CBAA-22F8DAF3DB72}"/>
              </a:ext>
            </a:extLst>
          </p:cNvPr>
          <p:cNvSpPr txBox="1"/>
          <p:nvPr/>
        </p:nvSpPr>
        <p:spPr>
          <a:xfrm>
            <a:off x="1840374" y="6393811"/>
            <a:ext cx="6094070" cy="369332"/>
          </a:xfrm>
          <a:prstGeom prst="rect">
            <a:avLst/>
          </a:prstGeom>
          <a:noFill/>
        </p:spPr>
        <p:txBody>
          <a:bodyPr wrap="square">
            <a:spAutoFit/>
          </a:bodyPr>
          <a:lstStyle/>
          <a:p>
            <a:r>
              <a:rPr lang="ja-JP" altLang="en-US"/>
              <a:t>https://note.nkmk.me/python-set/</a:t>
            </a:r>
          </a:p>
        </p:txBody>
      </p:sp>
    </p:spTree>
    <p:extLst>
      <p:ext uri="{BB962C8B-B14F-4D97-AF65-F5344CB8AC3E}">
        <p14:creationId xmlns:p14="http://schemas.microsoft.com/office/powerpoint/2010/main" val="2628195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8.4</a:t>
            </a:r>
            <a:endParaRPr kumimoji="1" lang="ja-JP" altLang="en-US" sz="3200" b="1"/>
          </a:p>
        </p:txBody>
      </p:sp>
      <p:sp>
        <p:nvSpPr>
          <p:cNvPr id="3" name="テキスト ボックス 2">
            <a:extLst>
              <a:ext uri="{FF2B5EF4-FFF2-40B4-BE49-F238E27FC236}">
                <a16:creationId xmlns:a16="http://schemas.microsoft.com/office/drawing/2014/main" id="{2CB57621-3592-9D50-5953-A847AC55916E}"/>
              </a:ext>
            </a:extLst>
          </p:cNvPr>
          <p:cNvSpPr txBox="1"/>
          <p:nvPr/>
        </p:nvSpPr>
        <p:spPr>
          <a:xfrm>
            <a:off x="416688" y="2128500"/>
            <a:ext cx="4647426" cy="4729500"/>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&lt;set&gt;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insert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B06FD4CD-9412-8C50-9D26-084125CF55E6}"/>
              </a:ext>
            </a:extLst>
          </p:cNvPr>
          <p:cNvSpPr txBox="1"/>
          <p:nvPr/>
        </p:nvSpPr>
        <p:spPr>
          <a:xfrm>
            <a:off x="2402808" y="1840375"/>
            <a:ext cx="675185" cy="369332"/>
          </a:xfrm>
          <a:prstGeom prst="rect">
            <a:avLst/>
          </a:prstGeom>
          <a:noFill/>
        </p:spPr>
        <p:txBody>
          <a:bodyPr wrap="none" rtlCol="0">
            <a:spAutoFit/>
          </a:bodyPr>
          <a:lstStyle/>
          <a:p>
            <a:r>
              <a:rPr kumimoji="1" lang="en-US" altLang="ja-JP"/>
              <a:t>C++</a:t>
            </a:r>
            <a:endParaRPr kumimoji="1" lang="ja-JP" altLang="en-US"/>
          </a:p>
        </p:txBody>
      </p:sp>
      <p:sp>
        <p:nvSpPr>
          <p:cNvPr id="9" name="テキスト ボックス 8">
            <a:extLst>
              <a:ext uri="{FF2B5EF4-FFF2-40B4-BE49-F238E27FC236}">
                <a16:creationId xmlns:a16="http://schemas.microsoft.com/office/drawing/2014/main" id="{FFD5653B-22B6-4D27-D998-1D8E89D8AFC7}"/>
              </a:ext>
            </a:extLst>
          </p:cNvPr>
          <p:cNvSpPr txBox="1"/>
          <p:nvPr/>
        </p:nvSpPr>
        <p:spPr>
          <a:xfrm>
            <a:off x="6096000" y="2209707"/>
            <a:ext cx="6094070" cy="1374735"/>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D0993271-81CF-A413-1A00-E097B5AC1F2F}"/>
              </a:ext>
            </a:extLst>
          </p:cNvPr>
          <p:cNvSpPr txBox="1"/>
          <p:nvPr/>
        </p:nvSpPr>
        <p:spPr>
          <a:xfrm>
            <a:off x="8857527" y="1943834"/>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85946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8.5</a:t>
            </a:r>
            <a:endParaRPr kumimoji="1" lang="ja-JP" altLang="en-US" sz="3200" b="1"/>
          </a:p>
        </p:txBody>
      </p:sp>
      <p:sp>
        <p:nvSpPr>
          <p:cNvPr id="2" name="テキスト ボックス 1">
            <a:extLst>
              <a:ext uri="{FF2B5EF4-FFF2-40B4-BE49-F238E27FC236}">
                <a16:creationId xmlns:a16="http://schemas.microsoft.com/office/drawing/2014/main" id="{FFA277C0-E9DD-9003-F00D-EFE5A1C383F8}"/>
              </a:ext>
            </a:extLst>
          </p:cNvPr>
          <p:cNvSpPr txBox="1"/>
          <p:nvPr/>
        </p:nvSpPr>
        <p:spPr>
          <a:xfrm>
            <a:off x="698157" y="1770926"/>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EEC7A78F-C172-DCCD-55E2-EDE0CC7ED240}"/>
              </a:ext>
            </a:extLst>
          </p:cNvPr>
          <p:cNvSpPr txBox="1"/>
          <p:nvPr/>
        </p:nvSpPr>
        <p:spPr>
          <a:xfrm>
            <a:off x="698157" y="3136612"/>
            <a:ext cx="8802410" cy="584775"/>
          </a:xfrm>
          <a:prstGeom prst="rect">
            <a:avLst/>
          </a:prstGeom>
          <a:noFill/>
        </p:spPr>
        <p:txBody>
          <a:bodyPr wrap="none" rtlCol="0">
            <a:spAutoFit/>
          </a:bodyPr>
          <a:lstStyle/>
          <a:p>
            <a:r>
              <a:rPr lang="ja-JP" altLang="en-US" sz="3200">
                <a:solidFill>
                  <a:srgbClr val="F8582E"/>
                </a:solidFill>
              </a:rPr>
              <a:t>・様々なデータ構造を使いこなせるようになる</a:t>
            </a:r>
            <a:endParaRPr kumimoji="1" lang="ja-JP" altLang="en-US" sz="3200">
              <a:solidFill>
                <a:srgbClr val="F8582E"/>
              </a:solidFill>
            </a:endParaRPr>
          </a:p>
        </p:txBody>
      </p:sp>
    </p:spTree>
    <p:extLst>
      <p:ext uri="{BB962C8B-B14F-4D97-AF65-F5344CB8AC3E}">
        <p14:creationId xmlns:p14="http://schemas.microsoft.com/office/powerpoint/2010/main" val="3796651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4000" b="1">
                <a:solidFill>
                  <a:srgbClr val="F8582E"/>
                </a:solidFill>
              </a:rPr>
              <a:t>様々なデータ構造を使いこなす</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8.6</a:t>
            </a:r>
            <a:endParaRPr kumimoji="1" lang="ja-JP" altLang="en-US" sz="3200" b="1"/>
          </a:p>
        </p:txBody>
      </p:sp>
      <p:sp>
        <p:nvSpPr>
          <p:cNvPr id="2" name="テキスト ボックス 1">
            <a:extLst>
              <a:ext uri="{FF2B5EF4-FFF2-40B4-BE49-F238E27FC236}">
                <a16:creationId xmlns:a16="http://schemas.microsoft.com/office/drawing/2014/main" id="{0DA836E9-C4D3-CB67-B03C-D656E2079C1E}"/>
              </a:ext>
            </a:extLst>
          </p:cNvPr>
          <p:cNvSpPr txBox="1"/>
          <p:nvPr/>
        </p:nvSpPr>
        <p:spPr>
          <a:xfrm>
            <a:off x="698157" y="1764470"/>
            <a:ext cx="10578537" cy="461665"/>
          </a:xfrm>
          <a:prstGeom prst="rect">
            <a:avLst/>
          </a:prstGeom>
          <a:noFill/>
        </p:spPr>
        <p:txBody>
          <a:bodyPr wrap="none" rtlCol="0">
            <a:spAutoFit/>
          </a:bodyPr>
          <a:lstStyle/>
          <a:p>
            <a:r>
              <a:rPr kumimoji="1" lang="ja-JP" altLang="en-US" sz="2400"/>
              <a:t>競プロでは使えると便利な</a:t>
            </a:r>
            <a:r>
              <a:rPr kumimoji="1" lang="en-US" altLang="ja-JP" sz="2400"/>
              <a:t>(</a:t>
            </a:r>
            <a:r>
              <a:rPr kumimoji="1" lang="ja-JP" altLang="en-US" sz="2400"/>
              <a:t>使えないと解けない</a:t>
            </a:r>
            <a:r>
              <a:rPr kumimoji="1" lang="en-US" altLang="ja-JP" sz="2400"/>
              <a:t>)</a:t>
            </a:r>
            <a:r>
              <a:rPr kumimoji="1" lang="ja-JP" altLang="en-US" sz="2400"/>
              <a:t>データ構造がいくつもある</a:t>
            </a:r>
          </a:p>
        </p:txBody>
      </p:sp>
      <p:sp>
        <p:nvSpPr>
          <p:cNvPr id="3" name="テキスト ボックス 2">
            <a:extLst>
              <a:ext uri="{FF2B5EF4-FFF2-40B4-BE49-F238E27FC236}">
                <a16:creationId xmlns:a16="http://schemas.microsoft.com/office/drawing/2014/main" id="{E29470CE-9215-A194-D4EE-A09FC063377A}"/>
              </a:ext>
            </a:extLst>
          </p:cNvPr>
          <p:cNvSpPr txBox="1"/>
          <p:nvPr/>
        </p:nvSpPr>
        <p:spPr>
          <a:xfrm>
            <a:off x="980351" y="2361896"/>
            <a:ext cx="6102953" cy="461665"/>
          </a:xfrm>
          <a:prstGeom prst="rect">
            <a:avLst/>
          </a:prstGeom>
          <a:noFill/>
        </p:spPr>
        <p:txBody>
          <a:bodyPr wrap="none" rtlCol="0">
            <a:spAutoFit/>
          </a:bodyPr>
          <a:lstStyle/>
          <a:p>
            <a:r>
              <a:rPr kumimoji="1" lang="ja-JP" altLang="en-US" sz="2400"/>
              <a:t>例</a:t>
            </a:r>
            <a:r>
              <a:rPr kumimoji="1" lang="en-US" altLang="ja-JP" sz="2400"/>
              <a:t>) set map queue stack priority_queue ...</a:t>
            </a:r>
            <a:endParaRPr kumimoji="1" lang="ja-JP" altLang="en-US" sz="2400"/>
          </a:p>
        </p:txBody>
      </p:sp>
      <p:sp>
        <p:nvSpPr>
          <p:cNvPr id="6" name="テキスト ボックス 5">
            <a:extLst>
              <a:ext uri="{FF2B5EF4-FFF2-40B4-BE49-F238E27FC236}">
                <a16:creationId xmlns:a16="http://schemas.microsoft.com/office/drawing/2014/main" id="{912D0BFB-1353-7BEE-5360-4CDCB7DA073D}"/>
              </a:ext>
            </a:extLst>
          </p:cNvPr>
          <p:cNvSpPr txBox="1"/>
          <p:nvPr/>
        </p:nvSpPr>
        <p:spPr>
          <a:xfrm>
            <a:off x="698157" y="3429000"/>
            <a:ext cx="11264622" cy="461665"/>
          </a:xfrm>
          <a:prstGeom prst="rect">
            <a:avLst/>
          </a:prstGeom>
          <a:noFill/>
        </p:spPr>
        <p:txBody>
          <a:bodyPr wrap="none" rtlCol="0">
            <a:spAutoFit/>
          </a:bodyPr>
          <a:lstStyle/>
          <a:p>
            <a:r>
              <a:rPr lang="ja-JP" altLang="en-US" sz="2400"/>
              <a:t>内部実装について詳しく知っている必要はほぼないので、</a:t>
            </a:r>
            <a:r>
              <a:rPr lang="ja-JP" altLang="en-US" sz="2400">
                <a:highlight>
                  <a:srgbClr val="FFFF00"/>
                </a:highlight>
              </a:rPr>
              <a:t>たくさん使って覚える</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19FAE9F8-B197-3F4A-A07A-E54E694CD213}"/>
              </a:ext>
            </a:extLst>
          </p:cNvPr>
          <p:cNvSpPr txBox="1"/>
          <p:nvPr/>
        </p:nvSpPr>
        <p:spPr>
          <a:xfrm>
            <a:off x="810227" y="4485353"/>
            <a:ext cx="4830168" cy="369332"/>
          </a:xfrm>
          <a:prstGeom prst="rect">
            <a:avLst/>
          </a:prstGeom>
          <a:noFill/>
        </p:spPr>
        <p:txBody>
          <a:bodyPr wrap="none" rtlCol="0">
            <a:spAutoFit/>
          </a:bodyPr>
          <a:lstStyle/>
          <a:p>
            <a:r>
              <a:rPr kumimoji="1" lang="en-US" altLang="ja-JP"/>
              <a:t>C++</a:t>
            </a:r>
            <a:r>
              <a:rPr kumimoji="1" lang="ja-JP" altLang="en-US"/>
              <a:t>使う人は一通り目を通くのを推奨します</a:t>
            </a:r>
          </a:p>
        </p:txBody>
      </p:sp>
      <p:sp>
        <p:nvSpPr>
          <p:cNvPr id="8" name="テキスト ボックス 7">
            <a:extLst>
              <a:ext uri="{FF2B5EF4-FFF2-40B4-BE49-F238E27FC236}">
                <a16:creationId xmlns:a16="http://schemas.microsoft.com/office/drawing/2014/main" id="{246B2833-7B5A-C210-DC58-C37E1E31C5F8}"/>
              </a:ext>
            </a:extLst>
          </p:cNvPr>
          <p:cNvSpPr txBox="1"/>
          <p:nvPr/>
        </p:nvSpPr>
        <p:spPr>
          <a:xfrm>
            <a:off x="1396314" y="4908864"/>
            <a:ext cx="5769528" cy="369332"/>
          </a:xfrm>
          <a:prstGeom prst="rect">
            <a:avLst/>
          </a:prstGeom>
          <a:noFill/>
        </p:spPr>
        <p:txBody>
          <a:bodyPr wrap="none" rtlCol="0">
            <a:spAutoFit/>
          </a:bodyPr>
          <a:lstStyle/>
          <a:p>
            <a:r>
              <a:rPr kumimoji="1" lang="en" altLang="ja-JP"/>
              <a:t>https://atcoder.jp/contests/apg4b/tasks/APG4b_aa</a:t>
            </a:r>
            <a:endParaRPr kumimoji="1" lang="ja-JP" altLang="en-US"/>
          </a:p>
        </p:txBody>
      </p:sp>
      <p:sp>
        <p:nvSpPr>
          <p:cNvPr id="9" name="テキスト ボックス 8">
            <a:extLst>
              <a:ext uri="{FF2B5EF4-FFF2-40B4-BE49-F238E27FC236}">
                <a16:creationId xmlns:a16="http://schemas.microsoft.com/office/drawing/2014/main" id="{B1A6280C-F256-EF5C-9E4D-378BE4521B01}"/>
              </a:ext>
            </a:extLst>
          </p:cNvPr>
          <p:cNvSpPr txBox="1"/>
          <p:nvPr/>
        </p:nvSpPr>
        <p:spPr>
          <a:xfrm>
            <a:off x="810227" y="5737123"/>
            <a:ext cx="1744388" cy="369332"/>
          </a:xfrm>
          <a:prstGeom prst="rect">
            <a:avLst/>
          </a:prstGeom>
          <a:noFill/>
        </p:spPr>
        <p:txBody>
          <a:bodyPr wrap="none" rtlCol="0">
            <a:spAutoFit/>
          </a:bodyPr>
          <a:lstStyle/>
          <a:p>
            <a:r>
              <a:rPr kumimoji="1" lang="en-US" altLang="ja-JP"/>
              <a:t>Python</a:t>
            </a:r>
            <a:r>
              <a:rPr kumimoji="1" lang="ja-JP" altLang="en-US"/>
              <a:t>の人は</a:t>
            </a:r>
            <a:r>
              <a:rPr lang="en-US" altLang="ja-JP"/>
              <a:t>?</a:t>
            </a:r>
            <a:endParaRPr kumimoji="1" lang="ja-JP" altLang="en-US"/>
          </a:p>
        </p:txBody>
      </p:sp>
    </p:spTree>
    <p:extLst>
      <p:ext uri="{BB962C8B-B14F-4D97-AF65-F5344CB8AC3E}">
        <p14:creationId xmlns:p14="http://schemas.microsoft.com/office/powerpoint/2010/main" val="3122160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a:t>
            </a:r>
            <a:endParaRPr kumimoji="1" lang="ja-JP" altLang="en-US" sz="3200" b="1"/>
          </a:p>
        </p:txBody>
      </p:sp>
      <p:sp>
        <p:nvSpPr>
          <p:cNvPr id="2" name="テキスト ボックス 1">
            <a:extLst>
              <a:ext uri="{FF2B5EF4-FFF2-40B4-BE49-F238E27FC236}">
                <a16:creationId xmlns:a16="http://schemas.microsoft.com/office/drawing/2014/main" id="{B8DB9C0E-9FCA-7836-D781-8B7AE30CC28A}"/>
              </a:ext>
            </a:extLst>
          </p:cNvPr>
          <p:cNvSpPr txBox="1"/>
          <p:nvPr/>
        </p:nvSpPr>
        <p:spPr>
          <a:xfrm>
            <a:off x="813916" y="1940189"/>
            <a:ext cx="1656223" cy="461665"/>
          </a:xfrm>
          <a:prstGeom prst="rect">
            <a:avLst/>
          </a:prstGeom>
          <a:noFill/>
        </p:spPr>
        <p:txBody>
          <a:bodyPr wrap="none" rtlCol="0">
            <a:spAutoFit/>
          </a:bodyPr>
          <a:lstStyle/>
          <a:p>
            <a:r>
              <a:rPr lang="ja-JP" altLang="en-US" sz="2400"/>
              <a:t>解く前に</a:t>
            </a:r>
            <a:r>
              <a:rPr lang="en-US" altLang="ja-JP" sz="2400"/>
              <a:t>...</a:t>
            </a:r>
            <a:endParaRPr kumimoji="1" lang="ja-JP" altLang="en-US" sz="2400"/>
          </a:p>
        </p:txBody>
      </p:sp>
      <p:sp>
        <p:nvSpPr>
          <p:cNvPr id="3" name="テキスト ボックス 2">
            <a:extLst>
              <a:ext uri="{FF2B5EF4-FFF2-40B4-BE49-F238E27FC236}">
                <a16:creationId xmlns:a16="http://schemas.microsoft.com/office/drawing/2014/main" id="{7888B315-07F3-5359-53F8-EB51AB952FDA}"/>
              </a:ext>
            </a:extLst>
          </p:cNvPr>
          <p:cNvSpPr txBox="1"/>
          <p:nvPr/>
        </p:nvSpPr>
        <p:spPr>
          <a:xfrm>
            <a:off x="1105318" y="2944167"/>
            <a:ext cx="9533379" cy="584775"/>
          </a:xfrm>
          <a:prstGeom prst="rect">
            <a:avLst/>
          </a:prstGeom>
          <a:noFill/>
        </p:spPr>
        <p:txBody>
          <a:bodyPr wrap="none" rtlCol="0">
            <a:spAutoFit/>
          </a:bodyPr>
          <a:lstStyle/>
          <a:p>
            <a:r>
              <a:rPr kumimoji="1" lang="en-US" altLang="ja-JP" sz="3200"/>
              <a:t>1</a:t>
            </a:r>
            <a:r>
              <a:rPr lang="ja-JP" altLang="en-US" sz="3200"/>
              <a:t>秒間で処理できる</a:t>
            </a:r>
            <a:r>
              <a:rPr lang="en-US" altLang="ja-JP" sz="3200"/>
              <a:t>for</a:t>
            </a:r>
            <a:r>
              <a:rPr lang="ja-JP" altLang="en-US" sz="3200"/>
              <a:t>文ループの回数は</a:t>
            </a:r>
            <a:r>
              <a:rPr lang="en-US" altLang="ja-JP" sz="3200"/>
              <a:t> 10</a:t>
            </a:r>
            <a:r>
              <a:rPr lang="en-US" altLang="ja-JP" sz="3200" baseline="30000"/>
              <a:t>8 </a:t>
            </a:r>
            <a:r>
              <a:rPr lang="ja-JP" altLang="en-US" sz="3200"/>
              <a:t>回程度</a:t>
            </a:r>
            <a:endParaRPr kumimoji="1" lang="ja-JP" altLang="en-US" sz="3200"/>
          </a:p>
        </p:txBody>
      </p:sp>
    </p:spTree>
    <p:extLst>
      <p:ext uri="{BB962C8B-B14F-4D97-AF65-F5344CB8AC3E}">
        <p14:creationId xmlns:p14="http://schemas.microsoft.com/office/powerpoint/2010/main" val="3337384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9.1</a:t>
            </a:r>
            <a:endParaRPr kumimoji="1" lang="ja-JP" altLang="en-US" sz="3200" b="1"/>
          </a:p>
        </p:txBody>
      </p:sp>
      <p:sp>
        <p:nvSpPr>
          <p:cNvPr id="2" name="テキスト ボックス 1">
            <a:extLst>
              <a:ext uri="{FF2B5EF4-FFF2-40B4-BE49-F238E27FC236}">
                <a16:creationId xmlns:a16="http://schemas.microsoft.com/office/drawing/2014/main" id="{AFCF964B-00F5-96D5-7B28-E88EBE192A25}"/>
              </a:ext>
            </a:extLst>
          </p:cNvPr>
          <p:cNvSpPr txBox="1"/>
          <p:nvPr/>
        </p:nvSpPr>
        <p:spPr>
          <a:xfrm>
            <a:off x="698157" y="1698172"/>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893709EA-D3B5-B608-8D17-4E9AD358449D}"/>
              </a:ext>
            </a:extLst>
          </p:cNvPr>
          <p:cNvSpPr txBox="1"/>
          <p:nvPr/>
        </p:nvSpPr>
        <p:spPr>
          <a:xfrm>
            <a:off x="1889090" y="2775584"/>
            <a:ext cx="8600431" cy="461665"/>
          </a:xfrm>
          <a:prstGeom prst="rect">
            <a:avLst/>
          </a:prstGeom>
          <a:noFill/>
        </p:spPr>
        <p:txBody>
          <a:bodyPr wrap="none" rtlCol="0">
            <a:spAutoFit/>
          </a:bodyPr>
          <a:lstStyle/>
          <a:p>
            <a:r>
              <a:rPr lang="en-US" altLang="ja-JP" sz="2400"/>
              <a:t>(1</a:t>
            </a:r>
            <a:r>
              <a:rPr lang="ja-JP" altLang="en-US" sz="2400"/>
              <a:t>万円札の枚数</a:t>
            </a:r>
            <a:r>
              <a:rPr lang="en-US" altLang="ja-JP" sz="2400"/>
              <a:t>) + (5</a:t>
            </a:r>
            <a:r>
              <a:rPr lang="ja-JP" altLang="en-US" sz="2400"/>
              <a:t>千円札の枚数</a:t>
            </a:r>
            <a:r>
              <a:rPr lang="en-US" altLang="ja-JP" sz="2400"/>
              <a:t>) + </a:t>
            </a:r>
            <a:r>
              <a:rPr lang="en-US" altLang="ja-JP" sz="2400">
                <a:highlight>
                  <a:srgbClr val="FFFF00"/>
                </a:highlight>
              </a:rPr>
              <a:t>(</a:t>
            </a:r>
            <a:r>
              <a:rPr lang="ja-JP" altLang="en-US" sz="2400">
                <a:highlight>
                  <a:srgbClr val="FFFF00"/>
                </a:highlight>
              </a:rPr>
              <a:t>千円札の枚数</a:t>
            </a:r>
            <a:r>
              <a:rPr lang="en-US" altLang="ja-JP" sz="2400">
                <a:highlight>
                  <a:srgbClr val="FFFF00"/>
                </a:highlight>
              </a:rPr>
              <a:t>)</a:t>
            </a:r>
            <a:r>
              <a:rPr lang="ja-JP" altLang="en-US" sz="2400">
                <a:solidFill>
                  <a:schemeClr val="bg1"/>
                </a:solidFill>
              </a:rPr>
              <a:t>　</a:t>
            </a:r>
            <a:r>
              <a:rPr lang="ja-JP" altLang="en-US" sz="2400"/>
              <a:t>＝ </a:t>
            </a:r>
            <a:r>
              <a:rPr lang="en-US" altLang="ja-JP" sz="2400"/>
              <a:t>N </a:t>
            </a:r>
            <a:endParaRPr kumimoji="1" lang="ja-JP" altLang="en-US" sz="2400"/>
          </a:p>
        </p:txBody>
      </p:sp>
      <p:sp>
        <p:nvSpPr>
          <p:cNvPr id="6" name="テキスト ボックス 5">
            <a:extLst>
              <a:ext uri="{FF2B5EF4-FFF2-40B4-BE49-F238E27FC236}">
                <a16:creationId xmlns:a16="http://schemas.microsoft.com/office/drawing/2014/main" id="{B50C13C4-F8CF-3863-56B6-8E8CB859F6EA}"/>
              </a:ext>
            </a:extLst>
          </p:cNvPr>
          <p:cNvSpPr txBox="1"/>
          <p:nvPr/>
        </p:nvSpPr>
        <p:spPr>
          <a:xfrm>
            <a:off x="1081333" y="3718136"/>
            <a:ext cx="9041258" cy="461665"/>
          </a:xfrm>
          <a:prstGeom prst="rect">
            <a:avLst/>
          </a:prstGeom>
          <a:noFill/>
        </p:spPr>
        <p:txBody>
          <a:bodyPr wrap="none" rtlCol="0">
            <a:spAutoFit/>
          </a:bodyPr>
          <a:lstStyle/>
          <a:p>
            <a:r>
              <a:rPr kumimoji="1" lang="ja-JP" altLang="en-US" sz="2400"/>
              <a:t>⇔</a:t>
            </a:r>
            <a:r>
              <a:rPr lang="en-US" altLang="ja-JP" sz="2400"/>
              <a:t>      </a:t>
            </a:r>
            <a:r>
              <a:rPr lang="en-US" altLang="ja-JP" sz="2400">
                <a:highlight>
                  <a:srgbClr val="FFFF00"/>
                </a:highlight>
              </a:rPr>
              <a:t>(</a:t>
            </a:r>
            <a:r>
              <a:rPr lang="ja-JP" altLang="en-US" sz="2400">
                <a:highlight>
                  <a:srgbClr val="FFFF00"/>
                </a:highlight>
              </a:rPr>
              <a:t>千円札の枚数</a:t>
            </a:r>
            <a:r>
              <a:rPr lang="en-US" altLang="ja-JP" sz="2400">
                <a:highlight>
                  <a:srgbClr val="FFFF00"/>
                </a:highlight>
              </a:rPr>
              <a:t>)</a:t>
            </a:r>
            <a:r>
              <a:rPr lang="ja-JP" altLang="en-US" sz="2400"/>
              <a:t>＝ </a:t>
            </a:r>
            <a:r>
              <a:rPr lang="en-US" altLang="ja-JP" sz="2400"/>
              <a:t>N - (1</a:t>
            </a:r>
            <a:r>
              <a:rPr lang="ja-JP" altLang="en-US" sz="2400"/>
              <a:t>万円札の枚数</a:t>
            </a:r>
            <a:r>
              <a:rPr lang="en-US" altLang="ja-JP" sz="2400"/>
              <a:t>)  - (5</a:t>
            </a:r>
            <a:r>
              <a:rPr lang="ja-JP" altLang="en-US" sz="2400"/>
              <a:t>千円札の枚数</a:t>
            </a:r>
            <a:r>
              <a:rPr lang="en-US" altLang="ja-JP" sz="2400"/>
              <a:t>) </a:t>
            </a:r>
            <a:endParaRPr kumimoji="1" lang="ja-JP" altLang="en-US" sz="2400"/>
          </a:p>
        </p:txBody>
      </p:sp>
      <p:sp>
        <p:nvSpPr>
          <p:cNvPr id="7" name="テキスト ボックス 6">
            <a:extLst>
              <a:ext uri="{FF2B5EF4-FFF2-40B4-BE49-F238E27FC236}">
                <a16:creationId xmlns:a16="http://schemas.microsoft.com/office/drawing/2014/main" id="{AEE6ED94-94EE-A3CE-E1A4-77EF53BDD216}"/>
              </a:ext>
            </a:extLst>
          </p:cNvPr>
          <p:cNvSpPr txBox="1"/>
          <p:nvPr/>
        </p:nvSpPr>
        <p:spPr>
          <a:xfrm>
            <a:off x="7147483" y="4676039"/>
            <a:ext cx="4493538" cy="461665"/>
          </a:xfrm>
          <a:prstGeom prst="rect">
            <a:avLst/>
          </a:prstGeom>
          <a:noFill/>
        </p:spPr>
        <p:txBody>
          <a:bodyPr wrap="none" rtlCol="0">
            <a:spAutoFit/>
          </a:bodyPr>
          <a:lstStyle/>
          <a:p>
            <a:r>
              <a:rPr kumimoji="1" lang="ja-JP" altLang="en-US" sz="2400"/>
              <a:t>を利用してループの数を減らす</a:t>
            </a:r>
          </a:p>
        </p:txBody>
      </p:sp>
    </p:spTree>
    <p:extLst>
      <p:ext uri="{BB962C8B-B14F-4D97-AF65-F5344CB8AC3E}">
        <p14:creationId xmlns:p14="http://schemas.microsoft.com/office/powerpoint/2010/main" val="239018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9.2</a:t>
            </a:r>
            <a:endParaRPr kumimoji="1" lang="ja-JP" altLang="en-US" sz="3200" b="1"/>
          </a:p>
        </p:txBody>
      </p:sp>
      <p:sp>
        <p:nvSpPr>
          <p:cNvPr id="3" name="テキスト ボックス 2">
            <a:extLst>
              <a:ext uri="{FF2B5EF4-FFF2-40B4-BE49-F238E27FC236}">
                <a16:creationId xmlns:a16="http://schemas.microsoft.com/office/drawing/2014/main" id="{886F4604-2A55-9DE6-57AA-1643F182FCC9}"/>
              </a:ext>
            </a:extLst>
          </p:cNvPr>
          <p:cNvSpPr txBox="1"/>
          <p:nvPr/>
        </p:nvSpPr>
        <p:spPr>
          <a:xfrm>
            <a:off x="4876801" y="2928078"/>
            <a:ext cx="7221849" cy="3929922"/>
          </a:xfrm>
          <a:prstGeom prst="rect">
            <a:avLst/>
          </a:prstGeom>
          <a:solidFill>
            <a:schemeClr val="tx1"/>
          </a:solidFill>
        </p:spPr>
        <p:txBody>
          <a:bodyPr wrap="none" rtlCol="0">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円の枚数を</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0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N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で調べる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円の枚数を</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0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N-i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で調べる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DC54BCFE-0014-DFE5-4A9E-C9C963823612}"/>
              </a:ext>
            </a:extLst>
          </p:cNvPr>
          <p:cNvSpPr txBox="1"/>
          <p:nvPr/>
        </p:nvSpPr>
        <p:spPr>
          <a:xfrm>
            <a:off x="8021892" y="2558746"/>
            <a:ext cx="931665" cy="369332"/>
          </a:xfrm>
          <a:prstGeom prst="rect">
            <a:avLst/>
          </a:prstGeom>
          <a:noFill/>
        </p:spPr>
        <p:txBody>
          <a:bodyPr wrap="none" rtlCol="0">
            <a:spAutoFit/>
          </a:bodyPr>
          <a:lstStyle/>
          <a:p>
            <a:r>
              <a:rPr kumimoji="1" lang="en-US" altLang="ja-JP"/>
              <a:t>Python</a:t>
            </a:r>
            <a:endParaRPr kumimoji="1" lang="ja-JP" altLang="en-US"/>
          </a:p>
        </p:txBody>
      </p:sp>
      <p:sp>
        <p:nvSpPr>
          <p:cNvPr id="8" name="テキスト ボックス 7">
            <a:extLst>
              <a:ext uri="{FF2B5EF4-FFF2-40B4-BE49-F238E27FC236}">
                <a16:creationId xmlns:a16="http://schemas.microsoft.com/office/drawing/2014/main" id="{2F5EC3B0-4BA0-5418-360A-CE770F344A63}"/>
              </a:ext>
            </a:extLst>
          </p:cNvPr>
          <p:cNvSpPr txBox="1"/>
          <p:nvPr/>
        </p:nvSpPr>
        <p:spPr>
          <a:xfrm>
            <a:off x="844913" y="2327913"/>
            <a:ext cx="3693640" cy="830997"/>
          </a:xfrm>
          <a:prstGeom prst="rect">
            <a:avLst/>
          </a:prstGeom>
          <a:noFill/>
        </p:spPr>
        <p:txBody>
          <a:bodyPr wrap="none" rtlCol="0">
            <a:spAutoFit/>
          </a:bodyPr>
          <a:lstStyle/>
          <a:p>
            <a:r>
              <a:rPr kumimoji="1" lang="en-US" altLang="ja-JP" sz="2400"/>
              <a:t>1</a:t>
            </a:r>
            <a:r>
              <a:rPr kumimoji="1" lang="ja-JP" altLang="en-US" sz="2400"/>
              <a:t>万円札の枚数と</a:t>
            </a:r>
            <a:r>
              <a:rPr kumimoji="1" lang="en-US" altLang="ja-JP" sz="2400"/>
              <a:t>5</a:t>
            </a:r>
            <a:r>
              <a:rPr kumimoji="1" lang="ja-JP" altLang="en-US" sz="2400"/>
              <a:t>千円札</a:t>
            </a:r>
            <a:endParaRPr kumimoji="1" lang="en-US" altLang="ja-JP" sz="2400"/>
          </a:p>
          <a:p>
            <a:r>
              <a:rPr kumimoji="1" lang="ja-JP" altLang="en-US" sz="2400"/>
              <a:t>の枚数を全探索する</a:t>
            </a:r>
          </a:p>
        </p:txBody>
      </p:sp>
      <p:sp>
        <p:nvSpPr>
          <p:cNvPr id="9" name="テキスト ボックス 8">
            <a:extLst>
              <a:ext uri="{FF2B5EF4-FFF2-40B4-BE49-F238E27FC236}">
                <a16:creationId xmlns:a16="http://schemas.microsoft.com/office/drawing/2014/main" id="{E6DC65E5-200C-2063-495E-44D1AF977992}"/>
              </a:ext>
            </a:extLst>
          </p:cNvPr>
          <p:cNvSpPr txBox="1"/>
          <p:nvPr/>
        </p:nvSpPr>
        <p:spPr>
          <a:xfrm>
            <a:off x="698157" y="1727748"/>
            <a:ext cx="1107996" cy="461665"/>
          </a:xfrm>
          <a:prstGeom prst="rect">
            <a:avLst/>
          </a:prstGeom>
          <a:noFill/>
        </p:spPr>
        <p:txBody>
          <a:bodyPr wrap="none" rtlCol="0">
            <a:spAutoFit/>
          </a:bodyPr>
          <a:lstStyle/>
          <a:p>
            <a:r>
              <a:rPr kumimoji="1" lang="ja-JP" altLang="en-US" sz="2400"/>
              <a:t>解き方</a:t>
            </a:r>
          </a:p>
        </p:txBody>
      </p:sp>
    </p:spTree>
    <p:extLst>
      <p:ext uri="{BB962C8B-B14F-4D97-AF65-F5344CB8AC3E}">
        <p14:creationId xmlns:p14="http://schemas.microsoft.com/office/powerpoint/2010/main" val="4127543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9.3</a:t>
            </a:r>
            <a:endParaRPr kumimoji="1" lang="ja-JP" altLang="en-US" sz="3200" b="1"/>
          </a:p>
        </p:txBody>
      </p:sp>
      <p:sp>
        <p:nvSpPr>
          <p:cNvPr id="3" name="テキスト ボックス 2">
            <a:extLst>
              <a:ext uri="{FF2B5EF4-FFF2-40B4-BE49-F238E27FC236}">
                <a16:creationId xmlns:a16="http://schemas.microsoft.com/office/drawing/2014/main" id="{7F9ECEF5-715B-159C-751D-896E76CD36DC}"/>
              </a:ext>
            </a:extLst>
          </p:cNvPr>
          <p:cNvSpPr txBox="1"/>
          <p:nvPr/>
        </p:nvSpPr>
        <p:spPr>
          <a:xfrm>
            <a:off x="131959" y="2128500"/>
            <a:ext cx="9110186" cy="4729500"/>
          </a:xfrm>
          <a:prstGeom prst="rect">
            <a:avLst/>
          </a:prstGeom>
          <a:solidFill>
            <a:schemeClr val="tx1"/>
          </a:solidFill>
        </p:spPr>
        <p:txBody>
          <a:bodyPr wrap="none" rtlCol="0">
            <a:spAutoFit/>
          </a:bodyPr>
          <a:lstStyle/>
          <a:p>
            <a:pPr algn="just"/>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A600C3E2-08AD-8AA5-8FDC-7D3696943D83}"/>
              </a:ext>
            </a:extLst>
          </p:cNvPr>
          <p:cNvSpPr txBox="1"/>
          <p:nvPr/>
        </p:nvSpPr>
        <p:spPr>
          <a:xfrm>
            <a:off x="4011867" y="1838190"/>
            <a:ext cx="675185" cy="369332"/>
          </a:xfrm>
          <a:prstGeom prst="rect">
            <a:avLst/>
          </a:prstGeom>
          <a:noFill/>
        </p:spPr>
        <p:txBody>
          <a:bodyPr wrap="none" rtlCol="0">
            <a:spAutoFit/>
          </a:bodyPr>
          <a:lstStyle/>
          <a:p>
            <a:r>
              <a:rPr kumimoji="1" lang="en-US" altLang="ja-JP"/>
              <a:t>C++</a:t>
            </a:r>
            <a:endParaRPr kumimoji="1" lang="ja-JP" altLang="en-US"/>
          </a:p>
        </p:txBody>
      </p:sp>
    </p:spTree>
    <p:extLst>
      <p:ext uri="{BB962C8B-B14F-4D97-AF65-F5344CB8AC3E}">
        <p14:creationId xmlns:p14="http://schemas.microsoft.com/office/powerpoint/2010/main" val="1366812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9.4</a:t>
            </a:r>
            <a:endParaRPr kumimoji="1" lang="ja-JP" altLang="en-US" sz="3200" b="1"/>
          </a:p>
        </p:txBody>
      </p:sp>
      <p:sp>
        <p:nvSpPr>
          <p:cNvPr id="2" name="テキスト ボックス 1">
            <a:extLst>
              <a:ext uri="{FF2B5EF4-FFF2-40B4-BE49-F238E27FC236}">
                <a16:creationId xmlns:a16="http://schemas.microsoft.com/office/drawing/2014/main" id="{258CA87E-FAF1-F40A-54F9-29CAC9955D56}"/>
              </a:ext>
            </a:extLst>
          </p:cNvPr>
          <p:cNvSpPr txBox="1"/>
          <p:nvPr/>
        </p:nvSpPr>
        <p:spPr>
          <a:xfrm>
            <a:off x="654756" y="1715911"/>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E1D0ABC6-4AD3-49F0-6544-BA437FF21614}"/>
              </a:ext>
            </a:extLst>
          </p:cNvPr>
          <p:cNvSpPr txBox="1"/>
          <p:nvPr/>
        </p:nvSpPr>
        <p:spPr>
          <a:xfrm>
            <a:off x="864329" y="3136612"/>
            <a:ext cx="5929828" cy="584775"/>
          </a:xfrm>
          <a:prstGeom prst="rect">
            <a:avLst/>
          </a:prstGeom>
          <a:noFill/>
        </p:spPr>
        <p:txBody>
          <a:bodyPr wrap="none" rtlCol="0">
            <a:spAutoFit/>
          </a:bodyPr>
          <a:lstStyle/>
          <a:p>
            <a:r>
              <a:rPr kumimoji="1" lang="ja-JP" altLang="en-US" sz="3200">
                <a:solidFill>
                  <a:srgbClr val="F8582E"/>
                </a:solidFill>
              </a:rPr>
              <a:t>・計算量のオーダーを意識する</a:t>
            </a:r>
          </a:p>
        </p:txBody>
      </p:sp>
    </p:spTree>
    <p:extLst>
      <p:ext uri="{BB962C8B-B14F-4D97-AF65-F5344CB8AC3E}">
        <p14:creationId xmlns:p14="http://schemas.microsoft.com/office/powerpoint/2010/main" val="1741840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計算量のオーダー</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9.5</a:t>
            </a:r>
            <a:endParaRPr kumimoji="1" lang="ja-JP" altLang="en-US" sz="3200" b="1"/>
          </a:p>
        </p:txBody>
      </p:sp>
    </p:spTree>
    <p:extLst>
      <p:ext uri="{BB962C8B-B14F-4D97-AF65-F5344CB8AC3E}">
        <p14:creationId xmlns:p14="http://schemas.microsoft.com/office/powerpoint/2010/main" val="120645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(Python)</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1.2</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0" y="5482432"/>
            <a:ext cx="4978401"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AF9ED196-D68C-510E-76BD-38531AD45125}"/>
              </a:ext>
            </a:extLst>
          </p:cNvPr>
          <p:cNvSpPr txBox="1"/>
          <p:nvPr/>
        </p:nvSpPr>
        <p:spPr>
          <a:xfrm>
            <a:off x="352268" y="3882095"/>
            <a:ext cx="5093061" cy="307777"/>
          </a:xfrm>
          <a:prstGeom prst="rect">
            <a:avLst/>
          </a:prstGeom>
          <a:noFill/>
        </p:spPr>
        <p:txBody>
          <a:bodyPr wrap="none" rtlCol="0">
            <a:spAutoFit/>
          </a:bodyPr>
          <a:lstStyle/>
          <a:p>
            <a:r>
              <a:rPr kumimoji="1" lang="en" altLang="ja-JP" sz="1400"/>
              <a:t>https://qiita.com/scythercas/items/5e08dfffb49468dd1176</a:t>
            </a:r>
            <a:endParaRPr kumimoji="1" lang="ja-JP" altLang="en-US" sz="1400"/>
          </a:p>
        </p:txBody>
      </p:sp>
      <p:sp>
        <p:nvSpPr>
          <p:cNvPr id="12" name="テキスト ボックス 11">
            <a:extLst>
              <a:ext uri="{FF2B5EF4-FFF2-40B4-BE49-F238E27FC236}">
                <a16:creationId xmlns:a16="http://schemas.microsoft.com/office/drawing/2014/main" id="{BC649045-E90D-2D77-4C55-D599B83D70A2}"/>
              </a:ext>
            </a:extLst>
          </p:cNvPr>
          <p:cNvSpPr txBox="1"/>
          <p:nvPr/>
        </p:nvSpPr>
        <p:spPr>
          <a:xfrm>
            <a:off x="499794" y="3447403"/>
            <a:ext cx="646331" cy="369332"/>
          </a:xfrm>
          <a:prstGeom prst="rect">
            <a:avLst/>
          </a:prstGeom>
          <a:noFill/>
        </p:spPr>
        <p:txBody>
          <a:bodyPr wrap="none" rtlCol="0">
            <a:spAutoFit/>
          </a:bodyPr>
          <a:lstStyle/>
          <a:p>
            <a:r>
              <a:rPr kumimoji="1" lang="ja-JP" altLang="en-US"/>
              <a:t>参考</a:t>
            </a:r>
          </a:p>
        </p:txBody>
      </p:sp>
      <p:sp>
        <p:nvSpPr>
          <p:cNvPr id="13" name="テキスト ボックス 12">
            <a:extLst>
              <a:ext uri="{FF2B5EF4-FFF2-40B4-BE49-F238E27FC236}">
                <a16:creationId xmlns:a16="http://schemas.microsoft.com/office/drawing/2014/main" id="{97B0310A-2BA9-024E-FD08-839FC1B9D963}"/>
              </a:ext>
            </a:extLst>
          </p:cNvPr>
          <p:cNvSpPr txBox="1"/>
          <p:nvPr/>
        </p:nvSpPr>
        <p:spPr>
          <a:xfrm>
            <a:off x="499794" y="1807295"/>
            <a:ext cx="10491975" cy="523220"/>
          </a:xfrm>
          <a:prstGeom prst="rect">
            <a:avLst/>
          </a:prstGeom>
          <a:noFill/>
        </p:spPr>
        <p:txBody>
          <a:bodyPr wrap="none" rtlCol="0">
            <a:spAutoFit/>
          </a:bodyPr>
          <a:lstStyle/>
          <a:p>
            <a:r>
              <a:rPr kumimoji="1" lang="ja-JP" altLang="en-US" sz="2800"/>
              <a:t>入力</a:t>
            </a:r>
            <a:r>
              <a:rPr kumimoji="1" lang="en-US" altLang="ja-JP" sz="2800"/>
              <a:t>: input()</a:t>
            </a:r>
            <a:r>
              <a:rPr kumimoji="1" lang="ja-JP" altLang="en-US" sz="2800"/>
              <a:t>で一行ずつ受け取る</a:t>
            </a:r>
            <a:r>
              <a:rPr lang="ja-JP" altLang="en-US" sz="2800"/>
              <a:t>、入力は文字列で受け取られる</a:t>
            </a:r>
            <a:endParaRPr kumimoji="1" lang="ja-JP" altLang="en-US" sz="2800"/>
          </a:p>
        </p:txBody>
      </p:sp>
      <p:sp>
        <p:nvSpPr>
          <p:cNvPr id="14" name="テキスト ボックス 13">
            <a:extLst>
              <a:ext uri="{FF2B5EF4-FFF2-40B4-BE49-F238E27FC236}">
                <a16:creationId xmlns:a16="http://schemas.microsoft.com/office/drawing/2014/main" id="{8E73FDA2-B327-DDFB-8CB6-D7238DD0A0D0}"/>
              </a:ext>
            </a:extLst>
          </p:cNvPr>
          <p:cNvSpPr txBox="1"/>
          <p:nvPr/>
        </p:nvSpPr>
        <p:spPr>
          <a:xfrm>
            <a:off x="499794" y="2690436"/>
            <a:ext cx="10870283" cy="523220"/>
          </a:xfrm>
          <a:prstGeom prst="rect">
            <a:avLst/>
          </a:prstGeom>
          <a:noFill/>
        </p:spPr>
        <p:txBody>
          <a:bodyPr wrap="none" rtlCol="0">
            <a:spAutoFit/>
          </a:bodyPr>
          <a:lstStyle/>
          <a:p>
            <a:r>
              <a:rPr kumimoji="1" lang="ja-JP" altLang="en-US" sz="2800"/>
              <a:t>出力</a:t>
            </a:r>
            <a:r>
              <a:rPr kumimoji="1" lang="en-US" altLang="ja-JP" sz="2800"/>
              <a:t>:</a:t>
            </a:r>
            <a:r>
              <a:rPr kumimoji="1" lang="ja-JP" altLang="en-US" sz="2800"/>
              <a:t>基本は</a:t>
            </a:r>
            <a:r>
              <a:rPr kumimoji="1" lang="en-US" altLang="ja-JP" sz="2800"/>
              <a:t>print(a)</a:t>
            </a:r>
            <a:r>
              <a:rPr kumimoji="1" lang="ja-JP" altLang="en-US" sz="2800"/>
              <a:t>とかでいい。複数を出力する際は文字列にする</a:t>
            </a:r>
          </a:p>
        </p:txBody>
      </p:sp>
      <p:sp>
        <p:nvSpPr>
          <p:cNvPr id="15" name="テキスト ボックス 14">
            <a:extLst>
              <a:ext uri="{FF2B5EF4-FFF2-40B4-BE49-F238E27FC236}">
                <a16:creationId xmlns:a16="http://schemas.microsoft.com/office/drawing/2014/main" id="{6FA3A20F-22A8-A2F7-9A62-9D2C4F334623}"/>
              </a:ext>
            </a:extLst>
          </p:cNvPr>
          <p:cNvSpPr txBox="1"/>
          <p:nvPr/>
        </p:nvSpPr>
        <p:spPr>
          <a:xfrm>
            <a:off x="352268" y="4234329"/>
            <a:ext cx="11622092" cy="307777"/>
          </a:xfrm>
          <a:prstGeom prst="rect">
            <a:avLst/>
          </a:prstGeom>
          <a:noFill/>
        </p:spPr>
        <p:txBody>
          <a:bodyPr wrap="none" rtlCol="0">
            <a:spAutoFit/>
          </a:bodyPr>
          <a:lstStyle/>
          <a:p>
            <a:r>
              <a:rPr kumimoji="1" lang="en" altLang="ja-JP" sz="1400"/>
              <a:t>https://qiita.com/Koichiro-Kanaya/items/4f46fe2c98a415681210#Python%E3%81%A7%E3%81%AE%E5%85%A5%E5%87%BA%E5%8A%9B</a:t>
            </a:r>
            <a:endParaRPr kumimoji="1" lang="ja-JP" altLang="en-US" sz="1400"/>
          </a:p>
        </p:txBody>
      </p:sp>
      <p:sp>
        <p:nvSpPr>
          <p:cNvPr id="16" name="テキスト ボックス 15">
            <a:extLst>
              <a:ext uri="{FF2B5EF4-FFF2-40B4-BE49-F238E27FC236}">
                <a16:creationId xmlns:a16="http://schemas.microsoft.com/office/drawing/2014/main" id="{C88BD5A7-D4CC-D7FC-2843-AB170CC102D2}"/>
              </a:ext>
            </a:extLst>
          </p:cNvPr>
          <p:cNvSpPr txBox="1"/>
          <p:nvPr/>
        </p:nvSpPr>
        <p:spPr>
          <a:xfrm>
            <a:off x="1960880" y="5113100"/>
            <a:ext cx="1005403" cy="369332"/>
          </a:xfrm>
          <a:prstGeom prst="rect">
            <a:avLst/>
          </a:prstGeom>
          <a:noFill/>
        </p:spPr>
        <p:txBody>
          <a:bodyPr wrap="none" rtlCol="0">
            <a:spAutoFit/>
          </a:bodyPr>
          <a:lstStyle/>
          <a:p>
            <a:r>
              <a:rPr kumimoji="1" lang="ja-JP" altLang="en-US"/>
              <a:t>解答例</a:t>
            </a:r>
            <a:r>
              <a:rPr kumimoji="1" lang="en-US" altLang="ja-JP"/>
              <a:t>1</a:t>
            </a:r>
            <a:endParaRPr kumimoji="1" lang="ja-JP" altLang="en-US"/>
          </a:p>
        </p:txBody>
      </p:sp>
      <p:sp>
        <p:nvSpPr>
          <p:cNvPr id="19" name="テキスト ボックス 18">
            <a:extLst>
              <a:ext uri="{FF2B5EF4-FFF2-40B4-BE49-F238E27FC236}">
                <a16:creationId xmlns:a16="http://schemas.microsoft.com/office/drawing/2014/main" id="{926A264C-C44D-2A63-7835-AB221325BCA0}"/>
              </a:ext>
            </a:extLst>
          </p:cNvPr>
          <p:cNvSpPr txBox="1"/>
          <p:nvPr/>
        </p:nvSpPr>
        <p:spPr>
          <a:xfrm>
            <a:off x="6614160" y="5483265"/>
            <a:ext cx="4978400"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format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DF2426D1-079D-2DF8-7D1E-E88AE4802744}"/>
              </a:ext>
            </a:extLst>
          </p:cNvPr>
          <p:cNvSpPr txBox="1"/>
          <p:nvPr/>
        </p:nvSpPr>
        <p:spPr>
          <a:xfrm>
            <a:off x="8493760" y="5113100"/>
            <a:ext cx="1005403" cy="369332"/>
          </a:xfrm>
          <a:prstGeom prst="rect">
            <a:avLst/>
          </a:prstGeom>
          <a:noFill/>
        </p:spPr>
        <p:txBody>
          <a:bodyPr wrap="none" rtlCol="0">
            <a:spAutoFit/>
          </a:bodyPr>
          <a:lstStyle/>
          <a:p>
            <a:r>
              <a:rPr kumimoji="1" lang="ja-JP" altLang="en-US"/>
              <a:t>解答例</a:t>
            </a:r>
            <a:r>
              <a:rPr kumimoji="1" lang="en-US" altLang="ja-JP"/>
              <a:t>2</a:t>
            </a:r>
            <a:endParaRPr kumimoji="1" lang="ja-JP" altLang="en-US"/>
          </a:p>
        </p:txBody>
      </p:sp>
    </p:spTree>
    <p:extLst>
      <p:ext uri="{BB962C8B-B14F-4D97-AF65-F5344CB8AC3E}">
        <p14:creationId xmlns:p14="http://schemas.microsoft.com/office/powerpoint/2010/main" val="4083603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a:t>
            </a:r>
            <a:endParaRPr kumimoji="1" lang="ja-JP" altLang="en-US" sz="3200" b="1"/>
          </a:p>
        </p:txBody>
      </p:sp>
      <p:sp>
        <p:nvSpPr>
          <p:cNvPr id="2" name="テキスト ボックス 1">
            <a:extLst>
              <a:ext uri="{FF2B5EF4-FFF2-40B4-BE49-F238E27FC236}">
                <a16:creationId xmlns:a16="http://schemas.microsoft.com/office/drawing/2014/main" id="{62061C31-CD88-0B7E-DF21-89404CBED3BB}"/>
              </a:ext>
            </a:extLst>
          </p:cNvPr>
          <p:cNvSpPr txBox="1"/>
          <p:nvPr/>
        </p:nvSpPr>
        <p:spPr>
          <a:xfrm>
            <a:off x="698157" y="1688124"/>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D1771F9E-BC99-1D2B-65E9-AC6950CE86D0}"/>
              </a:ext>
            </a:extLst>
          </p:cNvPr>
          <p:cNvSpPr txBox="1"/>
          <p:nvPr/>
        </p:nvSpPr>
        <p:spPr>
          <a:xfrm>
            <a:off x="1252155" y="2440037"/>
            <a:ext cx="10033516" cy="584775"/>
          </a:xfrm>
          <a:prstGeom prst="rect">
            <a:avLst/>
          </a:prstGeom>
          <a:noFill/>
        </p:spPr>
        <p:txBody>
          <a:bodyPr wrap="none" rtlCol="0">
            <a:spAutoFit/>
          </a:bodyPr>
          <a:lstStyle/>
          <a:p>
            <a:r>
              <a:rPr lang="ja-JP" altLang="en-US" sz="3200"/>
              <a:t>・</a:t>
            </a:r>
            <a:r>
              <a:rPr kumimoji="1" lang="ja-JP" altLang="en-US" sz="3200"/>
              <a:t>４つの文字列が取り除けるかを</a:t>
            </a:r>
            <a:r>
              <a:rPr kumimoji="1" lang="ja-JP" altLang="en-US" sz="3200">
                <a:solidFill>
                  <a:srgbClr val="FF0000"/>
                </a:solidFill>
              </a:rPr>
              <a:t>後ろから</a:t>
            </a:r>
            <a:r>
              <a:rPr kumimoji="1" lang="ja-JP" altLang="en-US" sz="3200"/>
              <a:t>貪欲に試す</a:t>
            </a:r>
          </a:p>
        </p:txBody>
      </p:sp>
      <p:sp>
        <p:nvSpPr>
          <p:cNvPr id="6" name="テキスト ボックス 5">
            <a:extLst>
              <a:ext uri="{FF2B5EF4-FFF2-40B4-BE49-F238E27FC236}">
                <a16:creationId xmlns:a16="http://schemas.microsoft.com/office/drawing/2014/main" id="{DA3C6567-3E0F-5C67-ACD2-C7F4F20AD7DB}"/>
              </a:ext>
            </a:extLst>
          </p:cNvPr>
          <p:cNvSpPr txBox="1"/>
          <p:nvPr/>
        </p:nvSpPr>
        <p:spPr>
          <a:xfrm>
            <a:off x="834013" y="3315956"/>
            <a:ext cx="1338828" cy="369332"/>
          </a:xfrm>
          <a:prstGeom prst="rect">
            <a:avLst/>
          </a:prstGeom>
          <a:noFill/>
        </p:spPr>
        <p:txBody>
          <a:bodyPr wrap="none" rtlCol="0">
            <a:spAutoFit/>
          </a:bodyPr>
          <a:lstStyle/>
          <a:p>
            <a:r>
              <a:rPr kumimoji="1" lang="ja-JP" altLang="en-US"/>
              <a:t>前からだと</a:t>
            </a:r>
          </a:p>
        </p:txBody>
      </p:sp>
      <p:sp>
        <p:nvSpPr>
          <p:cNvPr id="7" name="テキスト ボックス 6">
            <a:extLst>
              <a:ext uri="{FF2B5EF4-FFF2-40B4-BE49-F238E27FC236}">
                <a16:creationId xmlns:a16="http://schemas.microsoft.com/office/drawing/2014/main" id="{4D83511C-CBA8-1A64-BE76-701826E8B807}"/>
              </a:ext>
            </a:extLst>
          </p:cNvPr>
          <p:cNvSpPr txBox="1"/>
          <p:nvPr/>
        </p:nvSpPr>
        <p:spPr>
          <a:xfrm>
            <a:off x="1889090" y="3959051"/>
            <a:ext cx="6853158"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         </a:t>
            </a:r>
            <a:r>
              <a:rPr kumimoji="1" lang="en-US" altLang="ja-JP" sz="2400">
                <a:highlight>
                  <a:srgbClr val="FFFF00"/>
                </a:highlight>
              </a:rPr>
              <a:t>dream</a:t>
            </a:r>
            <a:r>
              <a:rPr kumimoji="1" lang="en-US" altLang="ja-JP" sz="2400"/>
              <a:t>er           </a:t>
            </a:r>
            <a:r>
              <a:rPr kumimoji="1" lang="en-US" altLang="ja-JP" sz="2400">
                <a:highlight>
                  <a:srgbClr val="00FF00"/>
                </a:highlight>
              </a:rPr>
              <a:t>erase</a:t>
            </a:r>
            <a:r>
              <a:rPr kumimoji="1" lang="en-US" altLang="ja-JP" sz="2400"/>
              <a:t>            </a:t>
            </a:r>
            <a:r>
              <a:rPr kumimoji="1" lang="en-US" altLang="ja-JP" sz="2400">
                <a:highlight>
                  <a:srgbClr val="00FF00"/>
                </a:highlight>
              </a:rPr>
              <a:t>erase</a:t>
            </a:r>
            <a:r>
              <a:rPr kumimoji="1" lang="en-US" altLang="ja-JP" sz="2400"/>
              <a:t>r</a:t>
            </a:r>
            <a:endParaRPr kumimoji="1" lang="ja-JP" altLang="en-US" sz="2400"/>
          </a:p>
        </p:txBody>
      </p:sp>
      <p:sp>
        <p:nvSpPr>
          <p:cNvPr id="8" name="テキスト ボックス 7">
            <a:extLst>
              <a:ext uri="{FF2B5EF4-FFF2-40B4-BE49-F238E27FC236}">
                <a16:creationId xmlns:a16="http://schemas.microsoft.com/office/drawing/2014/main" id="{FEF24744-9225-91D0-79C5-B43AF1F670D4}"/>
              </a:ext>
            </a:extLst>
          </p:cNvPr>
          <p:cNvSpPr txBox="1"/>
          <p:nvPr/>
        </p:nvSpPr>
        <p:spPr>
          <a:xfrm>
            <a:off x="834013" y="5216655"/>
            <a:ext cx="1569660" cy="369332"/>
          </a:xfrm>
          <a:prstGeom prst="rect">
            <a:avLst/>
          </a:prstGeom>
          <a:noFill/>
        </p:spPr>
        <p:txBody>
          <a:bodyPr wrap="none" rtlCol="0">
            <a:spAutoFit/>
          </a:bodyPr>
          <a:lstStyle/>
          <a:p>
            <a:r>
              <a:rPr kumimoji="1" lang="ja-JP" altLang="en-US"/>
              <a:t>後ろからだと</a:t>
            </a:r>
          </a:p>
        </p:txBody>
      </p:sp>
      <p:sp>
        <p:nvSpPr>
          <p:cNvPr id="9" name="テキスト ボックス 8">
            <a:extLst>
              <a:ext uri="{FF2B5EF4-FFF2-40B4-BE49-F238E27FC236}">
                <a16:creationId xmlns:a16="http://schemas.microsoft.com/office/drawing/2014/main" id="{8526E231-7B37-8F3C-7C47-30FB56DDBA2D}"/>
              </a:ext>
            </a:extLst>
          </p:cNvPr>
          <p:cNvSpPr txBox="1"/>
          <p:nvPr/>
        </p:nvSpPr>
        <p:spPr>
          <a:xfrm>
            <a:off x="1977255" y="5748213"/>
            <a:ext cx="6676828" cy="461665"/>
          </a:xfrm>
          <a:prstGeom prst="rect">
            <a:avLst/>
          </a:prstGeom>
          <a:noFill/>
        </p:spPr>
        <p:txBody>
          <a:bodyPr wrap="none" rtlCol="0">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2">
                    <a:lumMod val="75000"/>
                  </a:schemeClr>
                </a:solidFill>
              </a:rPr>
              <a:t>remaerd</a:t>
            </a:r>
            <a:r>
              <a:rPr kumimoji="1" lang="en-US" altLang="ja-JP" sz="2400"/>
              <a:t>           </a:t>
            </a:r>
            <a:r>
              <a:rPr kumimoji="1" lang="en-US" altLang="ja-JP" sz="2400">
                <a:solidFill>
                  <a:schemeClr val="accent4">
                    <a:lumMod val="75000"/>
                  </a:schemeClr>
                </a:solidFill>
              </a:rPr>
              <a:t>esare</a:t>
            </a:r>
            <a:r>
              <a:rPr kumimoji="1" lang="en-US" altLang="ja-JP" sz="2400"/>
              <a:t>           </a:t>
            </a:r>
            <a:r>
              <a:rPr kumimoji="1" lang="en-US" altLang="ja-JP" sz="2400">
                <a:solidFill>
                  <a:schemeClr val="accent6">
                    <a:lumMod val="75000"/>
                  </a:schemeClr>
                </a:solidFill>
              </a:rPr>
              <a:t>resare</a:t>
            </a:r>
            <a:endParaRPr kumimoji="1" lang="ja-JP" altLang="en-US" sz="2400">
              <a:solidFill>
                <a:schemeClr val="accent6">
                  <a:lumMod val="75000"/>
                </a:schemeClr>
              </a:solidFill>
            </a:endParaRPr>
          </a:p>
        </p:txBody>
      </p:sp>
      <p:sp>
        <p:nvSpPr>
          <p:cNvPr id="12" name="U ターン矢印 11">
            <a:extLst>
              <a:ext uri="{FF2B5EF4-FFF2-40B4-BE49-F238E27FC236}">
                <a16:creationId xmlns:a16="http://schemas.microsoft.com/office/drawing/2014/main" id="{2E490A07-3727-676B-5CA4-E5A18597F57D}"/>
              </a:ext>
            </a:extLst>
          </p:cNvPr>
          <p:cNvSpPr/>
          <p:nvPr/>
        </p:nvSpPr>
        <p:spPr>
          <a:xfrm rot="10800000" flipH="1">
            <a:off x="6209881" y="4433947"/>
            <a:ext cx="1909187" cy="369332"/>
          </a:xfrm>
          <a:prstGeom prst="uturnArrow">
            <a:avLst>
              <a:gd name="adj1" fmla="val 7979"/>
              <a:gd name="adj2" fmla="val 25000"/>
              <a:gd name="adj3" fmla="val 26595"/>
              <a:gd name="adj4" fmla="val 50000"/>
              <a:gd name="adj5" fmla="val 984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U ターン矢印 14">
            <a:extLst>
              <a:ext uri="{FF2B5EF4-FFF2-40B4-BE49-F238E27FC236}">
                <a16:creationId xmlns:a16="http://schemas.microsoft.com/office/drawing/2014/main" id="{E8E704EA-58D5-5619-AEED-630985759D75}"/>
              </a:ext>
            </a:extLst>
          </p:cNvPr>
          <p:cNvSpPr/>
          <p:nvPr/>
        </p:nvSpPr>
        <p:spPr>
          <a:xfrm rot="10800000" flipH="1">
            <a:off x="2352989" y="4433948"/>
            <a:ext cx="1909187" cy="369332"/>
          </a:xfrm>
          <a:prstGeom prst="uturnArrow">
            <a:avLst>
              <a:gd name="adj1" fmla="val 7979"/>
              <a:gd name="adj2" fmla="val 25000"/>
              <a:gd name="adj3" fmla="val 26595"/>
              <a:gd name="adj4" fmla="val 50000"/>
              <a:gd name="adj5" fmla="val 984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E3FEEF32-B91A-CDB7-03D6-105B585C5933}"/>
              </a:ext>
            </a:extLst>
          </p:cNvPr>
          <p:cNvSpPr txBox="1"/>
          <p:nvPr/>
        </p:nvSpPr>
        <p:spPr>
          <a:xfrm>
            <a:off x="8390653" y="4634019"/>
            <a:ext cx="3877985" cy="369332"/>
          </a:xfrm>
          <a:prstGeom prst="rect">
            <a:avLst/>
          </a:prstGeom>
          <a:noFill/>
        </p:spPr>
        <p:txBody>
          <a:bodyPr wrap="none" rtlCol="0">
            <a:spAutoFit/>
          </a:bodyPr>
          <a:lstStyle/>
          <a:p>
            <a:r>
              <a:rPr kumimoji="1" lang="ja-JP" altLang="en-US"/>
              <a:t>完全に含まれてしまう文字列がある</a:t>
            </a:r>
          </a:p>
        </p:txBody>
      </p:sp>
      <p:sp>
        <p:nvSpPr>
          <p:cNvPr id="17" name="テキスト ボックス 16">
            <a:extLst>
              <a:ext uri="{FF2B5EF4-FFF2-40B4-BE49-F238E27FC236}">
                <a16:creationId xmlns:a16="http://schemas.microsoft.com/office/drawing/2014/main" id="{4B0711D6-A3D8-FB07-7C33-B51B22720433}"/>
              </a:ext>
            </a:extLst>
          </p:cNvPr>
          <p:cNvSpPr txBox="1"/>
          <p:nvPr/>
        </p:nvSpPr>
        <p:spPr>
          <a:xfrm>
            <a:off x="8275236" y="6308409"/>
            <a:ext cx="4108817" cy="646331"/>
          </a:xfrm>
          <a:prstGeom prst="rect">
            <a:avLst/>
          </a:prstGeom>
          <a:noFill/>
        </p:spPr>
        <p:txBody>
          <a:bodyPr wrap="none" rtlCol="0">
            <a:spAutoFit/>
          </a:bodyPr>
          <a:lstStyle/>
          <a:p>
            <a:r>
              <a:rPr kumimoji="1" lang="ja-JP" altLang="en-US"/>
              <a:t>完全に含まれてしまう文字列がない！</a:t>
            </a:r>
          </a:p>
          <a:p>
            <a:endParaRPr kumimoji="1" lang="ja-JP" altLang="en-US"/>
          </a:p>
        </p:txBody>
      </p:sp>
    </p:spTree>
    <p:extLst>
      <p:ext uri="{BB962C8B-B14F-4D97-AF65-F5344CB8AC3E}">
        <p14:creationId xmlns:p14="http://schemas.microsoft.com/office/powerpoint/2010/main" val="2591818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10.1</a:t>
            </a:r>
            <a:endParaRPr kumimoji="1" lang="ja-JP" altLang="en-US" sz="3200" b="1"/>
          </a:p>
        </p:txBody>
      </p:sp>
      <p:sp>
        <p:nvSpPr>
          <p:cNvPr id="6" name="テキスト ボックス 5">
            <a:extLst>
              <a:ext uri="{FF2B5EF4-FFF2-40B4-BE49-F238E27FC236}">
                <a16:creationId xmlns:a16="http://schemas.microsoft.com/office/drawing/2014/main" id="{C64D2EF3-46BA-1A33-393A-3DFD23C8B5E7}"/>
              </a:ext>
            </a:extLst>
          </p:cNvPr>
          <p:cNvSpPr txBox="1"/>
          <p:nvPr/>
        </p:nvSpPr>
        <p:spPr>
          <a:xfrm>
            <a:off x="629728" y="1871932"/>
            <a:ext cx="5493812" cy="369332"/>
          </a:xfrm>
          <a:prstGeom prst="rect">
            <a:avLst/>
          </a:prstGeom>
          <a:noFill/>
        </p:spPr>
        <p:txBody>
          <a:bodyPr wrap="none" rtlCol="0">
            <a:spAutoFit/>
          </a:bodyPr>
          <a:lstStyle/>
          <a:p>
            <a:r>
              <a:rPr kumimoji="1" lang="ja-JP" altLang="en-US"/>
              <a:t>完全に含まれる文字列があるとどんな問題があるか</a:t>
            </a:r>
          </a:p>
        </p:txBody>
      </p:sp>
      <p:sp>
        <p:nvSpPr>
          <p:cNvPr id="7" name="テキスト ボックス 6">
            <a:extLst>
              <a:ext uri="{FF2B5EF4-FFF2-40B4-BE49-F238E27FC236}">
                <a16:creationId xmlns:a16="http://schemas.microsoft.com/office/drawing/2014/main" id="{3D20FB7A-1BFF-3128-4E49-9AC384356872}"/>
              </a:ext>
            </a:extLst>
          </p:cNvPr>
          <p:cNvSpPr txBox="1"/>
          <p:nvPr/>
        </p:nvSpPr>
        <p:spPr>
          <a:xfrm>
            <a:off x="3223258" y="2559135"/>
            <a:ext cx="5745484" cy="400110"/>
          </a:xfrm>
          <a:prstGeom prst="rect">
            <a:avLst/>
          </a:prstGeom>
          <a:noFill/>
        </p:spPr>
        <p:txBody>
          <a:bodyPr wrap="none" rtlCol="0">
            <a:spAutoFit/>
          </a:bodyPr>
          <a:lstStyle/>
          <a:p>
            <a:r>
              <a:rPr kumimoji="1" lang="en-US" altLang="ja-JP" sz="2000">
                <a:highlight>
                  <a:srgbClr val="FFFF00"/>
                </a:highlight>
              </a:rPr>
              <a:t>dream</a:t>
            </a:r>
            <a:r>
              <a:rPr kumimoji="1" lang="en-US" altLang="ja-JP" sz="2000"/>
              <a:t>         </a:t>
            </a:r>
            <a:r>
              <a:rPr kumimoji="1" lang="en-US" altLang="ja-JP" sz="2000">
                <a:highlight>
                  <a:srgbClr val="FFFF00"/>
                </a:highlight>
              </a:rPr>
              <a:t>dream</a:t>
            </a:r>
            <a:r>
              <a:rPr kumimoji="1" lang="en-US" altLang="ja-JP" sz="2000"/>
              <a:t>er           </a:t>
            </a:r>
            <a:r>
              <a:rPr kumimoji="1" lang="en-US" altLang="ja-JP" sz="2000">
                <a:highlight>
                  <a:srgbClr val="00FF00"/>
                </a:highlight>
              </a:rPr>
              <a:t>erase</a:t>
            </a:r>
            <a:r>
              <a:rPr kumimoji="1" lang="en-US" altLang="ja-JP" sz="2000"/>
              <a:t>             </a:t>
            </a:r>
            <a:r>
              <a:rPr kumimoji="1" lang="en-US" altLang="ja-JP" sz="2000">
                <a:highlight>
                  <a:srgbClr val="00FF00"/>
                </a:highlight>
              </a:rPr>
              <a:t>erase</a:t>
            </a:r>
            <a:r>
              <a:rPr kumimoji="1" lang="en-US" altLang="ja-JP" sz="2000"/>
              <a:t>r</a:t>
            </a:r>
            <a:endParaRPr kumimoji="1" lang="ja-JP" altLang="en-US" sz="2000"/>
          </a:p>
        </p:txBody>
      </p:sp>
      <p:sp>
        <p:nvSpPr>
          <p:cNvPr id="10" name="テキスト ボックス 9">
            <a:extLst>
              <a:ext uri="{FF2B5EF4-FFF2-40B4-BE49-F238E27FC236}">
                <a16:creationId xmlns:a16="http://schemas.microsoft.com/office/drawing/2014/main" id="{7F759E28-5346-943E-1327-105D152382D2}"/>
              </a:ext>
            </a:extLst>
          </p:cNvPr>
          <p:cNvSpPr txBox="1"/>
          <p:nvPr/>
        </p:nvSpPr>
        <p:spPr>
          <a:xfrm>
            <a:off x="1536578" y="3828524"/>
            <a:ext cx="1686680" cy="461665"/>
          </a:xfrm>
          <a:prstGeom prst="rect">
            <a:avLst/>
          </a:prstGeom>
          <a:noFill/>
        </p:spPr>
        <p:txBody>
          <a:bodyPr wrap="none" rtlCol="0">
            <a:spAutoFit/>
          </a:bodyPr>
          <a:lstStyle/>
          <a:p>
            <a:r>
              <a:rPr kumimoji="1" lang="en-US" altLang="ja-JP" sz="2400"/>
              <a:t>dreamer....</a:t>
            </a:r>
            <a:endParaRPr kumimoji="1" lang="ja-JP" altLang="en-US" sz="2400"/>
          </a:p>
        </p:txBody>
      </p:sp>
      <p:sp>
        <p:nvSpPr>
          <p:cNvPr id="11" name="テキスト ボックス 10">
            <a:extLst>
              <a:ext uri="{FF2B5EF4-FFF2-40B4-BE49-F238E27FC236}">
                <a16:creationId xmlns:a16="http://schemas.microsoft.com/office/drawing/2014/main" id="{B92191B9-0AEA-5C88-E8AB-129647D54C5A}"/>
              </a:ext>
            </a:extLst>
          </p:cNvPr>
          <p:cNvSpPr txBox="1"/>
          <p:nvPr/>
        </p:nvSpPr>
        <p:spPr>
          <a:xfrm>
            <a:off x="836763" y="3459192"/>
            <a:ext cx="877163" cy="369332"/>
          </a:xfrm>
          <a:prstGeom prst="rect">
            <a:avLst/>
          </a:prstGeom>
          <a:noFill/>
        </p:spPr>
        <p:txBody>
          <a:bodyPr wrap="none" rtlCol="0">
            <a:spAutoFit/>
          </a:bodyPr>
          <a:lstStyle/>
          <a:p>
            <a:r>
              <a:rPr kumimoji="1" lang="ja-JP" altLang="en-US"/>
              <a:t>例えば</a:t>
            </a:r>
          </a:p>
        </p:txBody>
      </p:sp>
      <p:sp>
        <p:nvSpPr>
          <p:cNvPr id="12" name="テキスト ボックス 11">
            <a:extLst>
              <a:ext uri="{FF2B5EF4-FFF2-40B4-BE49-F238E27FC236}">
                <a16:creationId xmlns:a16="http://schemas.microsoft.com/office/drawing/2014/main" id="{2AB42C2B-6FF3-4965-DFCD-142759B3250C}"/>
              </a:ext>
            </a:extLst>
          </p:cNvPr>
          <p:cNvSpPr txBox="1"/>
          <p:nvPr/>
        </p:nvSpPr>
        <p:spPr>
          <a:xfrm>
            <a:off x="3286389" y="3960906"/>
            <a:ext cx="3647152" cy="369332"/>
          </a:xfrm>
          <a:prstGeom prst="rect">
            <a:avLst/>
          </a:prstGeom>
          <a:noFill/>
        </p:spPr>
        <p:txBody>
          <a:bodyPr wrap="none" rtlCol="0">
            <a:spAutoFit/>
          </a:bodyPr>
          <a:lstStyle/>
          <a:p>
            <a:r>
              <a:rPr kumimoji="1" lang="ja-JP" altLang="en-US"/>
              <a:t>という文字列が与えられたとき、</a:t>
            </a:r>
          </a:p>
        </p:txBody>
      </p:sp>
      <p:sp>
        <p:nvSpPr>
          <p:cNvPr id="14" name="テキスト ボックス 13">
            <a:extLst>
              <a:ext uri="{FF2B5EF4-FFF2-40B4-BE49-F238E27FC236}">
                <a16:creationId xmlns:a16="http://schemas.microsoft.com/office/drawing/2014/main" id="{07FA7D5F-4989-6C66-750C-70D5CE7D84C7}"/>
              </a:ext>
            </a:extLst>
          </p:cNvPr>
          <p:cNvSpPr txBox="1"/>
          <p:nvPr/>
        </p:nvSpPr>
        <p:spPr>
          <a:xfrm>
            <a:off x="1536578" y="4546397"/>
            <a:ext cx="1951175"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   er....</a:t>
            </a:r>
            <a:endParaRPr kumimoji="1" lang="ja-JP" altLang="en-US" sz="2400"/>
          </a:p>
        </p:txBody>
      </p:sp>
      <p:sp>
        <p:nvSpPr>
          <p:cNvPr id="15" name="テキスト ボックス 14">
            <a:extLst>
              <a:ext uri="{FF2B5EF4-FFF2-40B4-BE49-F238E27FC236}">
                <a16:creationId xmlns:a16="http://schemas.microsoft.com/office/drawing/2014/main" id="{33B51084-6706-CD5C-A240-D1EBCEABB50A}"/>
              </a:ext>
            </a:extLst>
          </p:cNvPr>
          <p:cNvSpPr txBox="1"/>
          <p:nvPr/>
        </p:nvSpPr>
        <p:spPr>
          <a:xfrm>
            <a:off x="1536578" y="5415676"/>
            <a:ext cx="2127505"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er     ....</a:t>
            </a:r>
            <a:endParaRPr kumimoji="1" lang="ja-JP" altLang="en-US" sz="2400"/>
          </a:p>
        </p:txBody>
      </p:sp>
      <p:sp>
        <p:nvSpPr>
          <p:cNvPr id="17" name="テキスト ボックス 16">
            <a:extLst>
              <a:ext uri="{FF2B5EF4-FFF2-40B4-BE49-F238E27FC236}">
                <a16:creationId xmlns:a16="http://schemas.microsoft.com/office/drawing/2014/main" id="{6AA16F12-DF80-74B3-D361-F89F93B99538}"/>
              </a:ext>
            </a:extLst>
          </p:cNvPr>
          <p:cNvSpPr txBox="1"/>
          <p:nvPr/>
        </p:nvSpPr>
        <p:spPr>
          <a:xfrm>
            <a:off x="3786462" y="4602103"/>
            <a:ext cx="2702984" cy="369332"/>
          </a:xfrm>
          <a:prstGeom prst="rect">
            <a:avLst/>
          </a:prstGeom>
          <a:noFill/>
        </p:spPr>
        <p:txBody>
          <a:bodyPr wrap="none" rtlCol="0">
            <a:spAutoFit/>
          </a:bodyPr>
          <a:lstStyle/>
          <a:p>
            <a:r>
              <a:rPr kumimoji="1" lang="ja-JP" altLang="en-US"/>
              <a:t>と</a:t>
            </a:r>
            <a:r>
              <a:rPr kumimoji="1" lang="en-US" altLang="ja-JP">
                <a:highlight>
                  <a:srgbClr val="FFFF00"/>
                </a:highlight>
              </a:rPr>
              <a:t>dream</a:t>
            </a:r>
            <a:r>
              <a:rPr lang="ja-JP" altLang="en-US"/>
              <a:t>で区切る</a:t>
            </a:r>
            <a:r>
              <a:rPr kumimoji="1" lang="ja-JP" altLang="en-US"/>
              <a:t>べきか</a:t>
            </a:r>
          </a:p>
        </p:txBody>
      </p:sp>
      <p:sp>
        <p:nvSpPr>
          <p:cNvPr id="19" name="テキスト ボックス 18">
            <a:extLst>
              <a:ext uri="{FF2B5EF4-FFF2-40B4-BE49-F238E27FC236}">
                <a16:creationId xmlns:a16="http://schemas.microsoft.com/office/drawing/2014/main" id="{E87DEDB8-B0BE-C87B-A04D-CD3F5238F834}"/>
              </a:ext>
            </a:extLst>
          </p:cNvPr>
          <p:cNvSpPr txBox="1"/>
          <p:nvPr/>
        </p:nvSpPr>
        <p:spPr>
          <a:xfrm>
            <a:off x="3786462" y="5508009"/>
            <a:ext cx="4992072" cy="369332"/>
          </a:xfrm>
          <a:prstGeom prst="rect">
            <a:avLst/>
          </a:prstGeom>
          <a:noFill/>
        </p:spPr>
        <p:txBody>
          <a:bodyPr wrap="none" rtlCol="0">
            <a:spAutoFit/>
          </a:bodyPr>
          <a:lstStyle/>
          <a:p>
            <a:r>
              <a:rPr kumimoji="1" lang="ja-JP" altLang="en-US"/>
              <a:t>と</a:t>
            </a:r>
            <a:r>
              <a:rPr kumimoji="1" lang="en-US" altLang="ja-JP">
                <a:highlight>
                  <a:srgbClr val="FFFF00"/>
                </a:highlight>
              </a:rPr>
              <a:t>dream</a:t>
            </a:r>
            <a:r>
              <a:rPr kumimoji="1" lang="en-US" altLang="ja-JP"/>
              <a:t>er</a:t>
            </a:r>
            <a:r>
              <a:rPr lang="ja-JP" altLang="en-US"/>
              <a:t>で一括りと</a:t>
            </a:r>
            <a:r>
              <a:rPr kumimoji="1" lang="ja-JP" altLang="en-US"/>
              <a:t>するべきかが分からない</a:t>
            </a:r>
          </a:p>
        </p:txBody>
      </p:sp>
    </p:spTree>
    <p:extLst>
      <p:ext uri="{BB962C8B-B14F-4D97-AF65-F5344CB8AC3E}">
        <p14:creationId xmlns:p14="http://schemas.microsoft.com/office/powerpoint/2010/main" val="761562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10.2</a:t>
            </a:r>
            <a:endParaRPr kumimoji="1" lang="ja-JP" altLang="en-US" sz="3200" b="1"/>
          </a:p>
        </p:txBody>
      </p:sp>
      <p:sp>
        <p:nvSpPr>
          <p:cNvPr id="2" name="テキスト ボックス 1">
            <a:extLst>
              <a:ext uri="{FF2B5EF4-FFF2-40B4-BE49-F238E27FC236}">
                <a16:creationId xmlns:a16="http://schemas.microsoft.com/office/drawing/2014/main" id="{6E03BC1C-A670-39B0-AC62-503493E2E238}"/>
              </a:ext>
            </a:extLst>
          </p:cNvPr>
          <p:cNvSpPr txBox="1"/>
          <p:nvPr/>
        </p:nvSpPr>
        <p:spPr>
          <a:xfrm>
            <a:off x="810883" y="1733909"/>
            <a:ext cx="1800493" cy="369332"/>
          </a:xfrm>
          <a:prstGeom prst="rect">
            <a:avLst/>
          </a:prstGeom>
          <a:noFill/>
        </p:spPr>
        <p:txBody>
          <a:bodyPr wrap="none" rtlCol="0">
            <a:spAutoFit/>
          </a:bodyPr>
          <a:lstStyle/>
          <a:p>
            <a:r>
              <a:rPr kumimoji="1" lang="ja-JP" altLang="en-US"/>
              <a:t>後ろから見ると</a:t>
            </a:r>
          </a:p>
        </p:txBody>
      </p:sp>
      <p:sp>
        <p:nvSpPr>
          <p:cNvPr id="6" name="テキスト ボックス 5">
            <a:extLst>
              <a:ext uri="{FF2B5EF4-FFF2-40B4-BE49-F238E27FC236}">
                <a16:creationId xmlns:a16="http://schemas.microsoft.com/office/drawing/2014/main" id="{43745244-BA48-6787-7505-13E8CD8C54D3}"/>
              </a:ext>
            </a:extLst>
          </p:cNvPr>
          <p:cNvSpPr txBox="1"/>
          <p:nvPr/>
        </p:nvSpPr>
        <p:spPr>
          <a:xfrm>
            <a:off x="2227772" y="2515878"/>
            <a:ext cx="6838590" cy="461665"/>
          </a:xfrm>
          <a:prstGeom prst="rect">
            <a:avLst/>
          </a:prstGeom>
          <a:noFill/>
        </p:spPr>
        <p:txBody>
          <a:bodyPr wrap="square">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2">
                    <a:lumMod val="75000"/>
                  </a:schemeClr>
                </a:solidFill>
              </a:rPr>
              <a:t>remaerd</a:t>
            </a:r>
            <a:r>
              <a:rPr kumimoji="1" lang="en-US" altLang="ja-JP" sz="2400"/>
              <a:t>           </a:t>
            </a:r>
            <a:r>
              <a:rPr kumimoji="1" lang="en-US" altLang="ja-JP" sz="2400">
                <a:solidFill>
                  <a:schemeClr val="accent4">
                    <a:lumMod val="75000"/>
                  </a:schemeClr>
                </a:solidFill>
              </a:rPr>
              <a:t>esare</a:t>
            </a:r>
            <a:r>
              <a:rPr kumimoji="1" lang="en-US" altLang="ja-JP" sz="2400"/>
              <a:t>           </a:t>
            </a:r>
            <a:r>
              <a:rPr kumimoji="1" lang="en-US" altLang="ja-JP" sz="2400">
                <a:solidFill>
                  <a:schemeClr val="accent6">
                    <a:lumMod val="75000"/>
                  </a:schemeClr>
                </a:solidFill>
              </a:rPr>
              <a:t>resare</a:t>
            </a:r>
            <a:endParaRPr kumimoji="1" lang="ja-JP" altLang="en-US" sz="2400">
              <a:solidFill>
                <a:schemeClr val="accent6">
                  <a:lumMod val="75000"/>
                </a:schemeClr>
              </a:solidFill>
            </a:endParaRPr>
          </a:p>
        </p:txBody>
      </p:sp>
      <p:sp>
        <p:nvSpPr>
          <p:cNvPr id="9" name="テキスト ボックス 8">
            <a:extLst>
              <a:ext uri="{FF2B5EF4-FFF2-40B4-BE49-F238E27FC236}">
                <a16:creationId xmlns:a16="http://schemas.microsoft.com/office/drawing/2014/main" id="{5DB9B4B0-0E80-CCA8-85EA-A6D9A5FAE890}"/>
              </a:ext>
            </a:extLst>
          </p:cNvPr>
          <p:cNvSpPr txBox="1"/>
          <p:nvPr/>
        </p:nvSpPr>
        <p:spPr>
          <a:xfrm>
            <a:off x="1802919" y="4429435"/>
            <a:ext cx="1866217" cy="461665"/>
          </a:xfrm>
          <a:prstGeom prst="rect">
            <a:avLst/>
          </a:prstGeom>
          <a:noFill/>
        </p:spPr>
        <p:txBody>
          <a:bodyPr wrap="none" rtlCol="0">
            <a:spAutoFit/>
          </a:bodyPr>
          <a:lstStyle/>
          <a:p>
            <a:r>
              <a:rPr kumimoji="1" lang="en-US" altLang="ja-JP" sz="2400"/>
              <a:t>maerdesare</a:t>
            </a:r>
            <a:endParaRPr kumimoji="1" lang="ja-JP" altLang="en-US" sz="2400"/>
          </a:p>
        </p:txBody>
      </p:sp>
      <p:sp>
        <p:nvSpPr>
          <p:cNvPr id="10" name="テキスト ボックス 9">
            <a:extLst>
              <a:ext uri="{FF2B5EF4-FFF2-40B4-BE49-F238E27FC236}">
                <a16:creationId xmlns:a16="http://schemas.microsoft.com/office/drawing/2014/main" id="{E79297D6-EF89-A133-0CBB-FA473BA9D749}"/>
              </a:ext>
            </a:extLst>
          </p:cNvPr>
          <p:cNvSpPr txBox="1"/>
          <p:nvPr/>
        </p:nvSpPr>
        <p:spPr>
          <a:xfrm>
            <a:off x="1121434" y="3390181"/>
            <a:ext cx="10443885" cy="461665"/>
          </a:xfrm>
          <a:prstGeom prst="rect">
            <a:avLst/>
          </a:prstGeom>
          <a:noFill/>
        </p:spPr>
        <p:txBody>
          <a:bodyPr wrap="none" rtlCol="0">
            <a:spAutoFit/>
          </a:bodyPr>
          <a:lstStyle/>
          <a:p>
            <a:r>
              <a:rPr kumimoji="1" lang="ja-JP" altLang="en-US" sz="2400"/>
              <a:t>完全に他の文字列に含まれる文字列がないから簡単に区切りを入れられる</a:t>
            </a:r>
            <a:r>
              <a:rPr kumimoji="1" lang="en-US" altLang="ja-JP" sz="2400"/>
              <a:t>!</a:t>
            </a:r>
            <a:endParaRPr kumimoji="1" lang="ja-JP" altLang="en-US" sz="2400"/>
          </a:p>
        </p:txBody>
      </p:sp>
      <p:sp>
        <p:nvSpPr>
          <p:cNvPr id="11" name="テキスト ボックス 10">
            <a:extLst>
              <a:ext uri="{FF2B5EF4-FFF2-40B4-BE49-F238E27FC236}">
                <a16:creationId xmlns:a16="http://schemas.microsoft.com/office/drawing/2014/main" id="{73B88A80-2178-6CE9-55B0-65147F7B0BEF}"/>
              </a:ext>
            </a:extLst>
          </p:cNvPr>
          <p:cNvSpPr txBox="1"/>
          <p:nvPr/>
        </p:nvSpPr>
        <p:spPr>
          <a:xfrm>
            <a:off x="4261449" y="4475601"/>
            <a:ext cx="518091" cy="369332"/>
          </a:xfrm>
          <a:prstGeom prst="rect">
            <a:avLst/>
          </a:prstGeom>
          <a:noFill/>
        </p:spPr>
        <p:txBody>
          <a:bodyPr wrap="none" rtlCol="0">
            <a:spAutoFit/>
          </a:bodyPr>
          <a:lstStyle/>
          <a:p>
            <a:r>
              <a:rPr kumimoji="1" lang="en-US" altLang="ja-JP"/>
              <a:t>=&gt;</a:t>
            </a:r>
            <a:endParaRPr kumimoji="1" lang="ja-JP" altLang="en-US"/>
          </a:p>
        </p:txBody>
      </p:sp>
      <p:sp>
        <p:nvSpPr>
          <p:cNvPr id="12" name="テキスト ボックス 11">
            <a:extLst>
              <a:ext uri="{FF2B5EF4-FFF2-40B4-BE49-F238E27FC236}">
                <a16:creationId xmlns:a16="http://schemas.microsoft.com/office/drawing/2014/main" id="{20FE9FD4-6531-4A0D-4D92-0F38B0E5F184}"/>
              </a:ext>
            </a:extLst>
          </p:cNvPr>
          <p:cNvSpPr txBox="1"/>
          <p:nvPr/>
        </p:nvSpPr>
        <p:spPr>
          <a:xfrm>
            <a:off x="5647067" y="4429435"/>
            <a:ext cx="2395207" cy="461665"/>
          </a:xfrm>
          <a:prstGeom prst="rect">
            <a:avLst/>
          </a:prstGeom>
          <a:noFill/>
        </p:spPr>
        <p:txBody>
          <a:bodyPr wrap="none" rtlCol="0">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4">
                    <a:lumMod val="75000"/>
                  </a:schemeClr>
                </a:solidFill>
              </a:rPr>
              <a:t>esare</a:t>
            </a:r>
            <a:endParaRPr kumimoji="1" lang="ja-JP" altLang="en-US" sz="2400">
              <a:solidFill>
                <a:schemeClr val="accent4">
                  <a:lumMod val="75000"/>
                </a:schemeClr>
              </a:solidFill>
            </a:endParaRPr>
          </a:p>
        </p:txBody>
      </p:sp>
      <p:sp>
        <p:nvSpPr>
          <p:cNvPr id="13" name="テキスト ボックス 12">
            <a:extLst>
              <a:ext uri="{FF2B5EF4-FFF2-40B4-BE49-F238E27FC236}">
                <a16:creationId xmlns:a16="http://schemas.microsoft.com/office/drawing/2014/main" id="{785BBE82-8FDF-13C7-47D1-0333C3A6F4F1}"/>
              </a:ext>
            </a:extLst>
          </p:cNvPr>
          <p:cNvSpPr txBox="1"/>
          <p:nvPr/>
        </p:nvSpPr>
        <p:spPr>
          <a:xfrm>
            <a:off x="8148999" y="5461078"/>
            <a:ext cx="3416320" cy="307777"/>
          </a:xfrm>
          <a:prstGeom prst="rect">
            <a:avLst/>
          </a:prstGeom>
          <a:noFill/>
        </p:spPr>
        <p:txBody>
          <a:bodyPr wrap="none" rtlCol="0">
            <a:spAutoFit/>
          </a:bodyPr>
          <a:lstStyle/>
          <a:p>
            <a:r>
              <a:rPr kumimoji="1" lang="en-US" altLang="ja-JP" sz="1400"/>
              <a:t>※</a:t>
            </a:r>
            <a:r>
              <a:rPr lang="ja-JP" altLang="en-US" sz="1400"/>
              <a:t>入力の文字列も反転させる必要がある</a:t>
            </a:r>
            <a:endParaRPr kumimoji="1" lang="ja-JP" altLang="en-US" sz="1400"/>
          </a:p>
        </p:txBody>
      </p:sp>
    </p:spTree>
    <p:extLst>
      <p:ext uri="{BB962C8B-B14F-4D97-AF65-F5344CB8AC3E}">
        <p14:creationId xmlns:p14="http://schemas.microsoft.com/office/powerpoint/2010/main" val="2021372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10.3</a:t>
            </a:r>
            <a:endParaRPr kumimoji="1" lang="ja-JP" altLang="en-US" sz="3200" b="1"/>
          </a:p>
        </p:txBody>
      </p:sp>
      <p:sp>
        <p:nvSpPr>
          <p:cNvPr id="3" name="テキスト ボックス 2">
            <a:extLst>
              <a:ext uri="{FF2B5EF4-FFF2-40B4-BE49-F238E27FC236}">
                <a16:creationId xmlns:a16="http://schemas.microsoft.com/office/drawing/2014/main" id="{39C3055C-6263-5C5A-66EE-78462ED9047C}"/>
              </a:ext>
            </a:extLst>
          </p:cNvPr>
          <p:cNvSpPr txBox="1"/>
          <p:nvPr/>
        </p:nvSpPr>
        <p:spPr>
          <a:xfrm>
            <a:off x="625730" y="1052494"/>
            <a:ext cx="5684536" cy="5873403"/>
          </a:xfrm>
          <a:prstGeom prst="rect">
            <a:avLst/>
          </a:prstGeom>
          <a:solidFill>
            <a:schemeClr val="tx1"/>
          </a:solidFill>
        </p:spPr>
        <p:txBody>
          <a:bodyPr wrap="square">
            <a:spAutoFit/>
          </a:bodyPr>
          <a:lstStyle/>
          <a:p>
            <a:pPr algn="l">
              <a:lnSpc>
                <a:spcPts val="1950"/>
              </a:lnSpc>
            </a:pP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後ろから見るためにすべての文字列を反転する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4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個の文字列どれかで</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できるか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できたら</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を進める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できなかった</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1A108C63-D54A-09EE-5140-514784C5339A}"/>
              </a:ext>
            </a:extLst>
          </p:cNvPr>
          <p:cNvSpPr txBox="1"/>
          <p:nvPr/>
        </p:nvSpPr>
        <p:spPr>
          <a:xfrm>
            <a:off x="6470163" y="3792554"/>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1507615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10.4</a:t>
            </a:r>
            <a:endParaRPr kumimoji="1" lang="ja-JP" altLang="en-US" sz="3200" b="1"/>
          </a:p>
        </p:txBody>
      </p:sp>
      <p:sp>
        <p:nvSpPr>
          <p:cNvPr id="2" name="テキスト ボックス 1">
            <a:extLst>
              <a:ext uri="{FF2B5EF4-FFF2-40B4-BE49-F238E27FC236}">
                <a16:creationId xmlns:a16="http://schemas.microsoft.com/office/drawing/2014/main" id="{520293C2-AEC4-4161-DD81-A049C68E4E64}"/>
              </a:ext>
            </a:extLst>
          </p:cNvPr>
          <p:cNvSpPr txBox="1"/>
          <p:nvPr/>
        </p:nvSpPr>
        <p:spPr>
          <a:xfrm>
            <a:off x="0" y="1148745"/>
            <a:ext cx="5452134" cy="3399970"/>
          </a:xfrm>
          <a:prstGeom prst="rect">
            <a:avLst/>
          </a:prstGeom>
          <a:solidFill>
            <a:schemeClr val="tx1"/>
          </a:solidFill>
        </p:spPr>
        <p:txBody>
          <a:bodyPr wrap="none" rtlCol="0">
            <a:spAutoFit/>
          </a:bodyPr>
          <a:lstStyle/>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&lt;algorithm&gt;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後ろから見るためにすべての文字列を反転する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4</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792627FA-429D-6726-9F78-AF2E7F026F39}"/>
              </a:ext>
            </a:extLst>
          </p:cNvPr>
          <p:cNvSpPr txBox="1"/>
          <p:nvPr/>
        </p:nvSpPr>
        <p:spPr>
          <a:xfrm>
            <a:off x="6324688" y="1148745"/>
            <a:ext cx="5867312" cy="5709255"/>
          </a:xfrm>
          <a:prstGeom prst="rect">
            <a:avLst/>
          </a:prstGeom>
          <a:solidFill>
            <a:schemeClr val="tx1"/>
          </a:solidFill>
        </p:spPr>
        <p:txBody>
          <a:bodyPr wrap="none" rtlCol="0">
            <a:spAutoFit/>
          </a:bodyPr>
          <a:lstStyle/>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4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個の文字列どれかで</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できるか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4</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05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05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substr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できたら</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を進める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できなかった</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kumimoji="1" lang="ja-JP" altLang="en-US" sz="1100"/>
          </a:p>
        </p:txBody>
      </p:sp>
      <p:sp>
        <p:nvSpPr>
          <p:cNvPr id="6" name="テキスト ボックス 5">
            <a:extLst>
              <a:ext uri="{FF2B5EF4-FFF2-40B4-BE49-F238E27FC236}">
                <a16:creationId xmlns:a16="http://schemas.microsoft.com/office/drawing/2014/main" id="{5342F982-A339-58EB-2CD0-AA1F69776182}"/>
              </a:ext>
            </a:extLst>
          </p:cNvPr>
          <p:cNvSpPr txBox="1"/>
          <p:nvPr/>
        </p:nvSpPr>
        <p:spPr>
          <a:xfrm>
            <a:off x="1638678" y="4653481"/>
            <a:ext cx="675185" cy="369332"/>
          </a:xfrm>
          <a:prstGeom prst="rect">
            <a:avLst/>
          </a:prstGeom>
          <a:noFill/>
        </p:spPr>
        <p:txBody>
          <a:bodyPr wrap="none" rtlCol="0">
            <a:spAutoFit/>
          </a:bodyPr>
          <a:lstStyle/>
          <a:p>
            <a:r>
              <a:rPr kumimoji="1" lang="en-US" altLang="ja-JP"/>
              <a:t>C++</a:t>
            </a:r>
            <a:endParaRPr kumimoji="1" lang="ja-JP" altLang="en-US"/>
          </a:p>
        </p:txBody>
      </p:sp>
    </p:spTree>
    <p:extLst>
      <p:ext uri="{BB962C8B-B14F-4D97-AF65-F5344CB8AC3E}">
        <p14:creationId xmlns:p14="http://schemas.microsoft.com/office/powerpoint/2010/main" val="42557038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10.4</a:t>
            </a:r>
            <a:endParaRPr kumimoji="1" lang="ja-JP" altLang="en-US" sz="3200" b="1"/>
          </a:p>
        </p:txBody>
      </p:sp>
      <p:sp>
        <p:nvSpPr>
          <p:cNvPr id="2" name="テキスト ボックス 1">
            <a:extLst>
              <a:ext uri="{FF2B5EF4-FFF2-40B4-BE49-F238E27FC236}">
                <a16:creationId xmlns:a16="http://schemas.microsoft.com/office/drawing/2014/main" id="{BE47C3DD-79B0-5A73-EFDE-00FEB771B090}"/>
              </a:ext>
            </a:extLst>
          </p:cNvPr>
          <p:cNvSpPr txBox="1"/>
          <p:nvPr/>
        </p:nvSpPr>
        <p:spPr>
          <a:xfrm>
            <a:off x="823865" y="1747319"/>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7A72018D-F6BA-6BD8-E363-A14B63AA9C25}"/>
              </a:ext>
            </a:extLst>
          </p:cNvPr>
          <p:cNvSpPr txBox="1"/>
          <p:nvPr/>
        </p:nvSpPr>
        <p:spPr>
          <a:xfrm>
            <a:off x="896293" y="3429000"/>
            <a:ext cx="3467616" cy="584775"/>
          </a:xfrm>
          <a:prstGeom prst="rect">
            <a:avLst/>
          </a:prstGeom>
          <a:noFill/>
        </p:spPr>
        <p:txBody>
          <a:bodyPr wrap="none" rtlCol="0">
            <a:spAutoFit/>
          </a:bodyPr>
          <a:lstStyle/>
          <a:p>
            <a:r>
              <a:rPr kumimoji="1" lang="ja-JP" altLang="en-US" sz="3200">
                <a:solidFill>
                  <a:srgbClr val="F8582E"/>
                </a:solidFill>
              </a:rPr>
              <a:t>・後ろから考える</a:t>
            </a:r>
          </a:p>
        </p:txBody>
      </p:sp>
    </p:spTree>
    <p:extLst>
      <p:ext uri="{BB962C8B-B14F-4D97-AF65-F5344CB8AC3E}">
        <p14:creationId xmlns:p14="http://schemas.microsoft.com/office/powerpoint/2010/main" val="3181380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後ろから考える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10.5</a:t>
            </a:r>
            <a:endParaRPr kumimoji="1" lang="ja-JP" altLang="en-US" sz="3200" b="1"/>
          </a:p>
        </p:txBody>
      </p:sp>
      <p:sp>
        <p:nvSpPr>
          <p:cNvPr id="2" name="テキスト ボックス 1">
            <a:extLst>
              <a:ext uri="{FF2B5EF4-FFF2-40B4-BE49-F238E27FC236}">
                <a16:creationId xmlns:a16="http://schemas.microsoft.com/office/drawing/2014/main" id="{F72DD409-D5A4-A635-7123-8AD0DD1DDDE7}"/>
              </a:ext>
            </a:extLst>
          </p:cNvPr>
          <p:cNvSpPr txBox="1"/>
          <p:nvPr/>
        </p:nvSpPr>
        <p:spPr>
          <a:xfrm>
            <a:off x="698157" y="1910281"/>
            <a:ext cx="7879080" cy="400110"/>
          </a:xfrm>
          <a:prstGeom prst="rect">
            <a:avLst/>
          </a:prstGeom>
          <a:noFill/>
        </p:spPr>
        <p:txBody>
          <a:bodyPr wrap="none" rtlCol="0">
            <a:spAutoFit/>
          </a:bodyPr>
          <a:lstStyle/>
          <a:p>
            <a:r>
              <a:rPr kumimoji="1" lang="ja-JP" altLang="en-US" sz="2000"/>
              <a:t>今回のように後ろやゴールから考えると簡単になる問題はよくある</a:t>
            </a:r>
          </a:p>
        </p:txBody>
      </p:sp>
      <p:sp>
        <p:nvSpPr>
          <p:cNvPr id="6" name="テキスト ボックス 5">
            <a:extLst>
              <a:ext uri="{FF2B5EF4-FFF2-40B4-BE49-F238E27FC236}">
                <a16:creationId xmlns:a16="http://schemas.microsoft.com/office/drawing/2014/main" id="{5B12DF43-7C76-4BB8-AC36-C950002482F2}"/>
              </a:ext>
            </a:extLst>
          </p:cNvPr>
          <p:cNvSpPr txBox="1"/>
          <p:nvPr/>
        </p:nvSpPr>
        <p:spPr>
          <a:xfrm>
            <a:off x="1149790" y="3536308"/>
            <a:ext cx="10879247" cy="369332"/>
          </a:xfrm>
          <a:prstGeom prst="rect">
            <a:avLst/>
          </a:prstGeom>
          <a:noFill/>
        </p:spPr>
        <p:txBody>
          <a:bodyPr wrap="square">
            <a:spAutoFit/>
          </a:bodyPr>
          <a:lstStyle/>
          <a:p>
            <a:r>
              <a:rPr lang="en" altLang="ja-JP"/>
              <a:t>A41 - Tile Coloring</a:t>
            </a:r>
            <a:r>
              <a:rPr lang="ja-JP" altLang="en-US"/>
              <a:t>　　</a:t>
            </a:r>
            <a:r>
              <a:rPr lang="en" altLang="ja-JP"/>
              <a:t>https://atcoder.jp/contests/tessoku-book/tasks/tessoku_book_ao</a:t>
            </a:r>
            <a:endParaRPr lang="ja-JP" altLang="en-US"/>
          </a:p>
        </p:txBody>
      </p:sp>
      <p:sp>
        <p:nvSpPr>
          <p:cNvPr id="7" name="テキスト ボックス 6">
            <a:extLst>
              <a:ext uri="{FF2B5EF4-FFF2-40B4-BE49-F238E27FC236}">
                <a16:creationId xmlns:a16="http://schemas.microsoft.com/office/drawing/2014/main" id="{8552DA13-4DA0-1AF2-9513-B7A24589BE0B}"/>
              </a:ext>
            </a:extLst>
          </p:cNvPr>
          <p:cNvSpPr txBox="1"/>
          <p:nvPr/>
        </p:nvSpPr>
        <p:spPr>
          <a:xfrm>
            <a:off x="1149790" y="4542128"/>
            <a:ext cx="10727415" cy="369332"/>
          </a:xfrm>
          <a:prstGeom prst="rect">
            <a:avLst/>
          </a:prstGeom>
          <a:noFill/>
        </p:spPr>
        <p:txBody>
          <a:bodyPr wrap="square" rtlCol="0">
            <a:spAutoFit/>
          </a:bodyPr>
          <a:lstStyle/>
          <a:p>
            <a:r>
              <a:rPr kumimoji="1" lang="en" altLang="ja-JP"/>
              <a:t>B41 - Reverse of Euclid    https://atcoder.jp/contests/tessoku-book/tasks/tessoku_book_dn</a:t>
            </a:r>
            <a:endParaRPr kumimoji="1" lang="ja-JP" altLang="en-US"/>
          </a:p>
        </p:txBody>
      </p:sp>
      <p:sp>
        <p:nvSpPr>
          <p:cNvPr id="8" name="テキスト ボックス 7">
            <a:extLst>
              <a:ext uri="{FF2B5EF4-FFF2-40B4-BE49-F238E27FC236}">
                <a16:creationId xmlns:a16="http://schemas.microsoft.com/office/drawing/2014/main" id="{E5346BAC-6BE5-EA1A-18DF-71D49A2B1091}"/>
              </a:ext>
            </a:extLst>
          </p:cNvPr>
          <p:cNvSpPr txBox="1"/>
          <p:nvPr/>
        </p:nvSpPr>
        <p:spPr>
          <a:xfrm>
            <a:off x="957732" y="2946879"/>
            <a:ext cx="877163" cy="369332"/>
          </a:xfrm>
          <a:prstGeom prst="rect">
            <a:avLst/>
          </a:prstGeom>
          <a:noFill/>
        </p:spPr>
        <p:txBody>
          <a:bodyPr wrap="none" rtlCol="0">
            <a:spAutoFit/>
          </a:bodyPr>
          <a:lstStyle/>
          <a:p>
            <a:r>
              <a:rPr kumimoji="1" lang="ja-JP" altLang="en-US"/>
              <a:t>問題例</a:t>
            </a:r>
          </a:p>
        </p:txBody>
      </p:sp>
    </p:spTree>
    <p:extLst>
      <p:ext uri="{BB962C8B-B14F-4D97-AF65-F5344CB8AC3E}">
        <p14:creationId xmlns:p14="http://schemas.microsoft.com/office/powerpoint/2010/main" val="33238779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11</a:t>
            </a:r>
            <a:endParaRPr kumimoji="1" lang="ja-JP" altLang="en-US" sz="3200" b="1"/>
          </a:p>
        </p:txBody>
      </p:sp>
    </p:spTree>
    <p:extLst>
      <p:ext uri="{BB962C8B-B14F-4D97-AF65-F5344CB8AC3E}">
        <p14:creationId xmlns:p14="http://schemas.microsoft.com/office/powerpoint/2010/main" val="39300941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3686127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160909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標準出力を使う</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1.3</a:t>
            </a:r>
            <a:endParaRPr kumimoji="1" lang="ja-JP" altLang="en-US" sz="3200" b="1"/>
          </a:p>
        </p:txBody>
      </p:sp>
      <p:sp>
        <p:nvSpPr>
          <p:cNvPr id="2" name="テキスト ボックス 1">
            <a:extLst>
              <a:ext uri="{FF2B5EF4-FFF2-40B4-BE49-F238E27FC236}">
                <a16:creationId xmlns:a16="http://schemas.microsoft.com/office/drawing/2014/main" id="{953B2A19-254F-AA7E-225F-5F8A8FE117A1}"/>
              </a:ext>
            </a:extLst>
          </p:cNvPr>
          <p:cNvSpPr txBox="1"/>
          <p:nvPr/>
        </p:nvSpPr>
        <p:spPr>
          <a:xfrm>
            <a:off x="698157" y="2052320"/>
            <a:ext cx="11288668" cy="584775"/>
          </a:xfrm>
          <a:prstGeom prst="rect">
            <a:avLst/>
          </a:prstGeom>
          <a:noFill/>
        </p:spPr>
        <p:txBody>
          <a:bodyPr wrap="none" rtlCol="0">
            <a:spAutoFit/>
          </a:bodyPr>
          <a:lstStyle/>
          <a:p>
            <a:r>
              <a:rPr kumimoji="1" lang="ja-JP" altLang="en-US" sz="3200"/>
              <a:t>標準出力とは</a:t>
            </a:r>
            <a:r>
              <a:rPr kumimoji="1" lang="en-US" altLang="ja-JP" sz="3200"/>
              <a:t>…</a:t>
            </a:r>
            <a:r>
              <a:rPr kumimoji="1" lang="ja-JP" altLang="en-US" sz="3200"/>
              <a:t>画面に出力すること</a:t>
            </a:r>
            <a:r>
              <a:rPr kumimoji="1" lang="en-US" altLang="ja-JP" sz="3200"/>
              <a:t>(</a:t>
            </a:r>
            <a:r>
              <a:rPr kumimoji="1" lang="ja-JP" altLang="en-US" sz="3200"/>
              <a:t>シェルに出力すること</a:t>
            </a:r>
            <a:r>
              <a:rPr kumimoji="1" lang="en-US" altLang="ja-JP" sz="3200"/>
              <a:t>) </a:t>
            </a:r>
            <a:endParaRPr kumimoji="1" lang="ja-JP" altLang="en-US" sz="3200"/>
          </a:p>
        </p:txBody>
      </p:sp>
      <p:sp>
        <p:nvSpPr>
          <p:cNvPr id="7" name="テキスト ボックス 6">
            <a:extLst>
              <a:ext uri="{FF2B5EF4-FFF2-40B4-BE49-F238E27FC236}">
                <a16:creationId xmlns:a16="http://schemas.microsoft.com/office/drawing/2014/main" id="{4B805852-CE01-E870-386A-0B64A8380C04}"/>
              </a:ext>
            </a:extLst>
          </p:cNvPr>
          <p:cNvSpPr txBox="1"/>
          <p:nvPr/>
        </p:nvSpPr>
        <p:spPr>
          <a:xfrm>
            <a:off x="698157" y="3136612"/>
            <a:ext cx="3877985" cy="584775"/>
          </a:xfrm>
          <a:prstGeom prst="rect">
            <a:avLst/>
          </a:prstGeom>
          <a:noFill/>
        </p:spPr>
        <p:txBody>
          <a:bodyPr wrap="none" rtlCol="0">
            <a:spAutoFit/>
          </a:bodyPr>
          <a:lstStyle/>
          <a:p>
            <a:r>
              <a:rPr kumimoji="1" lang="ja-JP" altLang="en-US" sz="3200"/>
              <a:t>デバッグの際に便利</a:t>
            </a:r>
          </a:p>
        </p:txBody>
      </p:sp>
    </p:spTree>
    <p:extLst>
      <p:ext uri="{BB962C8B-B14F-4D97-AF65-F5344CB8AC3E}">
        <p14:creationId xmlns:p14="http://schemas.microsoft.com/office/powerpoint/2010/main" val="32672831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29284662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223960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b="1"/>
              <a:t>２</a:t>
            </a:r>
          </a:p>
        </p:txBody>
      </p:sp>
      <p:sp>
        <p:nvSpPr>
          <p:cNvPr id="8" name="テキスト ボックス 7">
            <a:extLst>
              <a:ext uri="{FF2B5EF4-FFF2-40B4-BE49-F238E27FC236}">
                <a16:creationId xmlns:a16="http://schemas.microsoft.com/office/drawing/2014/main" id="{2B42B197-558D-6D36-11E0-B0BA72AC98FA}"/>
              </a:ext>
            </a:extLst>
          </p:cNvPr>
          <p:cNvSpPr txBox="1"/>
          <p:nvPr/>
        </p:nvSpPr>
        <p:spPr>
          <a:xfrm>
            <a:off x="611484" y="1696720"/>
            <a:ext cx="1569660" cy="646331"/>
          </a:xfrm>
          <a:prstGeom prst="rect">
            <a:avLst/>
          </a:prstGeom>
          <a:noFill/>
        </p:spPr>
        <p:txBody>
          <a:bodyPr wrap="none" rtlCol="0">
            <a:spAutoFit/>
          </a:bodyPr>
          <a:lstStyle/>
          <a:p>
            <a:r>
              <a:rPr kumimoji="1" lang="ja-JP" altLang="en-US" sz="3600"/>
              <a:t>解き方</a:t>
            </a:r>
          </a:p>
        </p:txBody>
      </p:sp>
      <p:sp>
        <p:nvSpPr>
          <p:cNvPr id="9" name="テキスト ボックス 8">
            <a:extLst>
              <a:ext uri="{FF2B5EF4-FFF2-40B4-BE49-F238E27FC236}">
                <a16:creationId xmlns:a16="http://schemas.microsoft.com/office/drawing/2014/main" id="{EB5EC51D-CB96-82DF-9001-926781ADBB85}"/>
              </a:ext>
            </a:extLst>
          </p:cNvPr>
          <p:cNvSpPr txBox="1"/>
          <p:nvPr/>
        </p:nvSpPr>
        <p:spPr>
          <a:xfrm>
            <a:off x="611484" y="2349507"/>
            <a:ext cx="8836657" cy="584775"/>
          </a:xfrm>
          <a:prstGeom prst="rect">
            <a:avLst/>
          </a:prstGeom>
          <a:noFill/>
        </p:spPr>
        <p:txBody>
          <a:bodyPr wrap="square" rtlCol="0">
            <a:spAutoFit/>
          </a:bodyPr>
          <a:lstStyle/>
          <a:p>
            <a:r>
              <a:rPr kumimoji="1" lang="ja-JP" altLang="en-US" sz="3200"/>
              <a:t>・偶数か奇数か２で割った余りで判定する</a:t>
            </a:r>
          </a:p>
        </p:txBody>
      </p:sp>
      <p:sp>
        <p:nvSpPr>
          <p:cNvPr id="10" name="テキスト ボックス 9">
            <a:extLst>
              <a:ext uri="{FF2B5EF4-FFF2-40B4-BE49-F238E27FC236}">
                <a16:creationId xmlns:a16="http://schemas.microsoft.com/office/drawing/2014/main" id="{2E4E035C-3573-5C73-0B03-D4F8C6A08920}"/>
              </a:ext>
            </a:extLst>
          </p:cNvPr>
          <p:cNvSpPr txBox="1"/>
          <p:nvPr/>
        </p:nvSpPr>
        <p:spPr>
          <a:xfrm>
            <a:off x="611484" y="4180344"/>
            <a:ext cx="3950120" cy="2677656"/>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2" name="テキスト ボックス 11">
            <a:extLst>
              <a:ext uri="{FF2B5EF4-FFF2-40B4-BE49-F238E27FC236}">
                <a16:creationId xmlns:a16="http://schemas.microsoft.com/office/drawing/2014/main" id="{DE1CD09F-DA7C-8110-3C4F-74C87A44FC3F}"/>
              </a:ext>
            </a:extLst>
          </p:cNvPr>
          <p:cNvSpPr txBox="1"/>
          <p:nvPr/>
        </p:nvSpPr>
        <p:spPr>
          <a:xfrm>
            <a:off x="2021840" y="3810000"/>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
        <p:nvSpPr>
          <p:cNvPr id="13" name="テキスト ボックス 12">
            <a:extLst>
              <a:ext uri="{FF2B5EF4-FFF2-40B4-BE49-F238E27FC236}">
                <a16:creationId xmlns:a16="http://schemas.microsoft.com/office/drawing/2014/main" id="{4070855C-9BE0-D13A-29AA-F0D79C5650C0}"/>
              </a:ext>
            </a:extLst>
          </p:cNvPr>
          <p:cNvSpPr txBox="1"/>
          <p:nvPr/>
        </p:nvSpPr>
        <p:spPr>
          <a:xfrm>
            <a:off x="6350000" y="5483265"/>
            <a:ext cx="4368504" cy="137473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6EC03FAE-FA4B-638E-03D2-F1A5F6CB43A8}"/>
              </a:ext>
            </a:extLst>
          </p:cNvPr>
          <p:cNvSpPr txBox="1"/>
          <p:nvPr/>
        </p:nvSpPr>
        <p:spPr>
          <a:xfrm>
            <a:off x="7934960" y="5110986"/>
            <a:ext cx="931665" cy="369332"/>
          </a:xfrm>
          <a:prstGeom prst="rect">
            <a:avLst/>
          </a:prstGeom>
          <a:noFill/>
        </p:spPr>
        <p:txBody>
          <a:bodyPr wrap="none" rtlCol="0">
            <a:spAutoFit/>
          </a:bodyPr>
          <a:lstStyle/>
          <a:p>
            <a:r>
              <a:rPr kumimoji="1" lang="en-US" altLang="ja-JP"/>
              <a:t>Python</a:t>
            </a:r>
          </a:p>
        </p:txBody>
      </p:sp>
    </p:spTree>
    <p:extLst>
      <p:ext uri="{BB962C8B-B14F-4D97-AF65-F5344CB8AC3E}">
        <p14:creationId xmlns:p14="http://schemas.microsoft.com/office/powerpoint/2010/main" val="321115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2.1</a:t>
            </a:r>
            <a:endParaRPr kumimoji="1" lang="ja-JP" altLang="en-US" sz="3200" b="1"/>
          </a:p>
        </p:txBody>
      </p:sp>
      <p:sp>
        <p:nvSpPr>
          <p:cNvPr id="2" name="テキスト ボックス 1">
            <a:extLst>
              <a:ext uri="{FF2B5EF4-FFF2-40B4-BE49-F238E27FC236}">
                <a16:creationId xmlns:a16="http://schemas.microsoft.com/office/drawing/2014/main" id="{C2C4EA9F-620C-9C2C-9DCE-B30E6C1C6CED}"/>
              </a:ext>
            </a:extLst>
          </p:cNvPr>
          <p:cNvSpPr txBox="1"/>
          <p:nvPr/>
        </p:nvSpPr>
        <p:spPr>
          <a:xfrm>
            <a:off x="548640" y="1727200"/>
            <a:ext cx="4358640" cy="584775"/>
          </a:xfrm>
          <a:prstGeom prst="rect">
            <a:avLst/>
          </a:prstGeom>
          <a:noFill/>
        </p:spPr>
        <p:txBody>
          <a:bodyPr wrap="squar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CEC03C21-1CCE-0556-4371-BCD03A139BD0}"/>
              </a:ext>
            </a:extLst>
          </p:cNvPr>
          <p:cNvSpPr txBox="1"/>
          <p:nvPr/>
        </p:nvSpPr>
        <p:spPr>
          <a:xfrm>
            <a:off x="3505200" y="3048000"/>
            <a:ext cx="304892" cy="369332"/>
          </a:xfrm>
          <a:prstGeom prst="rect">
            <a:avLst/>
          </a:prstGeom>
          <a:noFill/>
        </p:spPr>
        <p:txBody>
          <a:bodyPr wrap="none" rtlCol="0">
            <a:spAutoFit/>
          </a:bodyPr>
          <a:lstStyle/>
          <a:p>
            <a:r>
              <a:rPr kumimoji="1" lang="en-US" altLang="ja-JP"/>
              <a:t>?</a:t>
            </a:r>
            <a:endParaRPr kumimoji="1" lang="ja-JP" altLang="en-US"/>
          </a:p>
        </p:txBody>
      </p:sp>
    </p:spTree>
    <p:extLst>
      <p:ext uri="{BB962C8B-B14F-4D97-AF65-F5344CB8AC3E}">
        <p14:creationId xmlns:p14="http://schemas.microsoft.com/office/powerpoint/2010/main" val="408462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67546BB9-F05F-F469-0233-9ABC530DBB0F}"/>
              </a:ext>
            </a:extLst>
          </p:cNvPr>
          <p:cNvSpPr txBox="1"/>
          <p:nvPr/>
        </p:nvSpPr>
        <p:spPr>
          <a:xfrm>
            <a:off x="718477" y="1702654"/>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BFB52527-ED7A-4290-56CF-BCD987241647}"/>
              </a:ext>
            </a:extLst>
          </p:cNvPr>
          <p:cNvSpPr txBox="1"/>
          <p:nvPr/>
        </p:nvSpPr>
        <p:spPr>
          <a:xfrm>
            <a:off x="737958" y="2552127"/>
            <a:ext cx="3616696" cy="523220"/>
          </a:xfrm>
          <a:prstGeom prst="rect">
            <a:avLst/>
          </a:prstGeom>
          <a:noFill/>
        </p:spPr>
        <p:txBody>
          <a:bodyPr wrap="none" rtlCol="0">
            <a:spAutoFit/>
          </a:bodyPr>
          <a:lstStyle/>
          <a:p>
            <a:r>
              <a:rPr kumimoji="1" lang="en-US" altLang="ja-JP" sz="2800"/>
              <a:t>1</a:t>
            </a:r>
            <a:r>
              <a:rPr kumimoji="1" lang="ja-JP" altLang="en-US" sz="2800"/>
              <a:t>の箇所を全探索する</a:t>
            </a:r>
          </a:p>
        </p:txBody>
      </p:sp>
      <p:sp>
        <p:nvSpPr>
          <p:cNvPr id="7" name="テキスト ボックス 6">
            <a:extLst>
              <a:ext uri="{FF2B5EF4-FFF2-40B4-BE49-F238E27FC236}">
                <a16:creationId xmlns:a16="http://schemas.microsoft.com/office/drawing/2014/main" id="{D9C1DBF7-D244-E79A-4DE4-92B82A7BA974}"/>
              </a:ext>
            </a:extLst>
          </p:cNvPr>
          <p:cNvSpPr txBox="1"/>
          <p:nvPr/>
        </p:nvSpPr>
        <p:spPr>
          <a:xfrm>
            <a:off x="7638706" y="2107982"/>
            <a:ext cx="3252814" cy="4750018"/>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29261D43-4F44-F19A-0AE9-90A6358E2844}"/>
              </a:ext>
            </a:extLst>
          </p:cNvPr>
          <p:cNvSpPr txBox="1"/>
          <p:nvPr/>
        </p:nvSpPr>
        <p:spPr>
          <a:xfrm>
            <a:off x="6794157" y="6370320"/>
            <a:ext cx="675185" cy="369332"/>
          </a:xfrm>
          <a:prstGeom prst="rect">
            <a:avLst/>
          </a:prstGeom>
          <a:noFill/>
        </p:spPr>
        <p:txBody>
          <a:bodyPr wrap="none" rtlCol="0">
            <a:spAutoFit/>
          </a:bodyPr>
          <a:lstStyle/>
          <a:p>
            <a:r>
              <a:rPr lang="en-US" altLang="ja-JP"/>
              <a:t>C++</a:t>
            </a:r>
            <a:endParaRPr kumimoji="1" lang="ja-JP" altLang="en-US"/>
          </a:p>
        </p:txBody>
      </p:sp>
      <p:sp>
        <p:nvSpPr>
          <p:cNvPr id="9" name="テキスト ボックス 8">
            <a:extLst>
              <a:ext uri="{FF2B5EF4-FFF2-40B4-BE49-F238E27FC236}">
                <a16:creationId xmlns:a16="http://schemas.microsoft.com/office/drawing/2014/main" id="{F69B878D-2EE7-0D94-D7CB-89A02CB1618E}"/>
              </a:ext>
            </a:extLst>
          </p:cNvPr>
          <p:cNvSpPr txBox="1"/>
          <p:nvPr/>
        </p:nvSpPr>
        <p:spPr>
          <a:xfrm>
            <a:off x="1757680" y="3903345"/>
            <a:ext cx="2276585" cy="295465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0" name="テキスト ボックス 9">
            <a:extLst>
              <a:ext uri="{FF2B5EF4-FFF2-40B4-BE49-F238E27FC236}">
                <a16:creationId xmlns:a16="http://schemas.microsoft.com/office/drawing/2014/main" id="{F6C32D82-A005-A60D-8159-BE2EC78AD518}"/>
              </a:ext>
            </a:extLst>
          </p:cNvPr>
          <p:cNvSpPr txBox="1"/>
          <p:nvPr/>
        </p:nvSpPr>
        <p:spPr>
          <a:xfrm>
            <a:off x="826015" y="637032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9070617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2009</TotalTime>
  <Words>4343</Words>
  <Application>Microsoft Macintosh PowerPoint</Application>
  <PresentationFormat>ワイド画面</PresentationFormat>
  <Paragraphs>786</Paragraphs>
  <Slides>61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61</vt:i4>
      </vt:variant>
    </vt:vector>
  </HeadingPairs>
  <TitlesOfParts>
    <vt:vector size="70" baseType="lpstr">
      <vt:lpstr>Google Sans</vt:lpstr>
      <vt:lpstr>ＭＳ Ｐゴシック</vt:lpstr>
      <vt:lpstr>游ゴシック</vt:lpstr>
      <vt:lpstr>游ゴシック Light</vt:lpstr>
      <vt:lpstr>游明朝</vt:lpstr>
      <vt:lpstr>Arial</vt:lpstr>
      <vt:lpstr>Lato</vt:lpstr>
      <vt:lpstr>Menlo</vt:lpstr>
      <vt:lpstr>Office テーマ</vt:lpstr>
      <vt:lpstr>ABSを解く！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ABSを解く！</dc:title>
  <dc:creator>井桁　広翔</dc:creator>
  <cp:lastModifiedBy>井桁　広翔</cp:lastModifiedBy>
  <cp:revision>83</cp:revision>
  <dcterms:created xsi:type="dcterms:W3CDTF">2024-01-02T04:23:06Z</dcterms:created>
  <dcterms:modified xsi:type="dcterms:W3CDTF">2024-01-05T13:02:24Z</dcterms:modified>
</cp:coreProperties>
</file>