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sldIdLst>
    <p:sldId id="256" r:id="rId2"/>
    <p:sldId id="258" r:id="rId3"/>
    <p:sldId id="259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82E"/>
    <a:srgbClr val="FF0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3"/>
    <p:restoredTop sz="94682"/>
  </p:normalViewPr>
  <p:slideViewPr>
    <p:cSldViewPr snapToGrid="0">
      <p:cViewPr>
        <p:scale>
          <a:sx n="125" d="100"/>
          <a:sy n="125" d="100"/>
        </p:scale>
        <p:origin x="8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E233A-9146-3744-51DF-B356383A6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A24614-3BA3-81A6-F8A9-3F4383498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DA31F-BB7D-556E-3019-F43BCA82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3ADE9-1B3E-12D1-6316-7A53859A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68F491-E123-6455-9FE9-FFE0299C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4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F06E6-1BE7-1BDD-2C3A-A69A89E7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86519C-D3A0-915E-7193-F094563FA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996F96-D085-F861-60FC-5BCDCBF7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8300F-282C-D3BC-6D8D-5C26B3B7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DCD7E-71B1-C50B-FE8E-49C362A3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7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67F6B3-1817-F48D-0724-C98F50579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35D5F1-FE41-0724-C7B6-B1B21F09E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04421B-BACB-B218-A1BE-701DCBD2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A93C50-C2C8-3ACA-83CD-0A2B2A15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DF488-EBFB-3C44-7EB7-6D176FDD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2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5F6A0-C08A-620C-3354-3D1FB2A1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C65120-6971-79F5-310F-7482FE0A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DD1FE-DE7A-6CC4-16E6-3692E6A5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700F9-93D6-28B1-83F4-5B9B2581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0FFF1-20E5-3D9A-0ED6-A34CED9F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E2F2D-F9D4-5F4F-8781-82DF5D4E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B4D2A6-CE32-9687-3B9E-B4C80BBD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07C6E9-B41C-E8B0-1978-7CDB8299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68135-60FC-4A0F-0FA1-511B1E1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9ADA3-EEA7-DC3E-1555-7985A10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65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CF373-4C5D-78D7-EC01-0CD23106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0E834-75E6-7199-F904-811DAE0A0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69CFD8-24A7-BB04-C6C2-E9E4A8A31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FA830F-AABF-8B83-A12C-D8164E99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2C2DDF-03F3-1FF3-A8A9-5225D6B1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10203-34EC-52F3-9CDE-ACA71627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29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2A7C0-0271-B3A6-EC50-D6D8D352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D4B4C5-9D6A-7435-C7A4-502A6C58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3CE88F-3B59-E82A-AEF7-770E18780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C8AAAD-0E80-C4C3-A1DC-BBA85C58E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0E0FAC-25FE-AE8A-2B91-CC79950BE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A7A82B-01E8-DC95-E070-67690C6F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CDFA7F-DFE7-9965-2CD0-FE5AC426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F04E41-800D-7A38-CC6B-934A27B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69048-EED1-F1E7-C5C5-55EE4623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43264A-F292-AB22-FBF7-4EA8C56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1BDFD8-CAD5-659A-C613-9B16EAD8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2E486F-06B8-A73E-26F9-541FA105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7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4E3C94-A30C-E95E-841D-7226C120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0FDFFA-4232-D025-6061-6808616F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845F-1A03-6370-8F9F-CA13CAEB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02A88-EBAE-4543-A070-DFFB4018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6C06AB-6CF2-C40E-4CED-C70AFBA7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86DA05-34FB-535F-5021-029DEBEF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772286-4CF0-0EAA-C3B2-72A5864C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B717AE-2A32-8398-F469-041CC055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7881F1-AE92-458C-DCD4-0D397F81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75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AB72-0D7F-00A3-43A9-2A392C3B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335BE6-1600-274C-9576-4D69C81EF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D54827-395D-51AB-D6FB-C24F14AD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C98863-1CED-0C0E-CF72-97D1A34E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94ED06-95DF-B491-32D5-4A2896C7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1974F7-EE66-7C57-1C6A-D5E1924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50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047AF6-2C19-43E6-C3E1-45641607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D77CF6-2FC0-4D58-C605-A390ABB14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82E3AC-B80D-D762-1522-E0E7013D0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895F4E-537E-410E-9C3E-6EA067034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EF5AAF-BA16-3693-0030-46E37A0D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10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E0FF2-F7E4-A570-B7E2-373A6A616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ABS</a:t>
            </a:r>
            <a:r>
              <a:rPr kumimoji="1" lang="ja-JP" altLang="en-US" b="1">
                <a:solidFill>
                  <a:schemeClr val="bg1"/>
                </a:solidFill>
              </a:rPr>
              <a:t>を解く！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2AE97C-1A31-1C79-4BF3-EA8C9C155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triC</a:t>
            </a:r>
            <a:r>
              <a:rPr kumimoji="1" lang="en-US" altLang="ja-JP" dirty="0">
                <a:solidFill>
                  <a:schemeClr val="bg1"/>
                </a:solidFill>
              </a:rPr>
              <a:t> 2024/01/06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6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ABC081A - Placing Marbles 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3.1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1591DB-1EF2-E922-A815-8B06DFFDF60A}"/>
              </a:ext>
            </a:extLst>
          </p:cNvPr>
          <p:cNvSpPr txBox="1"/>
          <p:nvPr/>
        </p:nvSpPr>
        <p:spPr>
          <a:xfrm>
            <a:off x="426720" y="157480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62E2DE-3232-2137-9302-A497F41A30B2}"/>
              </a:ext>
            </a:extLst>
          </p:cNvPr>
          <p:cNvSpPr txBox="1"/>
          <p:nvPr/>
        </p:nvSpPr>
        <p:spPr>
          <a:xfrm>
            <a:off x="1396314" y="24587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・全探索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3D063B-95B0-A11D-2E9D-C4127A9E1772}"/>
              </a:ext>
            </a:extLst>
          </p:cNvPr>
          <p:cNvSpPr txBox="1"/>
          <p:nvPr/>
        </p:nvSpPr>
        <p:spPr>
          <a:xfrm>
            <a:off x="1394746" y="334264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・文字列の扱い方</a:t>
            </a:r>
          </a:p>
        </p:txBody>
      </p:sp>
    </p:spTree>
    <p:extLst>
      <p:ext uri="{BB962C8B-B14F-4D97-AF65-F5344CB8AC3E}">
        <p14:creationId xmlns:p14="http://schemas.microsoft.com/office/powerpoint/2010/main" val="6859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/>
              <a:t>全探索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3.2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C976671-86AA-635B-FD7A-32C05BE1DB2C}"/>
              </a:ext>
            </a:extLst>
          </p:cNvPr>
          <p:cNvSpPr txBox="1"/>
          <p:nvPr/>
        </p:nvSpPr>
        <p:spPr>
          <a:xfrm>
            <a:off x="454317" y="1686560"/>
            <a:ext cx="10238700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全探索とは</a:t>
            </a:r>
            <a:r>
              <a:rPr kumimoji="1" lang="en-US" altLang="ja-JP" sz="2800"/>
              <a:t>…</a:t>
            </a:r>
          </a:p>
          <a:p>
            <a:endParaRPr kumimoji="1" lang="en-US" altLang="ja-JP" sz="1050"/>
          </a:p>
          <a:p>
            <a:r>
              <a:rPr lang="ja-JP" altLang="en-US" sz="2800" b="0" i="0">
                <a:solidFill>
                  <a:srgbClr val="040C28"/>
                </a:solidFill>
                <a:effectLst/>
                <a:latin typeface="Google Sans"/>
              </a:rPr>
              <a:t>あり得る全てのパターンをしらみつぶしに調べるアルゴリズム</a:t>
            </a:r>
            <a:endParaRPr kumimoji="1" lang="ja-JP" altLang="en-US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05AA5F-8131-6242-8EA1-2A4D6886A129}"/>
              </a:ext>
            </a:extLst>
          </p:cNvPr>
          <p:cNvSpPr txBox="1"/>
          <p:nvPr/>
        </p:nvSpPr>
        <p:spPr>
          <a:xfrm>
            <a:off x="548640" y="3871085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</a:t>
            </a:r>
            <a:r>
              <a:rPr kumimoji="1" lang="en-US" altLang="ja-JP"/>
              <a:t>)</a:t>
            </a:r>
            <a:r>
              <a:rPr kumimoji="1" lang="ja-JP" altLang="en-US"/>
              <a:t>４桁の暗証番号を</a:t>
            </a:r>
            <a:r>
              <a:rPr kumimoji="1" lang="en-US" altLang="ja-JP"/>
              <a:t>0000</a:t>
            </a:r>
            <a:r>
              <a:rPr kumimoji="1" lang="ja-JP" altLang="en-US"/>
              <a:t>から</a:t>
            </a:r>
            <a:r>
              <a:rPr kumimoji="1" lang="en-US" altLang="ja-JP"/>
              <a:t>9999</a:t>
            </a:r>
            <a:r>
              <a:rPr kumimoji="1" lang="ja-JP" altLang="en-US"/>
              <a:t>までひとつずつ調べる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F35FCE-B832-5732-71E5-EC9D9CBC0BEB}"/>
              </a:ext>
            </a:extLst>
          </p:cNvPr>
          <p:cNvSpPr/>
          <p:nvPr/>
        </p:nvSpPr>
        <p:spPr>
          <a:xfrm>
            <a:off x="1787128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1004D2F-6F8E-8C92-E49B-6A270C33CE62}"/>
              </a:ext>
            </a:extLst>
          </p:cNvPr>
          <p:cNvSpPr/>
          <p:nvPr/>
        </p:nvSpPr>
        <p:spPr>
          <a:xfrm>
            <a:off x="2398831" y="4891461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A16300-E045-25F7-5FF1-12854B437170}"/>
              </a:ext>
            </a:extLst>
          </p:cNvPr>
          <p:cNvSpPr/>
          <p:nvPr/>
        </p:nvSpPr>
        <p:spPr>
          <a:xfrm>
            <a:off x="3049511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A14B2C8-0CB3-A9A0-587D-4F2F8B8CC715}"/>
              </a:ext>
            </a:extLst>
          </p:cNvPr>
          <p:cNvSpPr/>
          <p:nvPr/>
        </p:nvSpPr>
        <p:spPr>
          <a:xfrm>
            <a:off x="3685197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ADD5EF-4478-A539-9815-C57848DB7DF9}"/>
              </a:ext>
            </a:extLst>
          </p:cNvPr>
          <p:cNvSpPr txBox="1"/>
          <p:nvPr/>
        </p:nvSpPr>
        <p:spPr>
          <a:xfrm>
            <a:off x="5039360" y="5077189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~</a:t>
            </a:r>
            <a:endParaRPr kumimoji="1" lang="ja-JP" altLang="en-US" sz="2400" b="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D7ECE1-07A9-B34D-EA56-123E0E5813C5}"/>
              </a:ext>
            </a:extLst>
          </p:cNvPr>
          <p:cNvSpPr/>
          <p:nvPr/>
        </p:nvSpPr>
        <p:spPr>
          <a:xfrm>
            <a:off x="6179976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E4C3C4-D6B3-7441-EE76-A37701CE1DC6}"/>
              </a:ext>
            </a:extLst>
          </p:cNvPr>
          <p:cNvSpPr/>
          <p:nvPr/>
        </p:nvSpPr>
        <p:spPr>
          <a:xfrm>
            <a:off x="6815662" y="4891461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857ED67-B074-A22D-8E1A-268BEF16DE44}"/>
              </a:ext>
            </a:extLst>
          </p:cNvPr>
          <p:cNvSpPr/>
          <p:nvPr/>
        </p:nvSpPr>
        <p:spPr>
          <a:xfrm>
            <a:off x="7442359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8A5244-6A57-C6F1-45E4-65CB70B2B414}"/>
              </a:ext>
            </a:extLst>
          </p:cNvPr>
          <p:cNvSpPr/>
          <p:nvPr/>
        </p:nvSpPr>
        <p:spPr>
          <a:xfrm>
            <a:off x="8078045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94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/>
              <a:t>文字列</a:t>
            </a:r>
            <a:r>
              <a:rPr kumimoji="1" lang="en-US" altLang="ja-JP" sz="4000" b="1"/>
              <a:t>(string)</a:t>
            </a:r>
            <a:r>
              <a:rPr kumimoji="1" lang="ja-JP" altLang="en-US" sz="4000" b="1"/>
              <a:t>の扱い方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D8AFAF-BADD-19A2-C6E6-84F4EB472F00}"/>
              </a:ext>
            </a:extLst>
          </p:cNvPr>
          <p:cNvSpPr txBox="1"/>
          <p:nvPr/>
        </p:nvSpPr>
        <p:spPr>
          <a:xfrm>
            <a:off x="833120" y="2123440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文字列の</a:t>
            </a:r>
            <a:r>
              <a:rPr kumimoji="1" lang="en-US" altLang="ja-JP" sz="2400"/>
              <a:t>i</a:t>
            </a:r>
            <a:r>
              <a:rPr kumimoji="1" lang="ja-JP" altLang="en-US" sz="2400"/>
              <a:t>文字目</a:t>
            </a:r>
            <a:r>
              <a:rPr kumimoji="1" lang="en-US" altLang="ja-JP" sz="2400"/>
              <a:t> : s[i]</a:t>
            </a:r>
            <a:endParaRPr kumimoji="1" lang="ja-JP" altLang="en-US" sz="2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F1E4A1-ECAA-B62D-374F-30DED9E3FBE7}"/>
              </a:ext>
            </a:extLst>
          </p:cNvPr>
          <p:cNvSpPr txBox="1"/>
          <p:nvPr/>
        </p:nvSpPr>
        <p:spPr>
          <a:xfrm>
            <a:off x="833120" y="168418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文字列の変数</a:t>
            </a:r>
            <a:r>
              <a:rPr kumimoji="1" lang="en-US" altLang="ja-JP"/>
              <a:t>s,t</a:t>
            </a:r>
            <a:r>
              <a:rPr kumimoji="1" lang="ja-JP" altLang="en-US"/>
              <a:t>について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5C93B7-9808-C682-CD77-0122A253BE78}"/>
              </a:ext>
            </a:extLst>
          </p:cNvPr>
          <p:cNvSpPr txBox="1"/>
          <p:nvPr/>
        </p:nvSpPr>
        <p:spPr>
          <a:xfrm>
            <a:off x="833120" y="2773680"/>
            <a:ext cx="34147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文字列の連結</a:t>
            </a:r>
            <a:r>
              <a:rPr kumimoji="1" lang="en-US" altLang="ja-JP" sz="2400"/>
              <a:t>: s + t</a:t>
            </a:r>
          </a:p>
          <a:p>
            <a:r>
              <a:rPr lang="en-US" altLang="ja-JP" sz="1600"/>
              <a:t>C++</a:t>
            </a:r>
            <a:r>
              <a:rPr lang="ja-JP" altLang="en-US" sz="1600"/>
              <a:t>では　</a:t>
            </a:r>
            <a:r>
              <a:rPr lang="en-US" altLang="ja-JP" sz="1600"/>
              <a:t>s = s + t : O(|s|+|t|)    </a:t>
            </a:r>
          </a:p>
          <a:p>
            <a:r>
              <a:rPr lang="en-US" altLang="ja-JP" sz="1600"/>
              <a:t>                   s += t     : O(|t|)</a:t>
            </a:r>
            <a:endParaRPr kumimoji="1" lang="ja-JP" altLang="en-US" sz="1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95E174-42F1-D876-A3B3-5F268AF324BA}"/>
              </a:ext>
            </a:extLst>
          </p:cNvPr>
          <p:cNvSpPr txBox="1"/>
          <p:nvPr/>
        </p:nvSpPr>
        <p:spPr>
          <a:xfrm>
            <a:off x="833120" y="4149484"/>
            <a:ext cx="3486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文字列の長さの取得</a:t>
            </a:r>
            <a:r>
              <a:rPr kumimoji="1" lang="en-US" altLang="ja-JP" sz="2400"/>
              <a:t>:</a:t>
            </a:r>
            <a:endParaRPr kumimoji="1" lang="en-US" altLang="ja-JP" sz="800"/>
          </a:p>
          <a:p>
            <a:r>
              <a:rPr lang="en-US" altLang="ja-JP"/>
              <a:t>C++ : s.size() </a:t>
            </a:r>
            <a:r>
              <a:rPr lang="ja-JP" altLang="en-US"/>
              <a:t>または</a:t>
            </a:r>
            <a:r>
              <a:rPr lang="en-US" altLang="ja-JP"/>
              <a:t> s.length()</a:t>
            </a:r>
          </a:p>
          <a:p>
            <a:r>
              <a:rPr kumimoji="1" lang="en-US" altLang="ja-JP"/>
              <a:t>Python : len(s)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66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6EEAB2-6E1B-7835-F8AD-BA79215C26C3}"/>
              </a:ext>
            </a:extLst>
          </p:cNvPr>
          <p:cNvSpPr txBox="1"/>
          <p:nvPr/>
        </p:nvSpPr>
        <p:spPr>
          <a:xfrm>
            <a:off x="599440" y="16256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解き方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45255E-AAA2-D738-5D16-FA5AC68E73EB}"/>
              </a:ext>
            </a:extLst>
          </p:cNvPr>
          <p:cNvSpPr txBox="1"/>
          <p:nvPr/>
        </p:nvSpPr>
        <p:spPr>
          <a:xfrm>
            <a:off x="599440" y="2447664"/>
            <a:ext cx="541686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・操作を行えなくなるまで実際に行う</a:t>
            </a:r>
            <a:endParaRPr kumimoji="1" lang="en-US" altLang="ja-JP" sz="2400"/>
          </a:p>
          <a:p>
            <a:endParaRPr kumimoji="1" lang="en-US" altLang="ja-JP" sz="1050"/>
          </a:p>
          <a:p>
            <a:r>
              <a:rPr lang="ja-JP" altLang="en-US" sz="2400"/>
              <a:t>　↳</a:t>
            </a:r>
            <a:r>
              <a:rPr lang="en-US" altLang="ja-JP" sz="2400"/>
              <a:t>while</a:t>
            </a:r>
            <a:r>
              <a:rPr lang="ja-JP" altLang="en-US" sz="2400"/>
              <a:t>文をうまく使う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6F47CE-D427-3B87-0255-897DE5ED1D33}"/>
              </a:ext>
            </a:extLst>
          </p:cNvPr>
          <p:cNvSpPr txBox="1"/>
          <p:nvPr/>
        </p:nvSpPr>
        <p:spPr>
          <a:xfrm>
            <a:off x="7376161" y="2381298"/>
            <a:ext cx="23774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16       12     24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B8286B-8B3F-1208-DA5C-29BD47779AF1}"/>
              </a:ext>
            </a:extLst>
          </p:cNvPr>
          <p:cNvSpPr txBox="1"/>
          <p:nvPr/>
        </p:nvSpPr>
        <p:spPr>
          <a:xfrm>
            <a:off x="7376160" y="3901440"/>
            <a:ext cx="24556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 8         6       12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1185C3-84F1-4514-5B45-29D4EB7E28DD}"/>
              </a:ext>
            </a:extLst>
          </p:cNvPr>
          <p:cNvSpPr txBox="1"/>
          <p:nvPr/>
        </p:nvSpPr>
        <p:spPr>
          <a:xfrm>
            <a:off x="7416795" y="5438044"/>
            <a:ext cx="241500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4         3         6</a:t>
            </a:r>
            <a:endParaRPr kumimoji="1" lang="ja-JP" altLang="en-US" sz="240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F3D58CC-C1C6-C544-7AEF-1CD06B7DB610}"/>
              </a:ext>
            </a:extLst>
          </p:cNvPr>
          <p:cNvCxnSpPr/>
          <p:nvPr/>
        </p:nvCxnSpPr>
        <p:spPr>
          <a:xfrm>
            <a:off x="8554720" y="2943953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4D2B578-8D6A-D336-29FB-29B335F628C8}"/>
              </a:ext>
            </a:extLst>
          </p:cNvPr>
          <p:cNvCxnSpPr/>
          <p:nvPr/>
        </p:nvCxnSpPr>
        <p:spPr>
          <a:xfrm>
            <a:off x="8564880" y="4457793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D77C3B9-6897-F5BE-B9CC-BADF23460220}"/>
              </a:ext>
            </a:extLst>
          </p:cNvPr>
          <p:cNvCxnSpPr/>
          <p:nvPr/>
        </p:nvCxnSpPr>
        <p:spPr>
          <a:xfrm>
            <a:off x="8554720" y="6009724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乗算記号 15">
            <a:extLst>
              <a:ext uri="{FF2B5EF4-FFF2-40B4-BE49-F238E27FC236}">
                <a16:creationId xmlns:a16="http://schemas.microsoft.com/office/drawing/2014/main" id="{64148ED6-B32B-F5A3-9844-FDEE68128804}"/>
              </a:ext>
            </a:extLst>
          </p:cNvPr>
          <p:cNvSpPr/>
          <p:nvPr/>
        </p:nvSpPr>
        <p:spPr>
          <a:xfrm>
            <a:off x="8229600" y="6256062"/>
            <a:ext cx="650240" cy="35560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1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4.1</a:t>
            </a:r>
            <a:endParaRPr kumimoji="1" lang="ja-JP" altLang="en-US" sz="32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6A304C-85D0-CAA4-4E20-5466A413405B}"/>
              </a:ext>
            </a:extLst>
          </p:cNvPr>
          <p:cNvSpPr txBox="1"/>
          <p:nvPr/>
        </p:nvSpPr>
        <p:spPr>
          <a:xfrm>
            <a:off x="7376161" y="2381298"/>
            <a:ext cx="23774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16       12     24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252B4E-8416-5059-ABFF-08F9E765C9DC}"/>
              </a:ext>
            </a:extLst>
          </p:cNvPr>
          <p:cNvSpPr txBox="1"/>
          <p:nvPr/>
        </p:nvSpPr>
        <p:spPr>
          <a:xfrm>
            <a:off x="7376160" y="3901440"/>
            <a:ext cx="24556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 8         6       12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95A735-45B8-7979-82F9-AF760BA4F0C3}"/>
              </a:ext>
            </a:extLst>
          </p:cNvPr>
          <p:cNvSpPr txBox="1"/>
          <p:nvPr/>
        </p:nvSpPr>
        <p:spPr>
          <a:xfrm>
            <a:off x="7416795" y="5438044"/>
            <a:ext cx="241500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4         3         6</a:t>
            </a:r>
            <a:endParaRPr kumimoji="1" lang="ja-JP" altLang="en-US" sz="24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21DBE41-D5E3-66FE-84D1-432B20CFA88C}"/>
              </a:ext>
            </a:extLst>
          </p:cNvPr>
          <p:cNvCxnSpPr/>
          <p:nvPr/>
        </p:nvCxnSpPr>
        <p:spPr>
          <a:xfrm>
            <a:off x="8554720" y="2943953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5A457DE-FB4B-63F0-0E96-EFE275BAC25E}"/>
              </a:ext>
            </a:extLst>
          </p:cNvPr>
          <p:cNvCxnSpPr/>
          <p:nvPr/>
        </p:nvCxnSpPr>
        <p:spPr>
          <a:xfrm>
            <a:off x="8564880" y="4457793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乗算記号 9">
            <a:extLst>
              <a:ext uri="{FF2B5EF4-FFF2-40B4-BE49-F238E27FC236}">
                <a16:creationId xmlns:a16="http://schemas.microsoft.com/office/drawing/2014/main" id="{F60B17E7-47B3-5F3B-AD9B-ACDA94B1B3C2}"/>
              </a:ext>
            </a:extLst>
          </p:cNvPr>
          <p:cNvSpPr/>
          <p:nvPr/>
        </p:nvSpPr>
        <p:spPr>
          <a:xfrm>
            <a:off x="8229600" y="6256062"/>
            <a:ext cx="650240" cy="35560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903C262-CB58-748E-DF96-064446F3BDED}"/>
              </a:ext>
            </a:extLst>
          </p:cNvPr>
          <p:cNvCxnSpPr/>
          <p:nvPr/>
        </p:nvCxnSpPr>
        <p:spPr>
          <a:xfrm>
            <a:off x="8554720" y="5938655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0C3541-5BB9-F9B1-8E73-8A6F297370AC}"/>
              </a:ext>
            </a:extLst>
          </p:cNvPr>
          <p:cNvSpPr txBox="1"/>
          <p:nvPr/>
        </p:nvSpPr>
        <p:spPr>
          <a:xfrm>
            <a:off x="397560" y="1645676"/>
            <a:ext cx="4718061" cy="5212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()))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while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)):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!=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False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False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break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)):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463C9B-4403-6308-0EF2-29C59C866602}"/>
              </a:ext>
            </a:extLst>
          </p:cNvPr>
          <p:cNvSpPr txBox="1"/>
          <p:nvPr/>
        </p:nvSpPr>
        <p:spPr>
          <a:xfrm>
            <a:off x="2201830" y="134287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C91E9C-936D-9443-A977-8E1BD3808A32}"/>
              </a:ext>
            </a:extLst>
          </p:cNvPr>
          <p:cNvSpPr txBox="1"/>
          <p:nvPr/>
        </p:nvSpPr>
        <p:spPr>
          <a:xfrm>
            <a:off x="9940288" y="251965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= 0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FA844C4-A316-654A-3F06-4B0F78B1A890}"/>
              </a:ext>
            </a:extLst>
          </p:cNvPr>
          <p:cNvSpPr txBox="1"/>
          <p:nvPr/>
        </p:nvSpPr>
        <p:spPr>
          <a:xfrm>
            <a:off x="6710946" y="315856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all_even = True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58F111-130A-533A-A5C2-75D950D9484A}"/>
              </a:ext>
            </a:extLst>
          </p:cNvPr>
          <p:cNvSpPr txBox="1"/>
          <p:nvPr/>
        </p:nvSpPr>
        <p:spPr>
          <a:xfrm>
            <a:off x="9940288" y="396901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= 1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2DF809D-B443-F0EA-1971-833B93C4E01C}"/>
              </a:ext>
            </a:extLst>
          </p:cNvPr>
          <p:cNvSpPr txBox="1"/>
          <p:nvPr/>
        </p:nvSpPr>
        <p:spPr>
          <a:xfrm>
            <a:off x="6710946" y="469726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all_even = True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C03B12-2DB2-A09E-72CA-A2E8DA939736}"/>
              </a:ext>
            </a:extLst>
          </p:cNvPr>
          <p:cNvSpPr txBox="1"/>
          <p:nvPr/>
        </p:nvSpPr>
        <p:spPr>
          <a:xfrm>
            <a:off x="6548386" y="623143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all_even = False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E12112-A538-EED9-2257-0D9B06896F3A}"/>
              </a:ext>
            </a:extLst>
          </p:cNvPr>
          <p:cNvSpPr txBox="1"/>
          <p:nvPr/>
        </p:nvSpPr>
        <p:spPr>
          <a:xfrm>
            <a:off x="9940288" y="548421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= 2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448D12-01EF-B47E-BC0B-0AFFFCCFBC11}"/>
              </a:ext>
            </a:extLst>
          </p:cNvPr>
          <p:cNvSpPr txBox="1"/>
          <p:nvPr/>
        </p:nvSpPr>
        <p:spPr>
          <a:xfrm>
            <a:off x="8706519" y="318873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+=1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46462D-F531-969D-50D1-B61DEC906DDC}"/>
              </a:ext>
            </a:extLst>
          </p:cNvPr>
          <p:cNvSpPr txBox="1"/>
          <p:nvPr/>
        </p:nvSpPr>
        <p:spPr>
          <a:xfrm>
            <a:off x="8706519" y="471235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+=1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D5CCC4-B48F-4D15-365B-D4C34E7D8CCF}"/>
              </a:ext>
            </a:extLst>
          </p:cNvPr>
          <p:cNvSpPr txBox="1"/>
          <p:nvPr/>
        </p:nvSpPr>
        <p:spPr>
          <a:xfrm>
            <a:off x="8839568" y="624919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break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50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4.2</a:t>
            </a:r>
            <a:endParaRPr kumimoji="1" lang="ja-JP" altLang="en-US" sz="3200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DE03A7-76F3-AFA3-20FD-938672A68A24}"/>
              </a:ext>
            </a:extLst>
          </p:cNvPr>
          <p:cNvSpPr txBox="1"/>
          <p:nvPr/>
        </p:nvSpPr>
        <p:spPr>
          <a:xfrm>
            <a:off x="365760" y="1544320"/>
            <a:ext cx="3950120" cy="293413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&lt;vector&gt;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vector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6DE5A8-D208-44D3-71DB-4DBB6EBED893}"/>
              </a:ext>
            </a:extLst>
          </p:cNvPr>
          <p:cNvSpPr txBox="1"/>
          <p:nvPr/>
        </p:nvSpPr>
        <p:spPr>
          <a:xfrm>
            <a:off x="4468280" y="1544320"/>
            <a:ext cx="4229043" cy="470898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while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bool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!=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break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0C3359-9C6D-81A6-371F-5137BC28ACBD}"/>
              </a:ext>
            </a:extLst>
          </p:cNvPr>
          <p:cNvSpPr txBox="1"/>
          <p:nvPr/>
        </p:nvSpPr>
        <p:spPr>
          <a:xfrm>
            <a:off x="2003227" y="462490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</a:t>
            </a:r>
            <a:r>
              <a:rPr kumimoji="1" lang="en-US" altLang="ja-JP"/>
              <a:t>++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14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25F848-3C30-2A8F-F8EC-18CE576D2629}"/>
              </a:ext>
            </a:extLst>
          </p:cNvPr>
          <p:cNvSpPr txBox="1"/>
          <p:nvPr/>
        </p:nvSpPr>
        <p:spPr>
          <a:xfrm>
            <a:off x="518160" y="165608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E1A4A9-D096-214C-B518-A93405A7A203}"/>
              </a:ext>
            </a:extLst>
          </p:cNvPr>
          <p:cNvSpPr txBox="1"/>
          <p:nvPr/>
        </p:nvSpPr>
        <p:spPr>
          <a:xfrm>
            <a:off x="698157" y="2659092"/>
            <a:ext cx="540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・</a:t>
            </a:r>
            <a:r>
              <a:rPr lang="en-US" altLang="ja-JP" sz="3200"/>
              <a:t>while</a:t>
            </a:r>
            <a:r>
              <a:rPr lang="ja-JP" altLang="en-US" sz="3200"/>
              <a:t>文と</a:t>
            </a:r>
            <a:r>
              <a:rPr lang="en-US" altLang="ja-JP" sz="3200"/>
              <a:t>for</a:t>
            </a:r>
            <a:r>
              <a:rPr lang="ja-JP" altLang="en-US" sz="3200"/>
              <a:t>文の使い分け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8E85AB-741B-595D-CA2C-B30D5719DB22}"/>
              </a:ext>
            </a:extLst>
          </p:cNvPr>
          <p:cNvSpPr txBox="1"/>
          <p:nvPr/>
        </p:nvSpPr>
        <p:spPr>
          <a:xfrm>
            <a:off x="698157" y="3906520"/>
            <a:ext cx="2951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</a:rPr>
              <a:t>・</a:t>
            </a:r>
            <a:r>
              <a:rPr lang="en-US" altLang="ja-JP" sz="3200">
                <a:solidFill>
                  <a:srgbClr val="FF0000"/>
                </a:solidFill>
              </a:rPr>
              <a:t>vector</a:t>
            </a:r>
            <a:r>
              <a:rPr kumimoji="1" lang="en-US" altLang="ja-JP" sz="3200">
                <a:solidFill>
                  <a:srgbClr val="FF0000"/>
                </a:solidFill>
              </a:rPr>
              <a:t>(C++)</a:t>
            </a:r>
            <a:endParaRPr kumimoji="1" lang="ja-JP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9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b="1">
                <a:solidFill>
                  <a:schemeClr val="tx1"/>
                </a:solidFill>
              </a:rPr>
              <a:t>while</a:t>
            </a:r>
            <a:r>
              <a:rPr lang="ja-JP" altLang="en-US" sz="4000" b="1">
                <a:solidFill>
                  <a:schemeClr val="tx1"/>
                </a:solidFill>
              </a:rPr>
              <a:t>文と</a:t>
            </a:r>
            <a:r>
              <a:rPr lang="en-US" altLang="ja-JP" sz="4000" b="1">
                <a:solidFill>
                  <a:schemeClr val="tx1"/>
                </a:solidFill>
              </a:rPr>
              <a:t>for</a:t>
            </a:r>
            <a:r>
              <a:rPr lang="ja-JP" altLang="en-US" sz="4000" b="1">
                <a:solidFill>
                  <a:schemeClr val="tx1"/>
                </a:solidFill>
              </a:rPr>
              <a:t>文の使い分け</a:t>
            </a:r>
            <a:endParaRPr kumimoji="1" lang="ja-JP" altLang="en-US" sz="4000" b="1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4.4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466B70-23E3-AABC-3175-0C0831D907C1}"/>
              </a:ext>
            </a:extLst>
          </p:cNvPr>
          <p:cNvSpPr txBox="1"/>
          <p:nvPr/>
        </p:nvSpPr>
        <p:spPr>
          <a:xfrm>
            <a:off x="393357" y="359664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ループの回数が決まっている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85ECF42-DD73-57A1-CE38-CB8BC50A8259}"/>
              </a:ext>
            </a:extLst>
          </p:cNvPr>
          <p:cNvCxnSpPr>
            <a:cxnSpLocks/>
          </p:cNvCxnSpPr>
          <p:nvPr/>
        </p:nvCxnSpPr>
        <p:spPr>
          <a:xfrm>
            <a:off x="5912817" y="3860333"/>
            <a:ext cx="180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1FE2DD-E704-94DC-69AA-07FA3B0DA8DF}"/>
              </a:ext>
            </a:extLst>
          </p:cNvPr>
          <p:cNvSpPr txBox="1"/>
          <p:nvPr/>
        </p:nvSpPr>
        <p:spPr>
          <a:xfrm>
            <a:off x="8249920" y="3596640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for</a:t>
            </a:r>
            <a:r>
              <a:rPr kumimoji="1" lang="ja-JP" altLang="en-US" sz="2800"/>
              <a:t>文</a:t>
            </a:r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51F69E5C-591C-6179-4B37-82B25D433257}"/>
              </a:ext>
            </a:extLst>
          </p:cNvPr>
          <p:cNvCxnSpPr>
            <a:cxnSpLocks/>
          </p:cNvCxnSpPr>
          <p:nvPr/>
        </p:nvCxnSpPr>
        <p:spPr>
          <a:xfrm>
            <a:off x="5922821" y="3889027"/>
            <a:ext cx="1796625" cy="1150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637F6E-94DD-4CEC-3AA5-022DBC211916}"/>
              </a:ext>
            </a:extLst>
          </p:cNvPr>
          <p:cNvSpPr txBox="1"/>
          <p:nvPr/>
        </p:nvSpPr>
        <p:spPr>
          <a:xfrm>
            <a:off x="8249920" y="477775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while</a:t>
            </a:r>
            <a:r>
              <a:rPr kumimoji="1" lang="ja-JP" altLang="en-US" sz="2800"/>
              <a:t>文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7A0F80-6482-FC31-FEE9-2762432026E3}"/>
              </a:ext>
            </a:extLst>
          </p:cNvPr>
          <p:cNvSpPr txBox="1"/>
          <p:nvPr/>
        </p:nvSpPr>
        <p:spPr>
          <a:xfrm>
            <a:off x="6990080" y="35196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D5767B7-131B-EE11-3A92-CCDABFD27019}"/>
              </a:ext>
            </a:extLst>
          </p:cNvPr>
          <p:cNvSpPr txBox="1"/>
          <p:nvPr/>
        </p:nvSpPr>
        <p:spPr>
          <a:xfrm>
            <a:off x="7037368" y="4670028"/>
            <a:ext cx="4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83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b="1">
                <a:solidFill>
                  <a:srgbClr val="F8582E"/>
                </a:solidFill>
              </a:rPr>
              <a:t>C++</a:t>
            </a:r>
            <a:r>
              <a:rPr kumimoji="1" lang="ja-JP" altLang="en-US" sz="4000" b="1">
                <a:solidFill>
                  <a:srgbClr val="F8582E"/>
                </a:solidFill>
              </a:rPr>
              <a:t>の配列は</a:t>
            </a:r>
            <a:r>
              <a:rPr lang="en-US" altLang="ja-JP" sz="4000" b="1">
                <a:solidFill>
                  <a:srgbClr val="F8582E"/>
                </a:solidFill>
              </a:rPr>
              <a:t>vector</a:t>
            </a:r>
            <a:r>
              <a:rPr lang="ja-JP" altLang="en-US" sz="4000" b="1">
                <a:solidFill>
                  <a:srgbClr val="F8582E"/>
                </a:solidFill>
              </a:rPr>
              <a:t>を使う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4.5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0977E2-D6D6-580D-BB8B-3B77622B7B09}"/>
              </a:ext>
            </a:extLst>
          </p:cNvPr>
          <p:cNvSpPr txBox="1"/>
          <p:nvPr/>
        </p:nvSpPr>
        <p:spPr>
          <a:xfrm>
            <a:off x="698157" y="6488668"/>
            <a:ext cx="608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/>
              <a:t>https://cpprefjp.github.io/reference/vector/vector.html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9A18BF-3B98-A924-17F7-C17255DC8208}"/>
              </a:ext>
            </a:extLst>
          </p:cNvPr>
          <p:cNvSpPr txBox="1"/>
          <p:nvPr/>
        </p:nvSpPr>
        <p:spPr>
          <a:xfrm>
            <a:off x="426720" y="62029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リファレンス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38A61B-3469-CC94-C440-36A37B59BAFC}"/>
              </a:ext>
            </a:extLst>
          </p:cNvPr>
          <p:cNvSpPr txBox="1"/>
          <p:nvPr/>
        </p:nvSpPr>
        <p:spPr>
          <a:xfrm>
            <a:off x="538480" y="5354320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APG4b</a:t>
            </a:r>
            <a:r>
              <a:rPr kumimoji="1" lang="ja-JP" altLang="en-US"/>
              <a:t>で勉強がおすすめ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77DA07-81C5-F895-7F74-27E8BC9647B3}"/>
              </a:ext>
            </a:extLst>
          </p:cNvPr>
          <p:cNvSpPr txBox="1"/>
          <p:nvPr/>
        </p:nvSpPr>
        <p:spPr>
          <a:xfrm>
            <a:off x="698157" y="5686306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/>
              <a:t>https://atcoder.jp/contests/apg4b/tasks/APG4b_n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01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/>
          </a:p>
        </p:txBody>
      </p:sp>
    </p:spTree>
    <p:extLst>
      <p:ext uri="{BB962C8B-B14F-4D97-AF65-F5344CB8AC3E}">
        <p14:creationId xmlns:p14="http://schemas.microsoft.com/office/powerpoint/2010/main" val="274846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bg1"/>
                </a:solidFill>
              </a:rPr>
              <a:t>テーマの色と内容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０</a:t>
            </a:r>
            <a:endParaRPr kumimoji="1" lang="ja-JP" altLang="en-US" sz="3200" b="1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F391980-B9F8-2C7C-6526-9A2955ABA876}"/>
              </a:ext>
            </a:extLst>
          </p:cNvPr>
          <p:cNvSpPr/>
          <p:nvPr/>
        </p:nvSpPr>
        <p:spPr>
          <a:xfrm>
            <a:off x="1940011" y="2357051"/>
            <a:ext cx="2384853" cy="21438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黒</a:t>
            </a:r>
            <a:endParaRPr kumimoji="1" lang="ja-JP" altLang="en-US" sz="4000" b="1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0B01053D-9810-5296-3F12-C2E97EE8BA05}"/>
              </a:ext>
            </a:extLst>
          </p:cNvPr>
          <p:cNvSpPr/>
          <p:nvPr/>
        </p:nvSpPr>
        <p:spPr>
          <a:xfrm>
            <a:off x="7552042" y="2357051"/>
            <a:ext cx="2384853" cy="21438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rgbClr val="FF0000"/>
                </a:solidFill>
              </a:rPr>
              <a:t>赤</a:t>
            </a:r>
            <a:endParaRPr kumimoji="1" lang="ja-JP" altLang="en-US" sz="4000" b="1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AEB0A1-5D88-70BD-A5ED-8482858B81AE}"/>
              </a:ext>
            </a:extLst>
          </p:cNvPr>
          <p:cNvSpPr txBox="1"/>
          <p:nvPr/>
        </p:nvSpPr>
        <p:spPr>
          <a:xfrm>
            <a:off x="656967" y="4859959"/>
            <a:ext cx="5439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一般的なプログラミング</a:t>
            </a:r>
            <a:endParaRPr kumimoji="1" lang="en-US" altLang="ja-JP" sz="3600" dirty="0"/>
          </a:p>
          <a:p>
            <a:pPr algn="ctr"/>
            <a:r>
              <a:rPr lang="ja-JP" altLang="en-US" sz="3600"/>
              <a:t>の内容</a:t>
            </a:r>
            <a:endParaRPr kumimoji="1" lang="ja-JP" altLang="en-US" sz="3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56301-7406-CA2C-583D-DA14640AB099}"/>
              </a:ext>
            </a:extLst>
          </p:cNvPr>
          <p:cNvSpPr txBox="1"/>
          <p:nvPr/>
        </p:nvSpPr>
        <p:spPr>
          <a:xfrm>
            <a:off x="6794157" y="481379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競プロ特化の内容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78274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/>
          </a:p>
        </p:txBody>
      </p:sp>
    </p:spTree>
    <p:extLst>
      <p:ext uri="{BB962C8B-B14F-4D97-AF65-F5344CB8AC3E}">
        <p14:creationId xmlns:p14="http://schemas.microsoft.com/office/powerpoint/2010/main" val="251822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b="1" dirty="0" err="1"/>
              <a:t>PracticeA</a:t>
            </a:r>
            <a:r>
              <a:rPr lang="en-US" altLang="ja-JP" sz="4000" b="1" dirty="0"/>
              <a:t> – Welcome to </a:t>
            </a:r>
            <a:r>
              <a:rPr lang="en-US" altLang="ja-JP" sz="4000" b="1" dirty="0" err="1"/>
              <a:t>AtCoder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</a:t>
            </a:r>
            <a:endParaRPr kumimoji="1" lang="ja-JP" altLang="en-US" sz="32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DCAC70-DBFD-617E-DB5F-5DD5BC92B39A}"/>
              </a:ext>
            </a:extLst>
          </p:cNvPr>
          <p:cNvSpPr txBox="1"/>
          <p:nvPr/>
        </p:nvSpPr>
        <p:spPr>
          <a:xfrm flipH="1">
            <a:off x="698157" y="1787131"/>
            <a:ext cx="6973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AE5CBE-6B47-30D8-35D0-75ACA3327D73}"/>
              </a:ext>
            </a:extLst>
          </p:cNvPr>
          <p:cNvSpPr txBox="1"/>
          <p:nvPr/>
        </p:nvSpPr>
        <p:spPr>
          <a:xfrm>
            <a:off x="965200" y="2761161"/>
            <a:ext cx="7888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8582E"/>
                </a:solidFill>
              </a:rPr>
              <a:t>・入出力ができるようになる</a:t>
            </a:r>
            <a:r>
              <a:rPr lang="en-US" altLang="ja-JP" sz="3200"/>
              <a:t>(</a:t>
            </a:r>
            <a:r>
              <a:rPr lang="ja-JP" altLang="en-US" sz="3200"/>
              <a:t>標準入出力</a:t>
            </a:r>
            <a:r>
              <a:rPr lang="en-US" altLang="ja-JP" sz="3200"/>
              <a:t>)</a:t>
            </a:r>
            <a:endParaRPr kumimoji="1" lang="ja-JP" altLang="en-US" sz="3200">
              <a:solidFill>
                <a:srgbClr val="F85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0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入出力</a:t>
            </a:r>
            <a:r>
              <a:rPr lang="ja-JP" altLang="en-US" sz="4000" b="1">
                <a:solidFill>
                  <a:srgbClr val="F8582E"/>
                </a:solidFill>
              </a:rPr>
              <a:t>ができるようになる</a:t>
            </a:r>
            <a:r>
              <a:rPr lang="en-US" altLang="ja-JP" sz="4000" b="1">
                <a:solidFill>
                  <a:srgbClr val="F8582E"/>
                </a:solidFill>
              </a:rPr>
              <a:t>(C++)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1.1</a:t>
            </a:r>
            <a:endParaRPr kumimoji="1" lang="ja-JP" altLang="en-US" sz="32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24708B-BE8B-5ED0-F37F-3A19E1DEEBB0}"/>
              </a:ext>
            </a:extLst>
          </p:cNvPr>
          <p:cNvSpPr txBox="1"/>
          <p:nvPr/>
        </p:nvSpPr>
        <p:spPr>
          <a:xfrm>
            <a:off x="80890" y="4196080"/>
            <a:ext cx="6411349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800" kern="1200">
                <a:solidFill>
                  <a:srgbClr val="C586C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#include</a:t>
            </a:r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CE9178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&lt;iostream&gt;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C586C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using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namespace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4EC9B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std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int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main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(){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int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,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,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4EC9B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string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cout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4D4D4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+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4D4D4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+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CE9178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" "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endl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}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ACE628-2FDE-7045-C763-71D465DB4A5C}"/>
              </a:ext>
            </a:extLst>
          </p:cNvPr>
          <p:cNvSpPr txBox="1"/>
          <p:nvPr/>
        </p:nvSpPr>
        <p:spPr>
          <a:xfrm>
            <a:off x="538480" y="2273758"/>
            <a:ext cx="8060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入力</a:t>
            </a:r>
            <a:r>
              <a:rPr kumimoji="1" lang="en-US" altLang="ja-JP" sz="2800"/>
              <a:t>: </a:t>
            </a:r>
            <a:r>
              <a:rPr kumimoji="1" lang="ja-JP" altLang="en-US" sz="2800"/>
              <a:t>変数を定義して入力の数だけ</a:t>
            </a:r>
            <a:r>
              <a:rPr kumimoji="1" lang="en-US" altLang="ja-JP" sz="2800"/>
              <a:t>cin</a:t>
            </a:r>
            <a:r>
              <a:rPr kumimoji="1" lang="ja-JP" altLang="en-US" sz="2800"/>
              <a:t>で受け取る</a:t>
            </a:r>
            <a:endParaRPr kumimoji="1" lang="en-US" altLang="ja-JP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DE85EA5-8517-4448-320A-B9FC1CCFA420}"/>
              </a:ext>
            </a:extLst>
          </p:cNvPr>
          <p:cNvSpPr txBox="1"/>
          <p:nvPr/>
        </p:nvSpPr>
        <p:spPr>
          <a:xfrm>
            <a:off x="538480" y="3167390"/>
            <a:ext cx="6857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出力</a:t>
            </a:r>
            <a:r>
              <a:rPr kumimoji="1" lang="en-US" altLang="ja-JP" sz="2800"/>
              <a:t>:cout </a:t>
            </a:r>
            <a:r>
              <a:rPr lang="ja-JP" altLang="en-US" sz="2800"/>
              <a:t>、空白区切りは空白を出力する</a:t>
            </a:r>
            <a:endParaRPr kumimoji="1" lang="ja-JP" altLang="en-US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D177112-AC47-C842-5DBB-943B42F26E48}"/>
              </a:ext>
            </a:extLst>
          </p:cNvPr>
          <p:cNvSpPr txBox="1"/>
          <p:nvPr/>
        </p:nvSpPr>
        <p:spPr>
          <a:xfrm>
            <a:off x="2409401" y="3876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</a:p>
        </p:txBody>
      </p:sp>
    </p:spTree>
    <p:extLst>
      <p:ext uri="{BB962C8B-B14F-4D97-AF65-F5344CB8AC3E}">
        <p14:creationId xmlns:p14="http://schemas.microsoft.com/office/powerpoint/2010/main" val="23329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入出力</a:t>
            </a:r>
            <a:r>
              <a:rPr lang="ja-JP" altLang="en-US" sz="4000" b="1">
                <a:solidFill>
                  <a:srgbClr val="F8582E"/>
                </a:solidFill>
              </a:rPr>
              <a:t>ができるようになる</a:t>
            </a:r>
            <a:r>
              <a:rPr lang="en-US" altLang="ja-JP" sz="4000" b="1">
                <a:solidFill>
                  <a:srgbClr val="F8582E"/>
                </a:solidFill>
              </a:rPr>
              <a:t>(Python)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1.2</a:t>
            </a:r>
            <a:endParaRPr kumimoji="1" lang="ja-JP" altLang="en-US" sz="32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24708B-BE8B-5ED0-F37F-3A19E1DEEBB0}"/>
              </a:ext>
            </a:extLst>
          </p:cNvPr>
          <p:cNvSpPr txBox="1"/>
          <p:nvPr/>
        </p:nvSpPr>
        <p:spPr>
          <a:xfrm>
            <a:off x="0" y="5482432"/>
            <a:ext cx="4978401" cy="13747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 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9ED196-D68C-510E-76BD-38531AD45125}"/>
              </a:ext>
            </a:extLst>
          </p:cNvPr>
          <p:cNvSpPr txBox="1"/>
          <p:nvPr/>
        </p:nvSpPr>
        <p:spPr>
          <a:xfrm>
            <a:off x="352268" y="3882095"/>
            <a:ext cx="5093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sz="1400"/>
              <a:t>https://qiita.com/scythercas/items/5e08dfffb49468dd1176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649045-E90D-2D77-4C55-D599B83D70A2}"/>
              </a:ext>
            </a:extLst>
          </p:cNvPr>
          <p:cNvSpPr txBox="1"/>
          <p:nvPr/>
        </p:nvSpPr>
        <p:spPr>
          <a:xfrm>
            <a:off x="499794" y="3447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参考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B0310A-2BA9-024E-FD08-839FC1B9D963}"/>
              </a:ext>
            </a:extLst>
          </p:cNvPr>
          <p:cNvSpPr txBox="1"/>
          <p:nvPr/>
        </p:nvSpPr>
        <p:spPr>
          <a:xfrm>
            <a:off x="499794" y="1807295"/>
            <a:ext cx="1049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入力</a:t>
            </a:r>
            <a:r>
              <a:rPr kumimoji="1" lang="en-US" altLang="ja-JP" sz="2800"/>
              <a:t>: input()</a:t>
            </a:r>
            <a:r>
              <a:rPr kumimoji="1" lang="ja-JP" altLang="en-US" sz="2800"/>
              <a:t>で一行ずつ受け取る</a:t>
            </a:r>
            <a:r>
              <a:rPr lang="ja-JP" altLang="en-US" sz="2800"/>
              <a:t>、入力は文字列で受け取られる</a:t>
            </a:r>
            <a:endParaRPr kumimoji="1" lang="ja-JP" altLang="en-US" sz="2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73FDA2-B327-DDFB-8CB6-D7238DD0A0D0}"/>
              </a:ext>
            </a:extLst>
          </p:cNvPr>
          <p:cNvSpPr txBox="1"/>
          <p:nvPr/>
        </p:nvSpPr>
        <p:spPr>
          <a:xfrm>
            <a:off x="499794" y="2690436"/>
            <a:ext cx="10870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出力</a:t>
            </a:r>
            <a:r>
              <a:rPr kumimoji="1" lang="en-US" altLang="ja-JP" sz="2800"/>
              <a:t>:</a:t>
            </a:r>
            <a:r>
              <a:rPr kumimoji="1" lang="ja-JP" altLang="en-US" sz="2800"/>
              <a:t>基本は</a:t>
            </a:r>
            <a:r>
              <a:rPr kumimoji="1" lang="en-US" altLang="ja-JP" sz="2800"/>
              <a:t>print(a)</a:t>
            </a:r>
            <a:r>
              <a:rPr kumimoji="1" lang="ja-JP" altLang="en-US" sz="2800"/>
              <a:t>とかでいい。複数を出力する際は文字列にする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FA3A20F-22A8-A2F7-9A62-9D2C4F334623}"/>
              </a:ext>
            </a:extLst>
          </p:cNvPr>
          <p:cNvSpPr txBox="1"/>
          <p:nvPr/>
        </p:nvSpPr>
        <p:spPr>
          <a:xfrm>
            <a:off x="352268" y="4234329"/>
            <a:ext cx="1162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sz="1400"/>
              <a:t>https://qiita.com/Koichiro-Kanaya/items/4f46fe2c98a415681210#Python%E3%81%A7%E3%81%AE%E5%85%A5%E5%87%BA%E5%8A%9B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8BD5A7-D4CC-D7FC-2843-AB170CC102D2}"/>
              </a:ext>
            </a:extLst>
          </p:cNvPr>
          <p:cNvSpPr txBox="1"/>
          <p:nvPr/>
        </p:nvSpPr>
        <p:spPr>
          <a:xfrm>
            <a:off x="1960880" y="5113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26A264C-C44D-2A63-7835-AB221325BCA0}"/>
              </a:ext>
            </a:extLst>
          </p:cNvPr>
          <p:cNvSpPr txBox="1"/>
          <p:nvPr/>
        </p:nvSpPr>
        <p:spPr>
          <a:xfrm>
            <a:off x="6614160" y="5483265"/>
            <a:ext cx="4978400" cy="13747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{}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{}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format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))</a:t>
            </a:r>
          </a:p>
          <a:p>
            <a:pPr algn="l">
              <a:lnSpc>
                <a:spcPts val="1950"/>
              </a:lnSpc>
            </a:pP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F2426D1-079D-2DF8-7D1E-E88AE4802744}"/>
              </a:ext>
            </a:extLst>
          </p:cNvPr>
          <p:cNvSpPr txBox="1"/>
          <p:nvPr/>
        </p:nvSpPr>
        <p:spPr>
          <a:xfrm>
            <a:off x="8493760" y="5113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0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tx1"/>
                </a:solidFill>
              </a:rPr>
              <a:t>標準出力を使う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1.3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3B2A19-254F-AA7E-225F-5F8A8FE117A1}"/>
              </a:ext>
            </a:extLst>
          </p:cNvPr>
          <p:cNvSpPr txBox="1"/>
          <p:nvPr/>
        </p:nvSpPr>
        <p:spPr>
          <a:xfrm>
            <a:off x="698157" y="2052320"/>
            <a:ext cx="11288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標準出力とは</a:t>
            </a:r>
            <a:r>
              <a:rPr kumimoji="1" lang="en-US" altLang="ja-JP" sz="3200"/>
              <a:t>…</a:t>
            </a:r>
            <a:r>
              <a:rPr kumimoji="1" lang="ja-JP" altLang="en-US" sz="3200"/>
              <a:t>画面に出力すること</a:t>
            </a:r>
            <a:r>
              <a:rPr kumimoji="1" lang="en-US" altLang="ja-JP" sz="3200"/>
              <a:t>(</a:t>
            </a:r>
            <a:r>
              <a:rPr kumimoji="1" lang="ja-JP" altLang="en-US" sz="3200"/>
              <a:t>シェルに出力すること</a:t>
            </a:r>
            <a:r>
              <a:rPr kumimoji="1" lang="en-US" altLang="ja-JP" sz="3200"/>
              <a:t>) </a:t>
            </a:r>
            <a:endParaRPr kumimoji="1" lang="ja-JP" alt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805852-CE01-E870-386A-0B64A8380C04}"/>
              </a:ext>
            </a:extLst>
          </p:cNvPr>
          <p:cNvSpPr txBox="1"/>
          <p:nvPr/>
        </p:nvSpPr>
        <p:spPr>
          <a:xfrm>
            <a:off x="698157" y="313661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デバッグの際に便利</a:t>
            </a:r>
          </a:p>
        </p:txBody>
      </p:sp>
    </p:spTree>
    <p:extLst>
      <p:ext uri="{BB962C8B-B14F-4D97-AF65-F5344CB8AC3E}">
        <p14:creationId xmlns:p14="http://schemas.microsoft.com/office/powerpoint/2010/main" val="32672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b="1"/>
              <a:t>ABC086A-Product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42B197-558D-6D36-11E0-B0BA72AC98FA}"/>
              </a:ext>
            </a:extLst>
          </p:cNvPr>
          <p:cNvSpPr txBox="1"/>
          <p:nvPr/>
        </p:nvSpPr>
        <p:spPr>
          <a:xfrm>
            <a:off x="611484" y="1696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解き方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5EC51D-CB96-82DF-9001-926781ADBB85}"/>
              </a:ext>
            </a:extLst>
          </p:cNvPr>
          <p:cNvSpPr txBox="1"/>
          <p:nvPr/>
        </p:nvSpPr>
        <p:spPr>
          <a:xfrm>
            <a:off x="611484" y="2349507"/>
            <a:ext cx="883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・偶数か奇数か２で割った余りで判定する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4E035C-3573-5C73-0B03-D4F8C6A08920}"/>
              </a:ext>
            </a:extLst>
          </p:cNvPr>
          <p:cNvSpPr txBox="1"/>
          <p:nvPr/>
        </p:nvSpPr>
        <p:spPr>
          <a:xfrm>
            <a:off x="611484" y="4180344"/>
            <a:ext cx="3950120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"Odd"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"Even"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1CD09F-DA7C-8110-3C4F-74C87A44FC3F}"/>
              </a:ext>
            </a:extLst>
          </p:cNvPr>
          <p:cNvSpPr txBox="1"/>
          <p:nvPr/>
        </p:nvSpPr>
        <p:spPr>
          <a:xfrm>
            <a:off x="2021840" y="38100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</a:t>
            </a:r>
            <a:r>
              <a:rPr kumimoji="1" lang="en-US" altLang="ja-JP"/>
              <a:t>++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70855C-9BE0-D13A-29AA-F0D79C5650C0}"/>
              </a:ext>
            </a:extLst>
          </p:cNvPr>
          <p:cNvSpPr txBox="1"/>
          <p:nvPr/>
        </p:nvSpPr>
        <p:spPr>
          <a:xfrm>
            <a:off x="6350000" y="5483265"/>
            <a:ext cx="4368504" cy="137473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'Odd'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'Even'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C03FAE-FA4B-638E-03D2-F1A5F6CB43A8}"/>
              </a:ext>
            </a:extLst>
          </p:cNvPr>
          <p:cNvSpPr txBox="1"/>
          <p:nvPr/>
        </p:nvSpPr>
        <p:spPr>
          <a:xfrm>
            <a:off x="7934960" y="511098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111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b="1"/>
              <a:t>ABC086A-Product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2.1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C4EA9F-620C-9C2C-9DCE-B30E6C1C6CED}"/>
              </a:ext>
            </a:extLst>
          </p:cNvPr>
          <p:cNvSpPr txBox="1"/>
          <p:nvPr/>
        </p:nvSpPr>
        <p:spPr>
          <a:xfrm>
            <a:off x="548640" y="1727200"/>
            <a:ext cx="435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C03C21-1CCE-0556-4371-BCD03A139BD0}"/>
              </a:ext>
            </a:extLst>
          </p:cNvPr>
          <p:cNvSpPr txBox="1"/>
          <p:nvPr/>
        </p:nvSpPr>
        <p:spPr>
          <a:xfrm>
            <a:off x="3505200" y="3048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62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ABC081A - Placing Marbles 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546BB9-F05F-F469-0233-9ABC530DBB0F}"/>
              </a:ext>
            </a:extLst>
          </p:cNvPr>
          <p:cNvSpPr txBox="1"/>
          <p:nvPr/>
        </p:nvSpPr>
        <p:spPr>
          <a:xfrm>
            <a:off x="718477" y="17026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解き方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B52527-ED7A-4290-56CF-BCD987241647}"/>
              </a:ext>
            </a:extLst>
          </p:cNvPr>
          <p:cNvSpPr txBox="1"/>
          <p:nvPr/>
        </p:nvSpPr>
        <p:spPr>
          <a:xfrm>
            <a:off x="737958" y="2552127"/>
            <a:ext cx="3616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</a:t>
            </a:r>
            <a:r>
              <a:rPr kumimoji="1" lang="ja-JP" altLang="en-US" sz="2800"/>
              <a:t>の箇所を全探索する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C1DBF7-D244-E79A-4DE4-92B82A7BA974}"/>
              </a:ext>
            </a:extLst>
          </p:cNvPr>
          <p:cNvSpPr txBox="1"/>
          <p:nvPr/>
        </p:nvSpPr>
        <p:spPr>
          <a:xfrm>
            <a:off x="7638706" y="2107982"/>
            <a:ext cx="3252814" cy="47500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tabLst>
                <a:tab pos="2181860" algn="l"/>
              </a:tabLst>
            </a:pPr>
            <a:r>
              <a:rPr lang="en-US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9261D43-4F44-F19A-0AE9-90A6358E2844}"/>
              </a:ext>
            </a:extLst>
          </p:cNvPr>
          <p:cNvSpPr txBox="1"/>
          <p:nvPr/>
        </p:nvSpPr>
        <p:spPr>
          <a:xfrm>
            <a:off x="6794157" y="637032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C++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9B878D-2EE7-0D94-D7CB-89A02CB1618E}"/>
              </a:ext>
            </a:extLst>
          </p:cNvPr>
          <p:cNvSpPr txBox="1"/>
          <p:nvPr/>
        </p:nvSpPr>
        <p:spPr>
          <a:xfrm>
            <a:off x="1757680" y="3903345"/>
            <a:ext cx="2276585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tabLst>
                <a:tab pos="2181860" algn="l"/>
              </a:tabLst>
            </a:pPr>
            <a:r>
              <a:rPr lang="en-US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C32D82-A005-A60D-8159-BE2EC78AD518}"/>
              </a:ext>
            </a:extLst>
          </p:cNvPr>
          <p:cNvSpPr txBox="1"/>
          <p:nvPr/>
        </p:nvSpPr>
        <p:spPr>
          <a:xfrm>
            <a:off x="826015" y="637032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06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</TotalTime>
  <Words>1152</Words>
  <Application>Microsoft Macintosh PowerPoint</Application>
  <PresentationFormat>ワイド画面</PresentationFormat>
  <Paragraphs>228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Google Sans</vt:lpstr>
      <vt:lpstr>ＭＳ Ｐゴシック</vt:lpstr>
      <vt:lpstr>游ゴシック</vt:lpstr>
      <vt:lpstr>游ゴシック Light</vt:lpstr>
      <vt:lpstr>游明朝</vt:lpstr>
      <vt:lpstr>Arial</vt:lpstr>
      <vt:lpstr>Menlo</vt:lpstr>
      <vt:lpstr>Office テーマ</vt:lpstr>
      <vt:lpstr>ABSを解く！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ABSを解く！</dc:title>
  <dc:creator>井桁　広翔</dc:creator>
  <cp:lastModifiedBy>井桁　広翔</cp:lastModifiedBy>
  <cp:revision>40</cp:revision>
  <dcterms:created xsi:type="dcterms:W3CDTF">2024-01-02T04:23:06Z</dcterms:created>
  <dcterms:modified xsi:type="dcterms:W3CDTF">2024-01-03T01:40:20Z</dcterms:modified>
</cp:coreProperties>
</file>