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  <p:sldMasterId id="2147483875" r:id="rId2"/>
  </p:sldMasterIdLst>
  <p:notesMasterIdLst>
    <p:notesMasterId r:id="rId36"/>
  </p:notesMasterIdLst>
  <p:handoutMasterIdLst>
    <p:handoutMasterId r:id="rId37"/>
  </p:handoutMasterIdLst>
  <p:sldIdLst>
    <p:sldId id="426" r:id="rId3"/>
    <p:sldId id="655" r:id="rId4"/>
    <p:sldId id="1103" r:id="rId5"/>
    <p:sldId id="1174" r:id="rId6"/>
    <p:sldId id="1198" r:id="rId7"/>
    <p:sldId id="1140" r:id="rId8"/>
    <p:sldId id="1147" r:id="rId9"/>
    <p:sldId id="1173" r:id="rId10"/>
    <p:sldId id="1148" r:id="rId11"/>
    <p:sldId id="1175" r:id="rId12"/>
    <p:sldId id="1188" r:id="rId13"/>
    <p:sldId id="1189" r:id="rId14"/>
    <p:sldId id="1196" r:id="rId15"/>
    <p:sldId id="1176" r:id="rId16"/>
    <p:sldId id="1178" r:id="rId17"/>
    <p:sldId id="1149" r:id="rId18"/>
    <p:sldId id="1179" r:id="rId19"/>
    <p:sldId id="1180" r:id="rId20"/>
    <p:sldId id="1181" r:id="rId21"/>
    <p:sldId id="1182" r:id="rId22"/>
    <p:sldId id="1183" r:id="rId23"/>
    <p:sldId id="1184" r:id="rId24"/>
    <p:sldId id="1185" r:id="rId25"/>
    <p:sldId id="1177" r:id="rId26"/>
    <p:sldId id="1193" r:id="rId27"/>
    <p:sldId id="1186" r:id="rId28"/>
    <p:sldId id="1190" r:id="rId29"/>
    <p:sldId id="1191" r:id="rId30"/>
    <p:sldId id="1192" r:id="rId31"/>
    <p:sldId id="1194" r:id="rId32"/>
    <p:sldId id="1195" r:id="rId33"/>
    <p:sldId id="1197" r:id="rId34"/>
    <p:sldId id="566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77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pos="1794">
          <p15:clr>
            <a:srgbClr val="A4A3A4"/>
          </p15:clr>
        </p15:guide>
        <p15:guide id="9" pos="2736">
          <p15:clr>
            <a:srgbClr val="A4A3A4"/>
          </p15:clr>
        </p15:guide>
        <p15:guide id="10" pos="202">
          <p15:clr>
            <a:srgbClr val="A4A3A4"/>
          </p15:clr>
        </p15:guide>
        <p15:guide id="11" pos="5322">
          <p15:clr>
            <a:srgbClr val="A4A3A4"/>
          </p15:clr>
        </p15:guide>
        <p15:guide id="12" pos="5625">
          <p15:clr>
            <a:srgbClr val="A4A3A4"/>
          </p15:clr>
        </p15:guide>
        <p15:guide id="13" pos="2878">
          <p15:clr>
            <a:srgbClr val="A4A3A4"/>
          </p15:clr>
        </p15:guide>
        <p15:guide id="14" pos="3555">
          <p15:clr>
            <a:srgbClr val="A4A3A4"/>
          </p15:clr>
        </p15:guide>
        <p15:guide id="15" pos="1965">
          <p15:clr>
            <a:srgbClr val="A4A3A4"/>
          </p15:clr>
        </p15:guide>
        <p15:guide id="16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6"/>
    <a:srgbClr val="DFC10F"/>
    <a:srgbClr val="87898B"/>
    <a:srgbClr val="66FF99"/>
    <a:srgbClr val="B9B9BB"/>
    <a:srgbClr val="000000"/>
    <a:srgbClr val="B6B8BB"/>
    <a:srgbClr val="999999"/>
    <a:srgbClr val="E5E8E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7" autoAdjust="0"/>
    <p:restoredTop sz="93045" autoAdjust="0"/>
  </p:normalViewPr>
  <p:slideViewPr>
    <p:cSldViewPr snapToGrid="0">
      <p:cViewPr varScale="1">
        <p:scale>
          <a:sx n="87" d="100"/>
          <a:sy n="87" d="100"/>
        </p:scale>
        <p:origin x="936" y="5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776"/>
        <p:guide orient="horz" pos="146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544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9/21/2015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9/21/2015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0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425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89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3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95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00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481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576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06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n </a:t>
            </a:r>
            <a:r>
              <a:rPr lang="en-US" altLang="zh-CN" baseline="0" dirty="0" err="1" smtClean="0"/>
              <a:t>hadoop</a:t>
            </a:r>
            <a:r>
              <a:rPr lang="en-US" altLang="zh-CN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79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n </a:t>
            </a:r>
            <a:r>
              <a:rPr lang="en-US" altLang="zh-CN" baseline="0" dirty="0" err="1" smtClean="0"/>
              <a:t>hadoop</a:t>
            </a:r>
            <a:r>
              <a:rPr lang="en-US" altLang="zh-CN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51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n </a:t>
            </a:r>
            <a:r>
              <a:rPr lang="en-US" altLang="zh-CN" baseline="0" dirty="0" err="1" smtClean="0"/>
              <a:t>hadoop</a:t>
            </a:r>
            <a:r>
              <a:rPr lang="en-US" altLang="zh-CN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61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97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492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109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91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61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tapaszto\Documents\DRAGON\Prez\Templates_2012_May\PPT Pictures 2012\ppt_library_title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51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979"/>
            <a:ext cx="9143999" cy="100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3" y="51477"/>
            <a:ext cx="8964488" cy="617211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10390"/>
          </a:xfrm>
        </p:spPr>
        <p:txBody>
          <a:bodyPr/>
          <a:lstStyle>
            <a:lvl1pPr>
              <a:lnSpc>
                <a:spcPct val="150000"/>
              </a:lnSpc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sz="1700"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3076" name="Picture 4" descr="C:\Documents and Settings\guoliang_liu\桌面\23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3" y="4623978"/>
            <a:ext cx="1623964" cy="3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Documents and Settings\guoliang_liu\桌面\xia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6" y="4732007"/>
            <a:ext cx="1440737" cy="2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99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8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2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2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11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2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80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36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85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19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858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6704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810861" y="4937526"/>
            <a:ext cx="249115" cy="77390"/>
            <a:chOff x="1856" y="4169"/>
            <a:chExt cx="99" cy="41"/>
          </a:xfrm>
        </p:grpSpPr>
        <p:sp>
          <p:nvSpPr>
            <p:cNvPr id="8" name="AutoShape 5"/>
            <p:cNvSpPr>
              <a:spLocks noChangeArrowheads="1"/>
            </p:cNvSpPr>
            <p:nvPr userDrawn="1"/>
          </p:nvSpPr>
          <p:spPr bwMode="auto">
            <a:xfrm>
              <a:off x="1856" y="4169"/>
              <a:ext cx="27" cy="41"/>
            </a:xfrm>
            <a:prstGeom prst="parallelogram">
              <a:avLst>
                <a:gd name="adj" fmla="val 62500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pPr algn="ctr" defTabSz="685800">
                <a:lnSpc>
                  <a:spcPct val="95000"/>
                </a:lnSpc>
                <a:spcBef>
                  <a:spcPct val="35000"/>
                </a:spcBef>
                <a:buClr>
                  <a:prstClr val="black"/>
                </a:buClr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 userDrawn="1"/>
          </p:nvSpPr>
          <p:spPr bwMode="auto">
            <a:xfrm>
              <a:off x="1892" y="4169"/>
              <a:ext cx="27" cy="41"/>
            </a:xfrm>
            <a:prstGeom prst="parallelogram">
              <a:avLst>
                <a:gd name="adj" fmla="val 62500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pPr algn="ctr" defTabSz="685800">
                <a:lnSpc>
                  <a:spcPct val="95000"/>
                </a:lnSpc>
                <a:spcBef>
                  <a:spcPct val="35000"/>
                </a:spcBef>
                <a:buClr>
                  <a:prstClr val="black"/>
                </a:buClr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 userDrawn="1"/>
          </p:nvSpPr>
          <p:spPr bwMode="auto">
            <a:xfrm>
              <a:off x="1928" y="4169"/>
              <a:ext cx="27" cy="41"/>
            </a:xfrm>
            <a:prstGeom prst="parallelogram">
              <a:avLst>
                <a:gd name="adj" fmla="val 62500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pPr algn="ctr" defTabSz="685800">
                <a:lnSpc>
                  <a:spcPct val="95000"/>
                </a:lnSpc>
                <a:spcBef>
                  <a:spcPct val="35000"/>
                </a:spcBef>
                <a:buClr>
                  <a:prstClr val="black"/>
                </a:buClr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64126" y="4991100"/>
            <a:ext cx="4557346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ctr" defTabSz="685800">
              <a:lnSpc>
                <a:spcPct val="95000"/>
              </a:lnSpc>
              <a:spcBef>
                <a:spcPct val="35000"/>
              </a:spcBef>
              <a:buClr>
                <a:prstClr val="black"/>
              </a:buClr>
              <a:defRPr/>
            </a:pPr>
            <a:endParaRPr lang="en-US" sz="135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3431" y="4798219"/>
            <a:ext cx="0" cy="215504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ctr" defTabSz="685800">
              <a:lnSpc>
                <a:spcPct val="95000"/>
              </a:lnSpc>
              <a:spcBef>
                <a:spcPct val="35000"/>
              </a:spcBef>
              <a:buClr>
                <a:prstClr val="black"/>
              </a:buClr>
              <a:defRPr/>
            </a:pPr>
            <a:endParaRPr lang="en-US" sz="135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83174" y="138116"/>
            <a:ext cx="0" cy="511969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ctr" defTabSz="685800">
              <a:lnSpc>
                <a:spcPct val="95000"/>
              </a:lnSpc>
              <a:spcBef>
                <a:spcPct val="35000"/>
              </a:spcBef>
              <a:buClr>
                <a:prstClr val="black"/>
              </a:buClr>
              <a:defRPr/>
            </a:pPr>
            <a:endParaRPr lang="en-US" sz="1350">
              <a:solidFill>
                <a:prstClr val="black"/>
              </a:solidFill>
              <a:ea typeface="MS PGothic" pitchFamily="34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7767" y="4691062"/>
            <a:ext cx="370742" cy="30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5901" y="135731"/>
            <a:ext cx="8470900" cy="514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852" y="1078711"/>
            <a:ext cx="3171825" cy="1650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648077" y="1078711"/>
            <a:ext cx="3171825" cy="1650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23852" y="2843217"/>
            <a:ext cx="3171825" cy="1650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8077" y="2843217"/>
            <a:ext cx="3171825" cy="1650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612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37" r:id="rId6"/>
    <p:sldLayoutId id="2147483809" r:id="rId7"/>
    <p:sldLayoutId id="2147483823" r:id="rId8"/>
    <p:sldLayoutId id="2147483824" r:id="rId9"/>
    <p:sldLayoutId id="2147483825" r:id="rId10"/>
    <p:sldLayoutId id="21474838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223E42D7-AE16-4A92-AD3B-F876ED4018B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2015/9/21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7D65484-A193-4DE0-AC2E-F0FDF6580A1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681" y="2763767"/>
            <a:ext cx="6858000" cy="12064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OPENSTACK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培训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(For </a:t>
            </a:r>
            <a:r>
              <a:rPr lang="en-US" altLang="zh-CN" sz="2800" dirty="0" smtClean="0"/>
              <a:t>I</a:t>
            </a:r>
            <a:r>
              <a:rPr lang="en-US" sz="2800" dirty="0" smtClean="0"/>
              <a:t>nternal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2800" spc="-1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部署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4680324" y="1191877"/>
            <a:ext cx="1954562" cy="1372481"/>
            <a:chOff x="2450642" y="1433778"/>
            <a:chExt cx="3430779" cy="2596897"/>
          </a:xfrm>
        </p:grpSpPr>
        <p:sp>
          <p:nvSpPr>
            <p:cNvPr id="49" name="矩形 48"/>
            <p:cNvSpPr/>
            <p:nvPr/>
          </p:nvSpPr>
          <p:spPr>
            <a:xfrm>
              <a:off x="2450645" y="3313785"/>
              <a:ext cx="3430776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358442" y="1433778"/>
              <a:ext cx="716840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164580" y="1433778"/>
              <a:ext cx="716839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378488" y="1550284"/>
            <a:ext cx="1735977" cy="1361751"/>
            <a:chOff x="3482002" y="2202386"/>
            <a:chExt cx="1735977" cy="1361751"/>
          </a:xfrm>
        </p:grpSpPr>
        <p:sp>
          <p:nvSpPr>
            <p:cNvPr id="67" name="矩形 66"/>
            <p:cNvSpPr/>
            <p:nvPr/>
          </p:nvSpPr>
          <p:spPr>
            <a:xfrm>
              <a:off x="3482006" y="3222548"/>
              <a:ext cx="1735973" cy="3415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3482005" y="2891415"/>
              <a:ext cx="1735973" cy="331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3482005" y="2202386"/>
              <a:ext cx="1735973" cy="3408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REGISTRY</a:t>
              </a:r>
              <a:endParaRPr lang="zh-CN" altLang="en-US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3482002" y="2544770"/>
              <a:ext cx="1735973" cy="3408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Repository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832724" y="1344277"/>
            <a:ext cx="1954562" cy="1372481"/>
            <a:chOff x="2450642" y="1433778"/>
            <a:chExt cx="3430779" cy="2596897"/>
          </a:xfrm>
        </p:grpSpPr>
        <p:sp>
          <p:nvSpPr>
            <p:cNvPr id="72" name="矩形 71"/>
            <p:cNvSpPr/>
            <p:nvPr/>
          </p:nvSpPr>
          <p:spPr>
            <a:xfrm>
              <a:off x="2450645" y="3313785"/>
              <a:ext cx="3430776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358442" y="1433778"/>
              <a:ext cx="716840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64580" y="1433778"/>
              <a:ext cx="716839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985124" y="1496677"/>
            <a:ext cx="1954562" cy="1372481"/>
            <a:chOff x="2450642" y="1433778"/>
            <a:chExt cx="3430779" cy="2596897"/>
          </a:xfrm>
        </p:grpSpPr>
        <p:sp>
          <p:nvSpPr>
            <p:cNvPr id="79" name="矩形 78"/>
            <p:cNvSpPr/>
            <p:nvPr/>
          </p:nvSpPr>
          <p:spPr>
            <a:xfrm>
              <a:off x="2450645" y="3313785"/>
              <a:ext cx="3430776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3358442" y="1433778"/>
              <a:ext cx="716840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5164580" y="1433778"/>
              <a:ext cx="716839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137524" y="1649077"/>
            <a:ext cx="1954562" cy="1372481"/>
            <a:chOff x="2450642" y="1433778"/>
            <a:chExt cx="3430779" cy="2596897"/>
          </a:xfrm>
        </p:grpSpPr>
        <p:sp>
          <p:nvSpPr>
            <p:cNvPr id="86" name="矩形 85"/>
            <p:cNvSpPr/>
            <p:nvPr/>
          </p:nvSpPr>
          <p:spPr>
            <a:xfrm>
              <a:off x="2450645" y="3313785"/>
              <a:ext cx="3430776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3358442" y="1433778"/>
              <a:ext cx="716840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5164580" y="1433778"/>
              <a:ext cx="716839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289924" y="1801477"/>
            <a:ext cx="1954562" cy="1372481"/>
            <a:chOff x="2450642" y="1433778"/>
            <a:chExt cx="3430779" cy="2596897"/>
          </a:xfrm>
        </p:grpSpPr>
        <p:sp>
          <p:nvSpPr>
            <p:cNvPr id="93" name="矩形 92"/>
            <p:cNvSpPr/>
            <p:nvPr/>
          </p:nvSpPr>
          <p:spPr>
            <a:xfrm>
              <a:off x="2450645" y="3313785"/>
              <a:ext cx="3430776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3358442" y="1433778"/>
              <a:ext cx="716840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5164580" y="1433778"/>
              <a:ext cx="716839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442324" y="1953877"/>
            <a:ext cx="1954562" cy="1372481"/>
            <a:chOff x="2450642" y="1433778"/>
            <a:chExt cx="3430779" cy="2596897"/>
          </a:xfrm>
        </p:grpSpPr>
        <p:sp>
          <p:nvSpPr>
            <p:cNvPr id="100" name="矩形 99"/>
            <p:cNvSpPr/>
            <p:nvPr/>
          </p:nvSpPr>
          <p:spPr>
            <a:xfrm>
              <a:off x="2450645" y="3313785"/>
              <a:ext cx="3430776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3358442" y="1433778"/>
              <a:ext cx="716840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164580" y="1433778"/>
              <a:ext cx="716839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594724" y="2106277"/>
            <a:ext cx="1954562" cy="1372481"/>
            <a:chOff x="2450642" y="1433778"/>
            <a:chExt cx="3430779" cy="2596897"/>
          </a:xfrm>
        </p:grpSpPr>
        <p:sp>
          <p:nvSpPr>
            <p:cNvPr id="107" name="矩形 106"/>
            <p:cNvSpPr/>
            <p:nvPr/>
          </p:nvSpPr>
          <p:spPr>
            <a:xfrm>
              <a:off x="2450645" y="3313785"/>
              <a:ext cx="3430776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358442" y="1433778"/>
              <a:ext cx="716840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164580" y="1433778"/>
              <a:ext cx="716839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747124" y="2258677"/>
            <a:ext cx="1954562" cy="1372481"/>
            <a:chOff x="2450642" y="1433778"/>
            <a:chExt cx="3430779" cy="2596897"/>
          </a:xfrm>
        </p:grpSpPr>
        <p:sp>
          <p:nvSpPr>
            <p:cNvPr id="114" name="矩形 113"/>
            <p:cNvSpPr/>
            <p:nvPr/>
          </p:nvSpPr>
          <p:spPr>
            <a:xfrm>
              <a:off x="2450645" y="3313785"/>
              <a:ext cx="3430776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3358442" y="1433778"/>
              <a:ext cx="716840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5164580" y="1433778"/>
              <a:ext cx="716839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899524" y="2411077"/>
            <a:ext cx="1954562" cy="1372481"/>
            <a:chOff x="2450642" y="1433778"/>
            <a:chExt cx="3430779" cy="2596897"/>
          </a:xfrm>
        </p:grpSpPr>
        <p:sp>
          <p:nvSpPr>
            <p:cNvPr id="121" name="矩形 120"/>
            <p:cNvSpPr/>
            <p:nvPr/>
          </p:nvSpPr>
          <p:spPr>
            <a:xfrm>
              <a:off x="2450645" y="3313785"/>
              <a:ext cx="3430776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3358442" y="1433778"/>
              <a:ext cx="716840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64580" y="1433778"/>
              <a:ext cx="716839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949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部署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1060" y="650081"/>
            <a:ext cx="742492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在每个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节点上，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以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服务的方式运行，因此可以通过：</a:t>
            </a:r>
            <a:endParaRPr lang="en-US" altLang="zh-CN" sz="1600" dirty="0" smtClean="0"/>
          </a:p>
          <a:p>
            <a:r>
              <a:rPr lang="en-US" altLang="zh-CN" sz="1600" dirty="0"/>
              <a:t>	service </a:t>
            </a:r>
            <a:r>
              <a:rPr lang="en-US" altLang="zh-CN" sz="1600" dirty="0" err="1"/>
              <a:t>docker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status</a:t>
            </a:r>
          </a:p>
          <a:p>
            <a:r>
              <a:rPr lang="zh-CN" altLang="en-US" sz="1600" dirty="0" smtClean="0"/>
              <a:t>命令查看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的运行状态。通过：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docker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–v</a:t>
            </a:r>
          </a:p>
          <a:p>
            <a:r>
              <a:rPr lang="zh-CN" altLang="en-US" sz="1600" dirty="0" smtClean="0"/>
              <a:t>命令查看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的版本信息。通过：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 info </a:t>
            </a:r>
          </a:p>
          <a:p>
            <a:r>
              <a:rPr lang="zh-CN" altLang="en-US" sz="1600" dirty="0" smtClean="0"/>
              <a:t>命令查看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的运行状况，例如：</a:t>
            </a:r>
            <a:endParaRPr lang="en-US" altLang="zh-CN" sz="1600" dirty="0" smtClean="0"/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Containers: 2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Images: 46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Storage Driver: </a:t>
            </a:r>
            <a:r>
              <a:rPr lang="en-US" altLang="zh-CN" sz="1100" dirty="0" err="1">
                <a:solidFill>
                  <a:srgbClr val="C00000"/>
                </a:solidFill>
              </a:rPr>
              <a:t>devicemapper</a:t>
            </a:r>
            <a:endParaRPr lang="en-US" altLang="zh-CN" sz="1100" dirty="0">
              <a:solidFill>
                <a:srgbClr val="C00000"/>
              </a:solidFill>
            </a:endParaRP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 Pool Name: docker-8:7-131668-pool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 Pool </a:t>
            </a:r>
            <a:r>
              <a:rPr lang="en-US" altLang="zh-CN" sz="1100" dirty="0" err="1">
                <a:solidFill>
                  <a:srgbClr val="C00000"/>
                </a:solidFill>
              </a:rPr>
              <a:t>Blocksize</a:t>
            </a:r>
            <a:r>
              <a:rPr lang="en-US" altLang="zh-CN" sz="1100" dirty="0">
                <a:solidFill>
                  <a:srgbClr val="C00000"/>
                </a:solidFill>
              </a:rPr>
              <a:t>: 65.54 kB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 Data file: /</a:t>
            </a:r>
            <a:r>
              <a:rPr lang="en-US" altLang="zh-CN" sz="1100" dirty="0" err="1">
                <a:solidFill>
                  <a:srgbClr val="C00000"/>
                </a:solidFill>
              </a:rPr>
              <a:t>var</a:t>
            </a:r>
            <a:r>
              <a:rPr lang="en-US" altLang="zh-CN" sz="1100" dirty="0">
                <a:solidFill>
                  <a:srgbClr val="C00000"/>
                </a:solidFill>
              </a:rPr>
              <a:t>/lib/</a:t>
            </a:r>
            <a:r>
              <a:rPr lang="en-US" altLang="zh-CN" sz="1100" dirty="0" err="1">
                <a:solidFill>
                  <a:srgbClr val="C00000"/>
                </a:solidFill>
              </a:rPr>
              <a:t>docker</a:t>
            </a:r>
            <a:r>
              <a:rPr lang="en-US" altLang="zh-CN" sz="1100" dirty="0">
                <a:solidFill>
                  <a:srgbClr val="C00000"/>
                </a:solidFill>
              </a:rPr>
              <a:t>/</a:t>
            </a:r>
            <a:r>
              <a:rPr lang="en-US" altLang="zh-CN" sz="1100" dirty="0" err="1">
                <a:solidFill>
                  <a:srgbClr val="C00000"/>
                </a:solidFill>
              </a:rPr>
              <a:t>devicemapper</a:t>
            </a:r>
            <a:r>
              <a:rPr lang="en-US" altLang="zh-CN" sz="1100" dirty="0">
                <a:solidFill>
                  <a:srgbClr val="C00000"/>
                </a:solidFill>
              </a:rPr>
              <a:t>/</a:t>
            </a:r>
            <a:r>
              <a:rPr lang="en-US" altLang="zh-CN" sz="1100" dirty="0" err="1">
                <a:solidFill>
                  <a:srgbClr val="C00000"/>
                </a:solidFill>
              </a:rPr>
              <a:t>devicemapper</a:t>
            </a:r>
            <a:r>
              <a:rPr lang="en-US" altLang="zh-CN" sz="1100" dirty="0">
                <a:solidFill>
                  <a:srgbClr val="C00000"/>
                </a:solidFill>
              </a:rPr>
              <a:t>/data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 Metadata file: /</a:t>
            </a:r>
            <a:r>
              <a:rPr lang="en-US" altLang="zh-CN" sz="1100" dirty="0" err="1">
                <a:solidFill>
                  <a:srgbClr val="C00000"/>
                </a:solidFill>
              </a:rPr>
              <a:t>var</a:t>
            </a:r>
            <a:r>
              <a:rPr lang="en-US" altLang="zh-CN" sz="1100" dirty="0">
                <a:solidFill>
                  <a:srgbClr val="C00000"/>
                </a:solidFill>
              </a:rPr>
              <a:t>/lib/</a:t>
            </a:r>
            <a:r>
              <a:rPr lang="en-US" altLang="zh-CN" sz="1100" dirty="0" err="1">
                <a:solidFill>
                  <a:srgbClr val="C00000"/>
                </a:solidFill>
              </a:rPr>
              <a:t>docker</a:t>
            </a:r>
            <a:r>
              <a:rPr lang="en-US" altLang="zh-CN" sz="1100" dirty="0">
                <a:solidFill>
                  <a:srgbClr val="C00000"/>
                </a:solidFill>
              </a:rPr>
              <a:t>/</a:t>
            </a:r>
            <a:r>
              <a:rPr lang="en-US" altLang="zh-CN" sz="1100" dirty="0" err="1">
                <a:solidFill>
                  <a:srgbClr val="C00000"/>
                </a:solidFill>
              </a:rPr>
              <a:t>devicemapper</a:t>
            </a:r>
            <a:r>
              <a:rPr lang="en-US" altLang="zh-CN" sz="1100" dirty="0">
                <a:solidFill>
                  <a:srgbClr val="C00000"/>
                </a:solidFill>
              </a:rPr>
              <a:t>/</a:t>
            </a:r>
            <a:r>
              <a:rPr lang="en-US" altLang="zh-CN" sz="1100" dirty="0" err="1">
                <a:solidFill>
                  <a:srgbClr val="C00000"/>
                </a:solidFill>
              </a:rPr>
              <a:t>devicemapper</a:t>
            </a:r>
            <a:r>
              <a:rPr lang="en-US" altLang="zh-CN" sz="1100" dirty="0">
                <a:solidFill>
                  <a:srgbClr val="C00000"/>
                </a:solidFill>
              </a:rPr>
              <a:t>/metadata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 Data Space Used: 2.415 GB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 Data Space Total: 107.4 GB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 Metadata Space Used: 3.4 MB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 Metadata Space Total: 2.147 GB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 Library Version: 1.02.89-RHEL6 (2014-09-01)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Execution Driver: native-0.2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Kernel Version: 2.6.32-431.el6.x86_64</a:t>
            </a:r>
          </a:p>
          <a:p>
            <a:pPr lvl="1"/>
            <a:r>
              <a:rPr lang="en-US" altLang="zh-CN" sz="1100" dirty="0">
                <a:solidFill>
                  <a:srgbClr val="C00000"/>
                </a:solidFill>
              </a:rPr>
              <a:t>Operating System: &lt;unknown&gt;</a:t>
            </a:r>
            <a:endParaRPr lang="zh-CN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72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部署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1060" y="650081"/>
            <a:ext cx="7424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在每个</a:t>
            </a:r>
            <a:r>
              <a:rPr lang="en-US" altLang="zh-CN" sz="1200" dirty="0" err="1" smtClean="0"/>
              <a:t>Docker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节点上，</a:t>
            </a:r>
            <a:r>
              <a:rPr lang="en-US" altLang="zh-CN" sz="1200" dirty="0" err="1" smtClean="0"/>
              <a:t>Docker</a:t>
            </a:r>
            <a:r>
              <a:rPr lang="zh-CN" altLang="en-US" sz="1200" dirty="0" smtClean="0"/>
              <a:t>服务的文件大部分都存储在</a:t>
            </a:r>
            <a:r>
              <a:rPr lang="en-US" altLang="zh-CN" sz="1200" dirty="0"/>
              <a:t>/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/lib/</a:t>
            </a:r>
            <a:r>
              <a:rPr lang="en-US" altLang="zh-CN" sz="1200" dirty="0" err="1" smtClean="0"/>
              <a:t>docker</a:t>
            </a:r>
            <a:r>
              <a:rPr lang="zh-CN" altLang="en-US" sz="1200" dirty="0" smtClean="0"/>
              <a:t>目录下，如果该目录所在的磁盘空间较小，可以通过</a:t>
            </a:r>
            <a:r>
              <a:rPr lang="en-US" altLang="zh-CN" sz="1200" dirty="0" smtClean="0"/>
              <a:t>ln</a:t>
            </a:r>
            <a:r>
              <a:rPr lang="zh-CN" altLang="en-US" sz="1200" dirty="0" smtClean="0"/>
              <a:t>命令将目录移到较大的磁盘空间。</a:t>
            </a:r>
            <a:r>
              <a:rPr lang="en-US" altLang="zh-CN" sz="1200" dirty="0" err="1" smtClean="0"/>
              <a:t>Docker</a:t>
            </a:r>
            <a:r>
              <a:rPr lang="zh-CN" altLang="en-US" sz="1200" dirty="0" smtClean="0"/>
              <a:t>服务的配置文件为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etc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sysconfig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docker</a:t>
            </a:r>
            <a:r>
              <a:rPr lang="zh-CN" altLang="en-US" sz="1200" dirty="0" smtClean="0"/>
              <a:t>（不同版本有可能有所区别），</a:t>
            </a:r>
            <a:r>
              <a:rPr lang="en-US" altLang="zh-CN" sz="1200" dirty="0" err="1" smtClean="0"/>
              <a:t>Docker</a:t>
            </a:r>
            <a:r>
              <a:rPr lang="zh-CN" altLang="en-US" sz="1200" dirty="0" smtClean="0"/>
              <a:t>服务的一些全局信息配置在该文件中，目前比较常用的几个参数如下：</a:t>
            </a:r>
            <a:endParaRPr lang="en-US" altLang="zh-CN" sz="1200" dirty="0" smtClean="0"/>
          </a:p>
          <a:p>
            <a:r>
              <a:rPr lang="en-US" altLang="zh-CN" sz="1200" dirty="0"/>
              <a:t>	 #</a:t>
            </a:r>
            <a:r>
              <a:rPr lang="zh-CN" altLang="en-US" sz="1200" dirty="0"/>
              <a:t>允许往</a:t>
            </a:r>
            <a:r>
              <a:rPr lang="en-US" altLang="zh-CN" sz="1200" dirty="0" err="1"/>
              <a:t>iptables</a:t>
            </a:r>
            <a:r>
              <a:rPr lang="zh-CN" altLang="en-US" sz="1200" dirty="0"/>
              <a:t>中添加</a:t>
            </a:r>
            <a:r>
              <a:rPr lang="en-US" altLang="zh-CN" sz="1200" dirty="0" err="1"/>
              <a:t>foward</a:t>
            </a:r>
            <a:r>
              <a:rPr lang="zh-CN" altLang="en-US" sz="1200" dirty="0"/>
              <a:t>策略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other_args</a:t>
            </a:r>
            <a:r>
              <a:rPr lang="en-US" altLang="zh-CN" sz="1200" dirty="0"/>
              <a:t>=“--</a:t>
            </a:r>
            <a:r>
              <a:rPr lang="en-US" altLang="zh-CN" sz="1200" dirty="0" err="1" smtClean="0"/>
              <a:t>iptables</a:t>
            </a:r>
            <a:r>
              <a:rPr lang="en-US" altLang="zh-CN" sz="1200" dirty="0" smtClean="0"/>
              <a:t>=false”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	</a:t>
            </a:r>
            <a:r>
              <a:rPr lang="en-US" altLang="zh-CN" sz="1200" dirty="0"/>
              <a:t>#</a:t>
            </a:r>
            <a:r>
              <a:rPr lang="zh-CN" altLang="en-US" sz="1200" dirty="0" smtClean="0"/>
              <a:t>允许容器间互相通讯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other_args</a:t>
            </a:r>
            <a:r>
              <a:rPr lang="en-US" altLang="zh-CN" sz="1200" dirty="0" smtClean="0"/>
              <a:t>=“</a:t>
            </a:r>
            <a:r>
              <a:rPr lang="zh-CN" altLang="en-US" sz="1200" dirty="0"/>
              <a:t>--icc=true</a:t>
            </a:r>
            <a:r>
              <a:rPr lang="en-US" altLang="zh-CN" sz="1200" dirty="0" smtClean="0"/>
              <a:t>”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	#</a:t>
            </a:r>
            <a:r>
              <a:rPr lang="zh-CN" altLang="en-US" sz="1200" dirty="0" smtClean="0"/>
              <a:t>允许容器端口转发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other_args</a:t>
            </a:r>
            <a:r>
              <a:rPr lang="en-US" altLang="zh-CN" sz="1200" dirty="0" smtClean="0"/>
              <a:t>=“</a:t>
            </a:r>
            <a:r>
              <a:rPr lang="zh-CN" altLang="en-US" sz="1200" dirty="0"/>
              <a:t>--ip-forward=true</a:t>
            </a:r>
            <a:r>
              <a:rPr lang="en-US" altLang="zh-CN" sz="1200" dirty="0" smtClean="0"/>
              <a:t>”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	</a:t>
            </a:r>
            <a:r>
              <a:rPr lang="en-US" altLang="zh-CN" sz="1200" dirty="0"/>
              <a:t> #</a:t>
            </a:r>
            <a:r>
              <a:rPr lang="zh-CN" altLang="en-US" sz="1200" dirty="0"/>
              <a:t>指定本地</a:t>
            </a:r>
            <a:r>
              <a:rPr lang="en-US" altLang="zh-CN" sz="1200" dirty="0"/>
              <a:t>registry</a:t>
            </a:r>
            <a:r>
              <a:rPr lang="zh-CN" altLang="en-US" sz="1200" dirty="0"/>
              <a:t>的</a:t>
            </a:r>
            <a:r>
              <a:rPr lang="en-US" altLang="zh-CN" sz="1200" dirty="0"/>
              <a:t>URL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other_args</a:t>
            </a:r>
            <a:r>
              <a:rPr lang="en-US" altLang="zh-CN" sz="1200" dirty="0" smtClean="0"/>
              <a:t>=“--insecure-registry=10.255.242.52:1180“ 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	#</a:t>
            </a:r>
            <a:r>
              <a:rPr lang="zh-CN" altLang="en-US" sz="1200" dirty="0" smtClean="0"/>
              <a:t>修改</a:t>
            </a:r>
            <a:r>
              <a:rPr lang="en-US" altLang="zh-CN" sz="1200" dirty="0" err="1" smtClean="0"/>
              <a:t>Docker</a:t>
            </a:r>
            <a:r>
              <a:rPr lang="zh-CN" altLang="en-US" sz="1200" dirty="0" smtClean="0"/>
              <a:t>服务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的端口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other_args</a:t>
            </a:r>
            <a:r>
              <a:rPr lang="en-US" altLang="zh-CN" sz="1200" dirty="0" smtClean="0"/>
              <a:t>=“--</a:t>
            </a:r>
            <a:r>
              <a:rPr lang="en-US" altLang="zh-CN" sz="1200" dirty="0"/>
              <a:t>host=unix:///var/run/docker.sock --host=</a:t>
            </a:r>
            <a:r>
              <a:rPr lang="en-US" altLang="zh-CN" sz="1200" dirty="0" err="1"/>
              <a:t>tcp</a:t>
            </a:r>
            <a:r>
              <a:rPr lang="en-US" altLang="zh-CN" sz="1200" dirty="0"/>
              <a:t>://</a:t>
            </a:r>
            <a:r>
              <a:rPr lang="en-US" altLang="zh-CN" sz="1200" dirty="0" smtClean="0"/>
              <a:t>0.0.0.0:1181“ </a:t>
            </a:r>
          </a:p>
          <a:p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000" dirty="0" smtClean="0"/>
              <a:t>	</a:t>
            </a:r>
            <a:r>
              <a:rPr lang="en-US" altLang="zh-CN" sz="1200" dirty="0"/>
              <a:t>#</a:t>
            </a:r>
            <a:r>
              <a:rPr lang="zh-CN" altLang="en-US" sz="1200" dirty="0"/>
              <a:t>修改</a:t>
            </a:r>
            <a:r>
              <a:rPr lang="en-US" altLang="zh-CN" sz="1200" dirty="0" err="1"/>
              <a:t>Docker</a:t>
            </a:r>
            <a:r>
              <a:rPr lang="zh-CN" altLang="en-US" sz="1200" dirty="0"/>
              <a:t>服务的网桥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other_args</a:t>
            </a:r>
            <a:r>
              <a:rPr lang="en-US" altLang="zh-CN" sz="1200" dirty="0" smtClean="0"/>
              <a:t>=“</a:t>
            </a:r>
            <a:r>
              <a:rPr lang="zh-CN" altLang="en-US" sz="1200" dirty="0" smtClean="0"/>
              <a:t>--</a:t>
            </a:r>
            <a:r>
              <a:rPr lang="zh-CN" altLang="en-US" sz="1200" dirty="0"/>
              <a:t>bridge=</a:t>
            </a:r>
            <a:r>
              <a:rPr lang="en-US" altLang="zh-CN" sz="1200" dirty="0"/>
              <a:t>docker0“ </a:t>
            </a:r>
            <a:r>
              <a:rPr lang="en-US" altLang="zh-CN" sz="1000" dirty="0"/>
              <a:t>	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89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部署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1060" y="650081"/>
            <a:ext cx="78104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	</a:t>
            </a:r>
            <a:r>
              <a:rPr lang="en-US" altLang="zh-CN" sz="1200" dirty="0"/>
              <a:t>#</a:t>
            </a:r>
            <a:r>
              <a:rPr lang="zh-CN" altLang="en-US" sz="1200" dirty="0"/>
              <a:t>修改</a:t>
            </a:r>
            <a:r>
              <a:rPr lang="en-US" altLang="zh-CN" sz="1200" dirty="0" err="1"/>
              <a:t>Docker</a:t>
            </a:r>
            <a:r>
              <a:rPr lang="zh-CN" altLang="en-US" sz="1200" dirty="0" smtClean="0"/>
              <a:t>服务中的容器的子网掩码</a:t>
            </a:r>
            <a:r>
              <a:rPr lang="zh-CN" altLang="en-US" sz="1200" dirty="0"/>
              <a:t>格式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other_args</a:t>
            </a:r>
            <a:r>
              <a:rPr lang="en-US" altLang="zh-CN" sz="1200" dirty="0"/>
              <a:t>=“</a:t>
            </a:r>
            <a:r>
              <a:rPr lang="zh-CN" altLang="en-US" sz="1200" dirty="0" smtClean="0"/>
              <a:t>--</a:t>
            </a:r>
            <a:r>
              <a:rPr lang="en-US" altLang="zh-CN" sz="1200" dirty="0" err="1"/>
              <a:t>bip</a:t>
            </a:r>
            <a:r>
              <a:rPr lang="zh-CN" altLang="en-US" sz="1200" dirty="0" smtClean="0"/>
              <a:t>=</a:t>
            </a:r>
            <a:r>
              <a:rPr lang="en-US" altLang="zh-CN" sz="1200" dirty="0"/>
              <a:t> 192.168.1.5/24“ 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	</a:t>
            </a:r>
            <a:r>
              <a:rPr lang="en-US" altLang="zh-CN" sz="1200" dirty="0"/>
              <a:t>#</a:t>
            </a:r>
            <a:r>
              <a:rPr lang="zh-CN" altLang="en-US" sz="1200" dirty="0"/>
              <a:t>修改</a:t>
            </a:r>
            <a:r>
              <a:rPr lang="en-US" altLang="zh-CN" sz="1200" dirty="0" err="1"/>
              <a:t>Docker</a:t>
            </a:r>
            <a:r>
              <a:rPr lang="zh-CN" altLang="en-US" sz="1200" dirty="0"/>
              <a:t>服务中</a:t>
            </a:r>
            <a:r>
              <a:rPr lang="zh-CN" altLang="en-US" sz="1200" dirty="0" smtClean="0"/>
              <a:t>的网络通信的最大传输单元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other_args</a:t>
            </a:r>
            <a:r>
              <a:rPr lang="en-US" altLang="zh-CN" sz="1200" dirty="0" smtClean="0"/>
              <a:t>=“</a:t>
            </a:r>
            <a:r>
              <a:rPr lang="en-US" altLang="zh-CN" sz="1200" dirty="0"/>
              <a:t>--</a:t>
            </a:r>
            <a:r>
              <a:rPr lang="en-US" altLang="zh-CN" sz="1200" dirty="0" err="1" smtClean="0"/>
              <a:t>mtu</a:t>
            </a:r>
            <a:r>
              <a:rPr lang="en-US" altLang="zh-CN" sz="1200" dirty="0" smtClean="0"/>
              <a:t>=1500“ </a:t>
            </a:r>
            <a:endParaRPr lang="zh-CN" altLang="en-US" sz="1200" dirty="0"/>
          </a:p>
          <a:p>
            <a:r>
              <a:rPr lang="zh-CN" altLang="en-US" sz="1200" dirty="0" smtClean="0"/>
              <a:t>容器启动时，磁盘空间大小固定，有两种方式扩大容器磁盘空间大小，一种是通过挂载磁盘实现，另一种方式是修改</a:t>
            </a:r>
            <a:r>
              <a:rPr lang="en-US" altLang="zh-CN" sz="1200" dirty="0" err="1" smtClean="0"/>
              <a:t>Docker</a:t>
            </a:r>
            <a:r>
              <a:rPr lang="zh-CN" altLang="en-US" sz="1200" dirty="0" smtClean="0"/>
              <a:t>服务配置信息（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devicemapper</a:t>
            </a:r>
            <a:r>
              <a:rPr lang="zh-CN" altLang="en-US" sz="1200" dirty="0"/>
              <a:t>的启动</a:t>
            </a:r>
            <a:r>
              <a:rPr lang="zh-CN" altLang="en-US" sz="1200" dirty="0" smtClean="0"/>
              <a:t>参数），统一修改所有容器的磁盘空间大小。第二种方式修改处理如下：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.</a:t>
            </a:r>
            <a:r>
              <a:rPr lang="zh-CN" altLang="en-US" sz="1200" dirty="0" smtClean="0"/>
              <a:t>修改</a:t>
            </a:r>
            <a:r>
              <a:rPr lang="en-US" altLang="zh-CN" sz="1200" dirty="0"/>
              <a:t>/</a:t>
            </a:r>
            <a:r>
              <a:rPr lang="en-US" altLang="zh-CN" sz="1200" dirty="0" err="1" smtClean="0"/>
              <a:t>etc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sysconfig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docker</a:t>
            </a:r>
            <a:r>
              <a:rPr lang="zh-CN" altLang="en-US" sz="1200" dirty="0" smtClean="0"/>
              <a:t>文件，在</a:t>
            </a:r>
            <a:r>
              <a:rPr lang="en-US" altLang="zh-CN" sz="1200" dirty="0" err="1" smtClean="0"/>
              <a:t>other_args</a:t>
            </a:r>
            <a:r>
              <a:rPr lang="zh-CN" altLang="en-US" sz="1200" dirty="0" smtClean="0"/>
              <a:t>中添加</a:t>
            </a:r>
            <a:r>
              <a:rPr lang="en-US" altLang="zh-CN" sz="1200" dirty="0"/>
              <a:t>--storage-opt 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.</a:t>
            </a:r>
            <a:r>
              <a:rPr lang="en-US" altLang="zh-CN" sz="1200" dirty="0"/>
              <a:t> --storage-opt </a:t>
            </a:r>
            <a:r>
              <a:rPr lang="zh-CN" altLang="en-US" sz="1200" dirty="0" smtClean="0"/>
              <a:t>可选参数列表如下：</a:t>
            </a:r>
            <a:endParaRPr lang="en-US" altLang="zh-CN" sz="1200" dirty="0" smtClean="0"/>
          </a:p>
          <a:p>
            <a:pPr lvl="1"/>
            <a:r>
              <a:rPr lang="en-US" altLang="zh-CN" sz="1200" dirty="0"/>
              <a:t>	</a:t>
            </a:r>
            <a:r>
              <a:rPr lang="en-US" altLang="zh-CN" sz="1400" dirty="0" err="1" smtClean="0"/>
              <a:t>dm.basesize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默认为</a:t>
            </a:r>
            <a:r>
              <a:rPr lang="en-US" altLang="zh-CN" sz="1400" dirty="0"/>
              <a:t>10G</a:t>
            </a:r>
            <a:r>
              <a:rPr lang="zh-CN" altLang="en-US" sz="1400" dirty="0"/>
              <a:t>，限制容器和镜像的</a:t>
            </a:r>
            <a:r>
              <a:rPr lang="zh-CN" altLang="en-US" sz="1400" dirty="0" smtClean="0"/>
              <a:t>大小</a:t>
            </a:r>
          </a:p>
          <a:p>
            <a:pPr lvl="2"/>
            <a:r>
              <a:rPr lang="en-US" altLang="zh-CN" sz="1400" dirty="0" err="1" smtClean="0"/>
              <a:t>dm.loopdatasize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存储池大小，默认为</a:t>
            </a:r>
            <a:r>
              <a:rPr lang="en-US" altLang="zh-CN" sz="1400" dirty="0" smtClean="0"/>
              <a:t>100G</a:t>
            </a:r>
          </a:p>
          <a:p>
            <a:pPr lvl="2"/>
            <a:r>
              <a:rPr lang="en-US" altLang="zh-CN" sz="1400" dirty="0" err="1" smtClean="0"/>
              <a:t>dm.datadev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存储池设备，默认生成一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/lib/</a:t>
            </a:r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devicemapper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devicemapper</a:t>
            </a:r>
            <a:r>
              <a:rPr lang="en-US" altLang="zh-CN" sz="1400" dirty="0" smtClean="0"/>
              <a:t>/data</a:t>
            </a:r>
            <a:r>
              <a:rPr lang="zh-CN" altLang="en-US" sz="1400" dirty="0"/>
              <a:t>文件</a:t>
            </a:r>
          </a:p>
          <a:p>
            <a:pPr lvl="2"/>
            <a:r>
              <a:rPr lang="en-US" altLang="zh-CN" sz="1400" dirty="0" err="1"/>
              <a:t>dm.loopmetadatasize</a:t>
            </a:r>
            <a:r>
              <a:rPr lang="en-US" altLang="zh-CN" sz="1400" dirty="0"/>
              <a:t> </a:t>
            </a:r>
            <a:r>
              <a:rPr lang="zh-CN" altLang="en-US" sz="1400" dirty="0"/>
              <a:t>元数据大小，默认为</a:t>
            </a:r>
            <a:r>
              <a:rPr lang="en-US" altLang="zh-CN" sz="1400" dirty="0"/>
              <a:t>2G</a:t>
            </a:r>
          </a:p>
          <a:p>
            <a:pPr lvl="2"/>
            <a:r>
              <a:rPr lang="en-US" altLang="zh-CN" sz="1400" dirty="0" err="1"/>
              <a:t>dm.metadatadev</a:t>
            </a:r>
            <a:r>
              <a:rPr lang="en-US" altLang="zh-CN" sz="1400" dirty="0"/>
              <a:t> </a:t>
            </a:r>
            <a:r>
              <a:rPr lang="zh-CN" altLang="en-US" sz="1400" dirty="0"/>
              <a:t>元数据设备，默认生成一个</a:t>
            </a:r>
            <a:r>
              <a:rPr lang="en-US" altLang="zh-CN" sz="1400" dirty="0"/>
              <a:t>/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/lib/</a:t>
            </a:r>
            <a:r>
              <a:rPr lang="en-US" altLang="zh-CN" sz="1400" dirty="0" err="1"/>
              <a:t>docker</a:t>
            </a:r>
            <a:r>
              <a:rPr lang="en-US" altLang="zh-CN" sz="1400" dirty="0"/>
              <a:t>/</a:t>
            </a:r>
            <a:r>
              <a:rPr lang="en-US" altLang="zh-CN" sz="1400" dirty="0" err="1"/>
              <a:t>devicemapper</a:t>
            </a:r>
            <a:r>
              <a:rPr lang="en-US" altLang="zh-CN" sz="1400" dirty="0"/>
              <a:t>/</a:t>
            </a:r>
            <a:r>
              <a:rPr lang="en-US" altLang="zh-CN" sz="1400" dirty="0" err="1"/>
              <a:t>devicemapper</a:t>
            </a:r>
            <a:r>
              <a:rPr lang="en-US" altLang="zh-CN" sz="1400" dirty="0"/>
              <a:t>/metadata</a:t>
            </a:r>
            <a:r>
              <a:rPr lang="zh-CN" altLang="en-US" sz="1400" dirty="0"/>
              <a:t>文件</a:t>
            </a:r>
          </a:p>
          <a:p>
            <a:pPr lvl="2"/>
            <a:r>
              <a:rPr lang="en-US" altLang="zh-CN" sz="1400" dirty="0" err="1"/>
              <a:t>dm.fs</a:t>
            </a:r>
            <a:r>
              <a:rPr lang="en-US" altLang="zh-CN" sz="1400" dirty="0"/>
              <a:t> </a:t>
            </a:r>
            <a:r>
              <a:rPr lang="zh-CN" altLang="en-US" sz="1400" dirty="0"/>
              <a:t>文件系统，默认</a:t>
            </a:r>
            <a:r>
              <a:rPr lang="en-US" altLang="zh-CN" sz="1400" dirty="0"/>
              <a:t>ext4</a:t>
            </a:r>
          </a:p>
          <a:p>
            <a:pPr lvl="2"/>
            <a:r>
              <a:rPr lang="en-US" altLang="zh-CN" sz="1400" dirty="0" err="1"/>
              <a:t>dm.blocksize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blocksize</a:t>
            </a:r>
            <a:r>
              <a:rPr lang="zh-CN" altLang="en-US" sz="1400" dirty="0"/>
              <a:t>默认</a:t>
            </a:r>
            <a:r>
              <a:rPr lang="en-US" altLang="zh-CN" sz="1400" dirty="0"/>
              <a:t>64K</a:t>
            </a:r>
          </a:p>
          <a:p>
            <a:pPr lvl="2"/>
            <a:r>
              <a:rPr lang="en-US" altLang="zh-CN" sz="1400" dirty="0" err="1"/>
              <a:t>dm.blkdiscard</a:t>
            </a:r>
            <a:r>
              <a:rPr lang="en-US" altLang="zh-CN" sz="1400" dirty="0"/>
              <a:t> </a:t>
            </a:r>
            <a:r>
              <a:rPr lang="zh-CN" altLang="en-US" sz="1400" dirty="0"/>
              <a:t>默认</a:t>
            </a:r>
            <a:r>
              <a:rPr lang="en-US" altLang="zh-CN" sz="1400" dirty="0" smtClean="0"/>
              <a:t>true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136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 bwMode="black">
          <a:xfrm>
            <a:off x="395536" y="141480"/>
            <a:ext cx="8229600" cy="54006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P Simplified" pitchFamily="34" charset="0"/>
                <a:ea typeface="+mj-ea"/>
                <a:cs typeface="HP Simplified" pitchFamily="34" charset="0"/>
              </a:rPr>
              <a:t>Agenda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j-ea"/>
              <a:cs typeface="HP Simplified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2226" y="2980315"/>
            <a:ext cx="676275" cy="45561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2226" y="2130124"/>
            <a:ext cx="676275" cy="4556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21"/>
          <p:cNvCxnSpPr>
            <a:stCxn id="7" idx="3"/>
            <a:endCxn id="14" idx="1"/>
          </p:cNvCxnSpPr>
          <p:nvPr/>
        </p:nvCxnSpPr>
        <p:spPr bwMode="auto">
          <a:xfrm>
            <a:off x="1818501" y="3208122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  <p:cxnSp>
        <p:nvCxnSpPr>
          <p:cNvPr id="11" name="直接连接符 23"/>
          <p:cNvCxnSpPr>
            <a:stCxn id="8" idx="3"/>
            <a:endCxn id="15" idx="1"/>
          </p:cNvCxnSpPr>
          <p:nvPr/>
        </p:nvCxnSpPr>
        <p:spPr bwMode="auto">
          <a:xfrm>
            <a:off x="1818501" y="2357931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155051" y="2980315"/>
            <a:ext cx="6132513" cy="45561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marL="365125"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155051" y="2130124"/>
            <a:ext cx="6132513" cy="4556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indent="365125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安装部署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42226" y="1178025"/>
            <a:ext cx="676275" cy="45561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26"/>
          <p:cNvCxnSpPr>
            <a:stCxn id="16" idx="3"/>
            <a:endCxn id="19" idx="1"/>
          </p:cNvCxnSpPr>
          <p:nvPr/>
        </p:nvCxnSpPr>
        <p:spPr bwMode="auto">
          <a:xfrm>
            <a:off x="1818501" y="1405832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155051" y="1178025"/>
            <a:ext cx="6132513" cy="45561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indent="365125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26"/>
          <p:cNvCxnSpPr>
            <a:stCxn id="16" idx="3"/>
            <a:endCxn id="19" idx="1"/>
          </p:cNvCxnSpPr>
          <p:nvPr/>
        </p:nvCxnSpPr>
        <p:spPr bwMode="auto">
          <a:xfrm>
            <a:off x="1818501" y="1405832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654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共有库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01" y="750436"/>
            <a:ext cx="8233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目前Docker官方</a:t>
            </a:r>
            <a:r>
              <a:rPr lang="zh-CN" altLang="en-US" dirty="0"/>
              <a:t>维护了一个公共仓库	</a:t>
            </a:r>
            <a:r>
              <a:rPr lang="zh-CN" altLang="en-US" dirty="0" smtClean="0"/>
              <a:t>Docker Hub</a:t>
            </a:r>
            <a:r>
              <a:rPr lang="zh-CN" altLang="en-US" dirty="0"/>
              <a:t>，其中已经包括了</a:t>
            </a:r>
            <a:r>
              <a:rPr lang="zh-CN" altLang="en-US" dirty="0" smtClean="0"/>
              <a:t>超过15</a:t>
            </a:r>
            <a:r>
              <a:rPr lang="zh-CN" altLang="en-US" dirty="0"/>
              <a:t>,</a:t>
            </a:r>
            <a:r>
              <a:rPr lang="zh-CN" altLang="en-US" dirty="0" smtClean="0"/>
              <a:t>000的</a:t>
            </a:r>
            <a:r>
              <a:rPr lang="zh-CN" altLang="en-US" dirty="0"/>
              <a:t>镜像。大部分需求， 都可以通过</a:t>
            </a:r>
            <a:r>
              <a:rPr lang="zh-CN" altLang="en-US" dirty="0" smtClean="0"/>
              <a:t>在Docker Hub</a:t>
            </a:r>
            <a:r>
              <a:rPr lang="zh-CN" altLang="en-US" dirty="0"/>
              <a:t>	中直接下载镜像来实现</a:t>
            </a:r>
            <a:r>
              <a:rPr lang="zh-CN" altLang="en-US" dirty="0" smtClean="0"/>
              <a:t>。我们的一些基础镜像可以从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Hub</a:t>
            </a:r>
            <a:r>
              <a:rPr lang="zh-CN" altLang="en-US" dirty="0" smtClean="0"/>
              <a:t>上获取。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2064" y="1774121"/>
            <a:ext cx="15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Search </a:t>
            </a:r>
            <a:r>
              <a:rPr lang="zh-CN" altLang="en-US" dirty="0" smtClean="0"/>
              <a:t>命令：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5879" y="2143453"/>
            <a:ext cx="54404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search </a:t>
            </a:r>
            <a:r>
              <a:rPr lang="en-US" altLang="zh-CN" dirty="0" smtClean="0"/>
              <a:t>centos #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公共仓库上搜索</a:t>
            </a:r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12064" y="266535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Pull </a:t>
            </a:r>
            <a:r>
              <a:rPr lang="zh-CN" altLang="en-US" dirty="0" smtClean="0"/>
              <a:t>命令：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55879" y="3034688"/>
            <a:ext cx="749076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docker.io/</a:t>
            </a:r>
            <a:r>
              <a:rPr lang="en-US" altLang="zh-CN" dirty="0" err="1" smtClean="0"/>
              <a:t>insaneworks</a:t>
            </a:r>
            <a:r>
              <a:rPr lang="en-US" altLang="zh-CN" dirty="0" smtClean="0"/>
              <a:t>/centos #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公共仓库上下载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到本地库</a:t>
            </a:r>
            <a:endParaRPr lang="zh-CN" altLang="en-US" dirty="0"/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276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私有库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01" y="750436"/>
            <a:ext cx="82332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官网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hub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image</a:t>
            </a:r>
            <a:r>
              <a:rPr lang="zh-CN" altLang="en-US" dirty="0"/>
              <a:t>在生产环境上并不方便或无法实现</a:t>
            </a:r>
            <a:r>
              <a:rPr lang="zh-CN" altLang="en-US" dirty="0" smtClean="0"/>
              <a:t>。用户</a:t>
            </a:r>
            <a:r>
              <a:rPr lang="zh-CN" altLang="en-US" dirty="0"/>
              <a:t>可以创建一个本地仓库供私人使用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-registry</a:t>
            </a:r>
            <a:r>
              <a:rPr lang="zh-CN" altLang="en-US" dirty="0" smtClean="0"/>
              <a:t>是</a:t>
            </a:r>
            <a:r>
              <a:rPr lang="zh-CN" altLang="en-US" dirty="0"/>
              <a:t>官方提供的工具，可以用于构建私有的镜像</a:t>
            </a:r>
            <a:r>
              <a:rPr lang="zh-CN" altLang="en-US" dirty="0" smtClean="0"/>
              <a:t>仓库。</a:t>
            </a:r>
            <a:r>
              <a:rPr lang="en-US" altLang="zh-CN" dirty="0"/>
              <a:t>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-registry</a:t>
            </a:r>
            <a:r>
              <a:rPr lang="zh-CN" altLang="en-US" dirty="0" smtClean="0"/>
              <a:t>提供两种安装方式，一种是</a:t>
            </a:r>
            <a:r>
              <a:rPr lang="en-US" altLang="zh-CN" dirty="0" smtClean="0"/>
              <a:t>yum</a:t>
            </a:r>
            <a:r>
              <a:rPr lang="zh-CN" altLang="en-US" dirty="0" smtClean="0"/>
              <a:t>安装，一种是运行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-registry</a:t>
            </a:r>
            <a:r>
              <a:rPr lang="zh-CN" altLang="en-US" dirty="0" smtClean="0"/>
              <a:t>容器。本文介绍第二种安装方式。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966" y="1950765"/>
            <a:ext cx="544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从能够访问外网的主机上下载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-registry image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0781" y="2320097"/>
            <a:ext cx="472642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pull docker.io/registry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save -o </a:t>
            </a:r>
            <a:r>
              <a:rPr lang="en-US" altLang="zh-CN" dirty="0" err="1"/>
              <a:t>docker_registry</a:t>
            </a:r>
            <a:r>
              <a:rPr lang="en-US" altLang="zh-CN" dirty="0"/>
              <a:t> docker.io/registry</a:t>
            </a:r>
            <a:endParaRPr lang="zh-CN" altLang="en-US" dirty="0"/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16966" y="3046825"/>
            <a:ext cx="49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在作为私有库的服务器上安装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-registry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60780" y="3416157"/>
            <a:ext cx="803940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load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docker_registry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--name </a:t>
            </a:r>
            <a:r>
              <a:rPr lang="en-US" altLang="zh-CN" dirty="0" smtClean="0"/>
              <a:t>registry </a:t>
            </a:r>
            <a:r>
              <a:rPr lang="en-US" altLang="zh-CN" dirty="0"/>
              <a:t>-d -p 1180:5000 -e STORAGE_PATH=/</a:t>
            </a:r>
            <a:r>
              <a:rPr lang="en-US" altLang="zh-CN" dirty="0" err="1"/>
              <a:t>tmp</a:t>
            </a:r>
            <a:r>
              <a:rPr lang="en-US" altLang="zh-CN" dirty="0"/>
              <a:t>/registry -v /</a:t>
            </a:r>
            <a:r>
              <a:rPr lang="en-US" altLang="zh-CN" dirty="0" err="1"/>
              <a:t>hadoop</a:t>
            </a:r>
            <a:r>
              <a:rPr lang="en-US" altLang="zh-CN" dirty="0"/>
              <a:t>/data8/</a:t>
            </a:r>
            <a:r>
              <a:rPr lang="en-US" altLang="zh-CN" dirty="0" err="1"/>
              <a:t>docker_registry</a:t>
            </a:r>
            <a:r>
              <a:rPr lang="en-US" altLang="zh-CN" dirty="0"/>
              <a:t>:/</a:t>
            </a:r>
            <a:r>
              <a:rPr lang="en-US" altLang="zh-CN" dirty="0" err="1"/>
              <a:t>tmp</a:t>
            </a:r>
            <a:r>
              <a:rPr lang="en-US" altLang="zh-CN" dirty="0"/>
              <a:t>/registry docker.io/registry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985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私有库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01" y="750436"/>
            <a:ext cx="82332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从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官网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 hub</a:t>
            </a:r>
            <a:r>
              <a:rPr lang="zh-CN" altLang="en-US" sz="1600" dirty="0" smtClean="0"/>
              <a:t>获取</a:t>
            </a:r>
            <a:r>
              <a:rPr lang="en-US" altLang="zh-CN" sz="1600" dirty="0" smtClean="0"/>
              <a:t>image</a:t>
            </a:r>
            <a:r>
              <a:rPr lang="zh-CN" altLang="en-US" sz="1600" dirty="0"/>
              <a:t>在生产环境上并不方便或无法实现</a:t>
            </a:r>
            <a:r>
              <a:rPr lang="zh-CN" altLang="en-US" sz="1600" dirty="0" smtClean="0"/>
              <a:t>。用户</a:t>
            </a:r>
            <a:r>
              <a:rPr lang="zh-CN" altLang="en-US" sz="1600" dirty="0"/>
              <a:t>可以创建一个本地仓库供私人使用</a:t>
            </a:r>
            <a:r>
              <a:rPr lang="zh-CN" altLang="en-US" sz="1600" dirty="0" smtClean="0"/>
              <a:t>。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-registry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官方提供的工具，可以用于构建私有的镜像</a:t>
            </a:r>
            <a:r>
              <a:rPr lang="zh-CN" altLang="en-US" sz="1600" dirty="0" smtClean="0"/>
              <a:t>仓库。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-registry</a:t>
            </a:r>
            <a:r>
              <a:rPr lang="zh-CN" altLang="en-US" sz="1600" dirty="0" smtClean="0"/>
              <a:t>提供两种安装方式，一种是</a:t>
            </a:r>
            <a:r>
              <a:rPr lang="en-US" altLang="zh-CN" sz="1600" dirty="0" smtClean="0"/>
              <a:t>yum</a:t>
            </a:r>
            <a:r>
              <a:rPr lang="zh-CN" altLang="en-US" sz="1600" dirty="0" smtClean="0"/>
              <a:t>安装，一种是运行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-registry</a:t>
            </a:r>
            <a:r>
              <a:rPr lang="zh-CN" altLang="en-US" sz="1600" dirty="0" smtClean="0"/>
              <a:t>容器。本文介绍第二种安装方式。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16966" y="1950765"/>
            <a:ext cx="4862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从能够访问外网的主机上下载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-registry image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760781" y="2320097"/>
            <a:ext cx="4224939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docker</a:t>
            </a:r>
            <a:r>
              <a:rPr lang="en-US" altLang="zh-CN" sz="1600" dirty="0"/>
              <a:t> pull docker.io/registry</a:t>
            </a:r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save -o </a:t>
            </a:r>
            <a:r>
              <a:rPr lang="en-US" altLang="zh-CN" sz="1600" dirty="0" err="1"/>
              <a:t>docker_registry</a:t>
            </a:r>
            <a:r>
              <a:rPr lang="en-US" altLang="zh-CN" sz="1600" dirty="0"/>
              <a:t> docker.io/registry</a:t>
            </a:r>
            <a:endParaRPr lang="zh-CN" altLang="en-US" sz="1600" dirty="0"/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16966" y="3046825"/>
            <a:ext cx="4311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在作为私有库的服务器上安装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-registry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60781" y="3569773"/>
            <a:ext cx="714695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docker</a:t>
            </a:r>
            <a:r>
              <a:rPr lang="en-US" altLang="zh-CN" sz="1600" dirty="0"/>
              <a:t> load -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docker_registry</a:t>
            </a:r>
            <a:endParaRPr lang="en-US" altLang="zh-CN" sz="1600" dirty="0"/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run --name </a:t>
            </a:r>
            <a:r>
              <a:rPr lang="en-US" altLang="zh-CN" sz="1600" dirty="0" smtClean="0"/>
              <a:t>registry </a:t>
            </a:r>
            <a:r>
              <a:rPr lang="en-US" altLang="zh-CN" sz="1600" dirty="0"/>
              <a:t>-d -p </a:t>
            </a:r>
            <a:r>
              <a:rPr lang="en-US" altLang="zh-CN" sz="1600" dirty="0">
                <a:solidFill>
                  <a:srgbClr val="FF0000"/>
                </a:solidFill>
              </a:rPr>
              <a:t>1180:5000</a:t>
            </a:r>
            <a:r>
              <a:rPr lang="en-US" altLang="zh-CN" sz="1600" dirty="0"/>
              <a:t> -e STORAGE_PATH=/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/registry -v /</a:t>
            </a:r>
            <a:r>
              <a:rPr lang="en-US" altLang="zh-CN" sz="1600" dirty="0" err="1"/>
              <a:t>hadoop</a:t>
            </a:r>
            <a:r>
              <a:rPr lang="en-US" altLang="zh-CN" sz="1600" dirty="0"/>
              <a:t>/data8/</a:t>
            </a:r>
            <a:r>
              <a:rPr lang="en-US" altLang="zh-CN" sz="1600" dirty="0" err="1"/>
              <a:t>docker_registry</a:t>
            </a:r>
            <a:r>
              <a:rPr lang="en-US" altLang="zh-CN" sz="1600" dirty="0"/>
              <a:t>:/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/registry docker.io/registry</a:t>
            </a:r>
            <a:endParaRPr lang="zh-CN" altLang="en-US" sz="1600" dirty="0"/>
          </a:p>
        </p:txBody>
      </p:sp>
      <p:cxnSp>
        <p:nvCxnSpPr>
          <p:cNvPr id="4" name="直接箭头连接符 3"/>
          <p:cNvCxnSpPr>
            <a:endCxn id="5" idx="1"/>
          </p:cNvCxnSpPr>
          <p:nvPr/>
        </p:nvCxnSpPr>
        <p:spPr>
          <a:xfrm flipV="1">
            <a:off x="3935578" y="2458597"/>
            <a:ext cx="1344129" cy="140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279707" y="1904599"/>
            <a:ext cx="3527795" cy="110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由于生产环境中，只允许开放</a:t>
            </a:r>
            <a:r>
              <a:rPr lang="en-US" altLang="zh-CN" sz="1100" dirty="0" smtClean="0"/>
              <a:t>1100-1200</a:t>
            </a:r>
            <a:r>
              <a:rPr lang="zh-CN" altLang="en-US" sz="1100" dirty="0" smtClean="0"/>
              <a:t>端口，因此</a:t>
            </a:r>
            <a:r>
              <a:rPr lang="en-US" altLang="zh-CN" sz="1100" dirty="0" smtClean="0"/>
              <a:t>register</a:t>
            </a:r>
            <a:r>
              <a:rPr lang="zh-CN" altLang="en-US" sz="1100" dirty="0" smtClean="0"/>
              <a:t>容器对外访问端口被设置成</a:t>
            </a:r>
            <a:r>
              <a:rPr lang="en-US" altLang="zh-CN" sz="1100" dirty="0" smtClean="0"/>
              <a:t>1180</a:t>
            </a:r>
            <a:r>
              <a:rPr lang="zh-CN" altLang="en-US" sz="1100" dirty="0" smtClean="0"/>
              <a:t>。所有要从该私有库上下载</a:t>
            </a:r>
            <a:r>
              <a:rPr lang="en-US" altLang="zh-CN" sz="1100" dirty="0" smtClean="0"/>
              <a:t>image</a:t>
            </a:r>
            <a:r>
              <a:rPr lang="zh-CN" altLang="en-US" sz="1100" dirty="0" smtClean="0"/>
              <a:t>的主机，必须修改</a:t>
            </a:r>
            <a:r>
              <a:rPr lang="en-US" altLang="zh-CN" sz="1100" dirty="0" err="1" smtClean="0"/>
              <a:t>docker</a:t>
            </a:r>
            <a:r>
              <a:rPr lang="zh-CN" altLang="en-US" sz="1100" dirty="0" smtClean="0"/>
              <a:t>配置文件如下：</a:t>
            </a:r>
            <a:endParaRPr lang="en-US" altLang="zh-CN" sz="1100" dirty="0" smtClean="0"/>
          </a:p>
          <a:p>
            <a:r>
              <a:rPr lang="en-US" altLang="zh-CN" sz="1100" dirty="0" smtClean="0"/>
              <a:t>vi </a:t>
            </a:r>
            <a:r>
              <a:rPr lang="en-US" altLang="zh-CN" sz="1100" dirty="0"/>
              <a:t>/</a:t>
            </a:r>
            <a:r>
              <a:rPr lang="en-US" altLang="zh-CN" sz="1100" dirty="0" err="1" smtClean="0"/>
              <a:t>etc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sysconfig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docker</a:t>
            </a:r>
            <a:r>
              <a:rPr lang="en-US" altLang="zh-CN" sz="1100" dirty="0" smtClean="0"/>
              <a:t> </a:t>
            </a:r>
          </a:p>
          <a:p>
            <a:r>
              <a:rPr lang="en-US" altLang="zh-CN" sz="1100" dirty="0" err="1" smtClean="0"/>
              <a:t>other_args</a:t>
            </a:r>
            <a:r>
              <a:rPr lang="en-US" altLang="zh-CN" sz="1100" dirty="0"/>
              <a:t>="--</a:t>
            </a:r>
            <a:r>
              <a:rPr lang="en-US" altLang="zh-CN" sz="1100" dirty="0" smtClean="0"/>
              <a:t>insecure-registry=10.255.242.52:1180</a:t>
            </a:r>
            <a:r>
              <a:rPr lang="en-US" altLang="zh-CN" sz="1100" dirty="0"/>
              <a:t>"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18622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-Build Image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097" y="650081"/>
            <a:ext cx="7867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Build image</a:t>
            </a:r>
            <a:r>
              <a:rPr lang="zh-CN" altLang="en-US" sz="1400" dirty="0" smtClean="0"/>
              <a:t>是从</a:t>
            </a:r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 File</a:t>
            </a:r>
            <a:r>
              <a:rPr lang="zh-CN" altLang="en-US" sz="1400" dirty="0" smtClean="0"/>
              <a:t>和应用程序文件开始的。因此，在这里先介绍</a:t>
            </a:r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 File</a:t>
            </a:r>
            <a:r>
              <a:rPr lang="zh-CN" altLang="en-US" sz="1400" dirty="0" smtClean="0"/>
              <a:t>。</a:t>
            </a:r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 Engine</a:t>
            </a:r>
            <a:r>
              <a:rPr lang="zh-CN" altLang="en-US" sz="1400" dirty="0" smtClean="0"/>
              <a:t>根据</a:t>
            </a:r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 File</a:t>
            </a:r>
            <a:r>
              <a:rPr lang="zh-CN" altLang="en-US" sz="1400" dirty="0" smtClean="0"/>
              <a:t>中的指令，一步步去生成</a:t>
            </a:r>
            <a:r>
              <a:rPr lang="en-US" altLang="zh-CN" sz="1400" dirty="0" smtClean="0"/>
              <a:t>image</a:t>
            </a:r>
            <a:r>
              <a:rPr lang="zh-CN" altLang="en-US" sz="1400" dirty="0" smtClean="0"/>
              <a:t>文件，然后将</a:t>
            </a:r>
            <a:r>
              <a:rPr lang="en-US" altLang="zh-CN" sz="1400" dirty="0" smtClean="0"/>
              <a:t>image</a:t>
            </a:r>
            <a:r>
              <a:rPr lang="zh-CN" altLang="en-US" sz="1400" dirty="0" smtClean="0"/>
              <a:t>放入本地库中。</a:t>
            </a:r>
            <a:endParaRPr lang="en-US" altLang="zh-CN" sz="1400" dirty="0" smtClean="0"/>
          </a:p>
          <a:p>
            <a:r>
              <a:rPr lang="en-US" altLang="zh-CN" sz="1400" dirty="0" err="1" smtClean="0"/>
              <a:t>Dockerfile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由</a:t>
            </a:r>
            <a:r>
              <a:rPr lang="zh-CN" altLang="en-US" sz="1400" dirty="0"/>
              <a:t>一行行命令语句组成，并且支持</a:t>
            </a:r>
            <a:r>
              <a:rPr lang="zh-CN" altLang="en-US" sz="1400" dirty="0" smtClean="0"/>
              <a:t>以 </a:t>
            </a:r>
            <a:r>
              <a:rPr lang="en-US" altLang="zh-CN" sz="1400" dirty="0" smtClean="0"/>
              <a:t># </a:t>
            </a:r>
            <a:r>
              <a:rPr lang="zh-CN" altLang="en-US" sz="1400" dirty="0" smtClean="0"/>
              <a:t>开头</a:t>
            </a:r>
            <a:r>
              <a:rPr lang="zh-CN" altLang="en-US" sz="1400" dirty="0"/>
              <a:t>的注释行。</a:t>
            </a:r>
          </a:p>
          <a:p>
            <a:r>
              <a:rPr lang="zh-CN" altLang="en-US" sz="1400" dirty="0"/>
              <a:t>一般的，</a:t>
            </a:r>
            <a:r>
              <a:rPr lang="en-US" altLang="zh-CN" sz="1400" dirty="0" err="1" smtClean="0"/>
              <a:t>Dockerfile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分为</a:t>
            </a:r>
            <a:r>
              <a:rPr lang="zh-CN" altLang="en-US" sz="1400" dirty="0"/>
              <a:t>四部分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/>
            <a:r>
              <a:rPr lang="zh-CN" altLang="en-US" sz="1200" dirty="0" smtClean="0"/>
              <a:t>基础</a:t>
            </a:r>
            <a:r>
              <a:rPr lang="zh-CN" altLang="en-US" sz="1200" dirty="0"/>
              <a:t>镜像信息、维护者信息、镜像操作指令和容器启动时执行指令。</a:t>
            </a:r>
          </a:p>
          <a:p>
            <a:r>
              <a:rPr lang="zh-CN" altLang="en-US" sz="1400" dirty="0" smtClean="0"/>
              <a:t>例如：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7914" y="2000402"/>
            <a:ext cx="6706874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</a:rPr>
              <a:t># This	</a:t>
            </a:r>
            <a:r>
              <a:rPr lang="en-US" altLang="zh-CN" sz="1200" dirty="0" err="1">
                <a:solidFill>
                  <a:srgbClr val="92D050"/>
                </a:solidFill>
              </a:rPr>
              <a:t>dockerfile</a:t>
            </a:r>
            <a:r>
              <a:rPr lang="en-US" altLang="zh-CN" sz="1200" dirty="0">
                <a:solidFill>
                  <a:srgbClr val="92D050"/>
                </a:solidFill>
              </a:rPr>
              <a:t> uses the </a:t>
            </a:r>
            <a:r>
              <a:rPr lang="en-US" altLang="zh-CN" sz="1200" dirty="0" err="1">
                <a:solidFill>
                  <a:srgbClr val="92D050"/>
                </a:solidFill>
              </a:rPr>
              <a:t>ubuntu</a:t>
            </a:r>
            <a:r>
              <a:rPr lang="en-US" altLang="zh-CN" sz="1200" dirty="0">
                <a:solidFill>
                  <a:srgbClr val="92D050"/>
                </a:solidFill>
              </a:rPr>
              <a:t>	image </a:t>
            </a:r>
          </a:p>
          <a:p>
            <a:r>
              <a:rPr lang="en-US" altLang="zh-CN" sz="1200" dirty="0">
                <a:solidFill>
                  <a:srgbClr val="92D050"/>
                </a:solidFill>
              </a:rPr>
              <a:t># Author: </a:t>
            </a:r>
            <a:r>
              <a:rPr lang="en-US" altLang="zh-CN" sz="1200" dirty="0" err="1">
                <a:solidFill>
                  <a:srgbClr val="92D050"/>
                </a:solidFill>
              </a:rPr>
              <a:t>docker_user</a:t>
            </a:r>
            <a:r>
              <a:rPr lang="en-US" altLang="zh-CN" sz="1200" dirty="0">
                <a:solidFill>
                  <a:srgbClr val="92D050"/>
                </a:solidFill>
              </a:rPr>
              <a:t>  </a:t>
            </a:r>
          </a:p>
          <a:p>
            <a:r>
              <a:rPr lang="en-US" altLang="zh-CN" sz="1200" dirty="0">
                <a:solidFill>
                  <a:srgbClr val="C00000"/>
                </a:solidFill>
              </a:rPr>
              <a:t>FROM	</a:t>
            </a:r>
            <a:r>
              <a:rPr lang="en-US" altLang="zh-CN" sz="1200" dirty="0" err="1">
                <a:solidFill>
                  <a:srgbClr val="C00000"/>
                </a:solidFill>
              </a:rPr>
              <a:t>ubuntu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>
                <a:solidFill>
                  <a:srgbClr val="92D050"/>
                </a:solidFill>
              </a:rPr>
              <a:t># Maintainer:	</a:t>
            </a:r>
            <a:r>
              <a:rPr lang="en-US" altLang="zh-CN" sz="1200" dirty="0" err="1">
                <a:solidFill>
                  <a:srgbClr val="92D050"/>
                </a:solidFill>
              </a:rPr>
              <a:t>docker_user</a:t>
            </a:r>
            <a:r>
              <a:rPr lang="en-US" altLang="zh-CN" sz="1200" dirty="0">
                <a:solidFill>
                  <a:srgbClr val="92D050"/>
                </a:solidFill>
              </a:rPr>
              <a:t>	&lt;</a:t>
            </a:r>
            <a:r>
              <a:rPr lang="en-US" altLang="zh-CN" sz="1200" dirty="0" err="1">
                <a:solidFill>
                  <a:srgbClr val="92D050"/>
                </a:solidFill>
              </a:rPr>
              <a:t>docker_user</a:t>
            </a:r>
            <a:r>
              <a:rPr lang="en-US" altLang="zh-CN" sz="1200" dirty="0">
                <a:solidFill>
                  <a:srgbClr val="92D050"/>
                </a:solidFill>
              </a:rPr>
              <a:t>	at	email.com&gt;	(@</a:t>
            </a:r>
            <a:r>
              <a:rPr lang="en-US" altLang="zh-CN" sz="1200" dirty="0" err="1">
                <a:solidFill>
                  <a:srgbClr val="92D050"/>
                </a:solidFill>
              </a:rPr>
              <a:t>docker_user</a:t>
            </a:r>
            <a:r>
              <a:rPr lang="en-US" altLang="zh-CN" sz="1200" dirty="0">
                <a:solidFill>
                  <a:srgbClr val="92D050"/>
                </a:solidFill>
              </a:rPr>
              <a:t>)</a:t>
            </a:r>
          </a:p>
          <a:p>
            <a:r>
              <a:rPr lang="en-US" altLang="zh-CN" sz="1200" dirty="0">
                <a:solidFill>
                  <a:srgbClr val="C00000"/>
                </a:solidFill>
              </a:rPr>
              <a:t> MAINTAINER	</a:t>
            </a:r>
            <a:r>
              <a:rPr lang="en-US" altLang="zh-CN" sz="1200" dirty="0" err="1">
                <a:solidFill>
                  <a:srgbClr val="C00000"/>
                </a:solidFill>
              </a:rPr>
              <a:t>docker_user</a:t>
            </a:r>
            <a:r>
              <a:rPr lang="en-US" altLang="zh-CN" sz="1200" dirty="0">
                <a:solidFill>
                  <a:srgbClr val="C00000"/>
                </a:solidFill>
              </a:rPr>
              <a:t>	docker_user@email.com</a:t>
            </a:r>
          </a:p>
          <a:p>
            <a:r>
              <a:rPr lang="en-US" altLang="zh-CN" sz="1200" dirty="0">
                <a:solidFill>
                  <a:srgbClr val="92D050"/>
                </a:solidFill>
              </a:rPr>
              <a:t># Commands	to	update	the	image </a:t>
            </a:r>
          </a:p>
          <a:p>
            <a:r>
              <a:rPr lang="en-US" altLang="zh-CN" sz="1200" dirty="0">
                <a:solidFill>
                  <a:srgbClr val="C00000"/>
                </a:solidFill>
              </a:rPr>
              <a:t>RUN echo "deb http://archive.ubuntu.com/ubuntu/	raring main universe“ &gt;&gt; /</a:t>
            </a:r>
            <a:r>
              <a:rPr lang="en-US" altLang="zh-CN" sz="1200" dirty="0" err="1">
                <a:solidFill>
                  <a:srgbClr val="C00000"/>
                </a:solidFill>
              </a:rPr>
              <a:t>etc</a:t>
            </a:r>
            <a:r>
              <a:rPr lang="en-US" altLang="zh-CN" sz="1200" dirty="0">
                <a:solidFill>
                  <a:srgbClr val="C00000"/>
                </a:solidFill>
              </a:rPr>
              <a:t>/apt/</a:t>
            </a:r>
            <a:r>
              <a:rPr lang="en-US" altLang="zh-CN" sz="1200" dirty="0" err="1">
                <a:solidFill>
                  <a:srgbClr val="C00000"/>
                </a:solidFill>
              </a:rPr>
              <a:t>sources.list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>
                <a:solidFill>
                  <a:srgbClr val="C00000"/>
                </a:solidFill>
              </a:rPr>
              <a:t>RUN apt-get update &amp;&amp; apt-get install –y </a:t>
            </a:r>
            <a:r>
              <a:rPr lang="en-US" altLang="zh-CN" sz="1200" dirty="0" err="1">
                <a:solidFill>
                  <a:srgbClr val="C00000"/>
                </a:solidFill>
              </a:rPr>
              <a:t>nginx</a:t>
            </a:r>
            <a:r>
              <a:rPr lang="en-US" altLang="zh-CN" sz="1200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zh-CN" sz="1200" dirty="0">
                <a:solidFill>
                  <a:srgbClr val="C00000"/>
                </a:solidFill>
              </a:rPr>
              <a:t>RUN echo "\</a:t>
            </a:r>
            <a:r>
              <a:rPr lang="en-US" altLang="zh-CN" sz="1200" dirty="0" err="1">
                <a:solidFill>
                  <a:srgbClr val="C00000"/>
                </a:solidFill>
              </a:rPr>
              <a:t>ndaemon</a:t>
            </a:r>
            <a:r>
              <a:rPr lang="en-US" altLang="zh-CN" sz="1200" dirty="0">
                <a:solidFill>
                  <a:srgbClr val="C00000"/>
                </a:solidFill>
              </a:rPr>
              <a:t>	 off;“ &gt;&gt; /</a:t>
            </a:r>
            <a:r>
              <a:rPr lang="en-US" altLang="zh-CN" sz="1200" dirty="0" err="1">
                <a:solidFill>
                  <a:srgbClr val="C00000"/>
                </a:solidFill>
              </a:rPr>
              <a:t>etc</a:t>
            </a:r>
            <a:r>
              <a:rPr lang="en-US" altLang="zh-CN" sz="1200" dirty="0">
                <a:solidFill>
                  <a:srgbClr val="C00000"/>
                </a:solidFill>
              </a:rPr>
              <a:t>/</a:t>
            </a:r>
            <a:r>
              <a:rPr lang="en-US" altLang="zh-CN" sz="1200" dirty="0" err="1">
                <a:solidFill>
                  <a:srgbClr val="C00000"/>
                </a:solidFill>
              </a:rPr>
              <a:t>nginx</a:t>
            </a:r>
            <a:r>
              <a:rPr lang="en-US" altLang="zh-CN" sz="1200" dirty="0">
                <a:solidFill>
                  <a:srgbClr val="C00000"/>
                </a:solidFill>
              </a:rPr>
              <a:t>/</a:t>
            </a:r>
            <a:r>
              <a:rPr lang="en-US" altLang="zh-CN" sz="1200" dirty="0" err="1">
                <a:solidFill>
                  <a:srgbClr val="C00000"/>
                </a:solidFill>
              </a:rPr>
              <a:t>nginx.conf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>
                <a:solidFill>
                  <a:srgbClr val="92D050"/>
                </a:solidFill>
              </a:rPr>
              <a:t># Commands when creating a new container  </a:t>
            </a:r>
          </a:p>
          <a:p>
            <a:r>
              <a:rPr lang="en-US" altLang="zh-CN" sz="1200" dirty="0">
                <a:solidFill>
                  <a:srgbClr val="C00000"/>
                </a:solidFill>
              </a:rPr>
              <a:t>CMD	/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usr</a:t>
            </a:r>
            <a:r>
              <a:rPr lang="en-US" altLang="zh-CN" sz="1200" dirty="0" smtClean="0">
                <a:solidFill>
                  <a:srgbClr val="C00000"/>
                </a:solidFill>
              </a:rPr>
              <a:t>/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sbin</a:t>
            </a:r>
            <a:r>
              <a:rPr lang="en-US" altLang="zh-CN" sz="1200" dirty="0" smtClean="0">
                <a:solidFill>
                  <a:srgbClr val="C00000"/>
                </a:solidFill>
              </a:rPr>
              <a:t>/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nginx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06097" y="4220944"/>
            <a:ext cx="80211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其中，一开始必须指明所基于的镜像名称，接下来推荐说明维护者信息</a:t>
            </a:r>
            <a:r>
              <a:rPr lang="zh-CN" altLang="en-US" sz="1400" dirty="0" smtClean="0"/>
              <a:t>。后面</a:t>
            </a:r>
            <a:r>
              <a:rPr lang="zh-CN" altLang="en-US" sz="1400" dirty="0"/>
              <a:t>则是镜像操作指令，</a:t>
            </a:r>
            <a:r>
              <a:rPr lang="zh-CN" altLang="en-US" sz="1400" dirty="0" smtClean="0"/>
              <a:t>例如</a:t>
            </a:r>
            <a:r>
              <a:rPr lang="en-US" altLang="zh-CN" sz="1400" dirty="0" smtClean="0"/>
              <a:t>RUN</a:t>
            </a:r>
            <a:r>
              <a:rPr lang="zh-CN" altLang="en-US" sz="1400" dirty="0" smtClean="0"/>
              <a:t>指令，</a:t>
            </a:r>
            <a:r>
              <a:rPr lang="en-US" altLang="zh-CN" sz="1400" dirty="0" smtClean="0"/>
              <a:t>RUN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指令</a:t>
            </a:r>
            <a:r>
              <a:rPr lang="zh-CN" altLang="en-US" sz="1400" dirty="0"/>
              <a:t>将对镜像执行跟随的命令。每运行一</a:t>
            </a:r>
            <a:r>
              <a:rPr lang="zh-CN" altLang="en-US" sz="1400" dirty="0" smtClean="0"/>
              <a:t>条 </a:t>
            </a:r>
            <a:r>
              <a:rPr lang="en-US" altLang="zh-CN" sz="1400" dirty="0" smtClean="0"/>
              <a:t>RUN </a:t>
            </a:r>
            <a:r>
              <a:rPr lang="zh-CN" altLang="en-US" sz="1400" dirty="0" smtClean="0"/>
              <a:t>指令</a:t>
            </a:r>
            <a:r>
              <a:rPr lang="zh-CN" altLang="en-US" sz="1400" dirty="0"/>
              <a:t>， 镜像添加新的一层，并提交。</a:t>
            </a:r>
          </a:p>
        </p:txBody>
      </p:sp>
    </p:spTree>
    <p:extLst>
      <p:ext uri="{BB962C8B-B14F-4D97-AF65-F5344CB8AC3E}">
        <p14:creationId xmlns:p14="http://schemas.microsoft.com/office/powerpoint/2010/main" val="35188437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-Build Image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7653" y="650081"/>
            <a:ext cx="78673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指令的一般格式</a:t>
            </a:r>
            <a:r>
              <a:rPr lang="zh-CN" altLang="en-US" sz="1400" dirty="0" smtClean="0"/>
              <a:t>为 ：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INSTRUCTION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arguments</a:t>
            </a:r>
          </a:p>
          <a:p>
            <a:r>
              <a:rPr lang="zh-CN" altLang="en-US" sz="1400" dirty="0" smtClean="0"/>
              <a:t>指令包括 </a:t>
            </a:r>
            <a:r>
              <a:rPr lang="en-US" altLang="zh-CN" sz="1400" dirty="0" smtClean="0"/>
              <a:t>FROM </a:t>
            </a:r>
            <a:r>
              <a:rPr lang="zh-CN" altLang="en-US" sz="1400" dirty="0" smtClean="0"/>
              <a:t>、 </a:t>
            </a:r>
            <a:r>
              <a:rPr lang="en-US" altLang="zh-CN" sz="1400" dirty="0" smtClean="0"/>
              <a:t>MAINTAINER </a:t>
            </a:r>
            <a:r>
              <a:rPr lang="zh-CN" altLang="en-US" sz="1400" dirty="0" smtClean="0"/>
              <a:t>、 </a:t>
            </a:r>
            <a:r>
              <a:rPr lang="en-US" altLang="zh-CN" sz="1400" dirty="0" smtClean="0"/>
              <a:t>RUN 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r>
              <a:rPr lang="en-US" altLang="zh-CN" sz="1400" dirty="0" smtClean="0"/>
              <a:t>1.FROM</a:t>
            </a:r>
            <a:r>
              <a:rPr lang="zh-CN" altLang="en-US" sz="1400" dirty="0" smtClean="0"/>
              <a:t>：</a:t>
            </a:r>
            <a:endParaRPr lang="zh-CN" altLang="en-US" sz="1400" dirty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格式为： </a:t>
            </a:r>
            <a:endParaRPr lang="en-US" altLang="zh-CN" sz="1400" dirty="0" smtClean="0"/>
          </a:p>
          <a:p>
            <a:pPr lvl="2"/>
            <a:r>
              <a:rPr lang="en-US" altLang="zh-CN" sz="1400" b="1" dirty="0" smtClean="0">
                <a:solidFill>
                  <a:srgbClr val="C00000"/>
                </a:solidFill>
              </a:rPr>
              <a:t>FROM &lt;</a:t>
            </a:r>
            <a:r>
              <a:rPr lang="en-US" altLang="zh-CN" sz="1400" b="1" dirty="0">
                <a:solidFill>
                  <a:srgbClr val="C00000"/>
                </a:solidFill>
              </a:rPr>
              <a:t>image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&gt; 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或 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FROM &lt;</a:t>
            </a:r>
            <a:r>
              <a:rPr lang="en-US" altLang="zh-CN" sz="1400" b="1" dirty="0">
                <a:solidFill>
                  <a:srgbClr val="C00000"/>
                </a:solidFill>
              </a:rPr>
              <a:t>image&gt;:&lt;tag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&gt; </a:t>
            </a:r>
            <a:endParaRPr lang="zh-CN" altLang="en-US" sz="1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400" dirty="0"/>
              <a:t>第一条指令必须</a:t>
            </a:r>
            <a:r>
              <a:rPr lang="zh-CN" altLang="en-US" sz="1400" dirty="0" smtClean="0"/>
              <a:t>为 </a:t>
            </a:r>
            <a:r>
              <a:rPr lang="en-US" altLang="zh-CN" sz="1400" dirty="0" smtClean="0"/>
              <a:t>FROM </a:t>
            </a:r>
            <a:r>
              <a:rPr lang="zh-CN" altLang="en-US" sz="1400" dirty="0" smtClean="0"/>
              <a:t>指令</a:t>
            </a:r>
            <a:r>
              <a:rPr lang="zh-CN" altLang="en-US" sz="1400" dirty="0"/>
              <a:t>。并且，如果在同一个</a:t>
            </a:r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File</a:t>
            </a:r>
            <a:r>
              <a:rPr lang="zh-CN" altLang="en-US" sz="1400" dirty="0" smtClean="0"/>
              <a:t>中</a:t>
            </a:r>
            <a:r>
              <a:rPr lang="zh-CN" altLang="en-US" sz="1400" dirty="0"/>
              <a:t>创建多个镜像时，可以使用多</a:t>
            </a:r>
            <a:r>
              <a:rPr lang="zh-CN" altLang="en-US" sz="1400" dirty="0" smtClean="0"/>
              <a:t>个 </a:t>
            </a:r>
            <a:r>
              <a:rPr lang="en-US" altLang="zh-CN" sz="1400" dirty="0" smtClean="0"/>
              <a:t>FROM</a:t>
            </a:r>
            <a:r>
              <a:rPr lang="en-US" altLang="zh-CN" sz="1400" dirty="0"/>
              <a:t>	</a:t>
            </a:r>
            <a:r>
              <a:rPr lang="zh-CN" altLang="en-US" sz="1400" dirty="0"/>
              <a:t>指令（每个镜像一次）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2.MAINTAINER</a:t>
            </a:r>
            <a:endParaRPr lang="zh-CN" altLang="en-US" sz="1400" dirty="0"/>
          </a:p>
          <a:p>
            <a:pPr lvl="1"/>
            <a:r>
              <a:rPr lang="zh-CN" altLang="en-US" sz="1400" dirty="0"/>
              <a:t>格式</a:t>
            </a:r>
            <a:r>
              <a:rPr lang="zh-CN" altLang="en-US" sz="1400" dirty="0" smtClean="0"/>
              <a:t>为：</a:t>
            </a:r>
            <a:endParaRPr lang="en-US" altLang="zh-CN" sz="1400" dirty="0" smtClean="0"/>
          </a:p>
          <a:p>
            <a:pPr lvl="2"/>
            <a:r>
              <a:rPr lang="en-US" altLang="zh-CN" sz="1400" b="1" dirty="0" smtClean="0">
                <a:solidFill>
                  <a:srgbClr val="C00000"/>
                </a:solidFill>
              </a:rPr>
              <a:t>MAINTAINER &lt;</a:t>
            </a:r>
            <a:r>
              <a:rPr lang="en-US" altLang="zh-CN" sz="1400" b="1" dirty="0">
                <a:solidFill>
                  <a:srgbClr val="C00000"/>
                </a:solidFill>
              </a:rPr>
              <a:t>name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&gt;</a:t>
            </a:r>
          </a:p>
          <a:p>
            <a:pPr lvl="1"/>
            <a:r>
              <a:rPr lang="zh-CN" altLang="en-US" sz="1400" dirty="0" smtClean="0"/>
              <a:t>指定</a:t>
            </a:r>
            <a:r>
              <a:rPr lang="zh-CN" altLang="en-US" sz="1400" dirty="0"/>
              <a:t>维护者信息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r>
              <a:rPr lang="en-US" altLang="zh-CN" sz="1400" dirty="0" smtClean="0"/>
              <a:t>3.RUN</a:t>
            </a:r>
            <a:endParaRPr lang="zh-CN" altLang="en-US" sz="1400" dirty="0"/>
          </a:p>
          <a:p>
            <a:pPr lvl="1"/>
            <a:r>
              <a:rPr lang="zh-CN" altLang="en-US" sz="1400" dirty="0"/>
              <a:t>格式</a:t>
            </a:r>
            <a:r>
              <a:rPr lang="zh-CN" altLang="en-US" sz="1400" dirty="0" smtClean="0"/>
              <a:t>为：</a:t>
            </a:r>
            <a:endParaRPr lang="en-US" altLang="zh-CN" sz="1400" dirty="0" smtClean="0"/>
          </a:p>
          <a:p>
            <a:pPr lvl="2"/>
            <a:r>
              <a:rPr lang="en-US" altLang="zh-CN" sz="1400" b="1" dirty="0" smtClean="0">
                <a:solidFill>
                  <a:srgbClr val="C00000"/>
                </a:solidFill>
              </a:rPr>
              <a:t>RUN</a:t>
            </a:r>
            <a:r>
              <a:rPr lang="en-US" altLang="zh-CN" sz="1400" b="1" dirty="0">
                <a:solidFill>
                  <a:srgbClr val="C00000"/>
                </a:solidFill>
              </a:rPr>
              <a:t>	&lt;command&gt;	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或 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RUN ["</a:t>
            </a:r>
            <a:r>
              <a:rPr lang="en-US" altLang="zh-CN" sz="1400" b="1" dirty="0">
                <a:solidFill>
                  <a:srgbClr val="C00000"/>
                </a:solidFill>
              </a:rPr>
              <a:t>executable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", "</a:t>
            </a:r>
            <a:r>
              <a:rPr lang="en-US" altLang="zh-CN" sz="1400" b="1" dirty="0">
                <a:solidFill>
                  <a:srgbClr val="C00000"/>
                </a:solidFill>
              </a:rPr>
              <a:t>param1",	"param2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"]</a:t>
            </a:r>
            <a:endParaRPr lang="zh-CN" altLang="en-US" sz="1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400" dirty="0"/>
              <a:t>前者将</a:t>
            </a:r>
            <a:r>
              <a:rPr lang="zh-CN" altLang="en-US" sz="1400" dirty="0" smtClean="0"/>
              <a:t>在 </a:t>
            </a:r>
            <a:r>
              <a:rPr lang="en-US" altLang="zh-CN" sz="1400" dirty="0" smtClean="0"/>
              <a:t>shell </a:t>
            </a:r>
            <a:r>
              <a:rPr lang="zh-CN" altLang="en-US" sz="1400" dirty="0" smtClean="0"/>
              <a:t>终端</a:t>
            </a:r>
            <a:r>
              <a:rPr lang="zh-CN" altLang="en-US" sz="1400" dirty="0"/>
              <a:t>中运行命令，</a:t>
            </a:r>
            <a:r>
              <a:rPr lang="zh-CN" altLang="en-US" sz="1400" dirty="0" smtClean="0"/>
              <a:t>即 </a:t>
            </a:r>
            <a:r>
              <a:rPr lang="en-US" altLang="zh-CN" sz="1400" dirty="0" smtClean="0"/>
              <a:t>/bin/</a:t>
            </a:r>
            <a:r>
              <a:rPr lang="en-US" altLang="zh-CN" sz="1400" dirty="0" err="1" smtClean="0"/>
              <a:t>sh</a:t>
            </a:r>
            <a:r>
              <a:rPr lang="en-US" altLang="zh-CN" sz="1400" dirty="0" smtClean="0"/>
              <a:t> -c </a:t>
            </a:r>
            <a:r>
              <a:rPr lang="zh-CN" altLang="en-US" sz="1400" dirty="0" smtClean="0"/>
              <a:t>；</a:t>
            </a:r>
            <a:r>
              <a:rPr lang="zh-CN" altLang="en-US" sz="1400" dirty="0"/>
              <a:t>后者则</a:t>
            </a:r>
            <a:r>
              <a:rPr lang="zh-CN" altLang="en-US" sz="1400" dirty="0" smtClean="0"/>
              <a:t>使用 </a:t>
            </a:r>
            <a:r>
              <a:rPr lang="en-US" altLang="zh-CN" sz="1400" dirty="0" smtClean="0"/>
              <a:t>exec </a:t>
            </a:r>
            <a:r>
              <a:rPr lang="zh-CN" altLang="en-US" sz="1400" dirty="0" smtClean="0"/>
              <a:t>执行</a:t>
            </a:r>
            <a:r>
              <a:rPr lang="zh-CN" altLang="en-US" sz="1400" dirty="0"/>
              <a:t>。指定使用其它终端可以通过 第二种方式实现，</a:t>
            </a:r>
            <a:r>
              <a:rPr lang="zh-CN" altLang="en-US" sz="1400" dirty="0" smtClean="0"/>
              <a:t>例如 </a:t>
            </a:r>
            <a:r>
              <a:rPr lang="en-US" altLang="zh-CN" sz="1400" dirty="0" smtClean="0"/>
              <a:t>RUN</a:t>
            </a:r>
            <a:r>
              <a:rPr lang="en-US" altLang="zh-CN" sz="1400" dirty="0"/>
              <a:t>	["/bin/bash</a:t>
            </a:r>
            <a:r>
              <a:rPr lang="en-US" altLang="zh-CN" sz="1400" dirty="0" smtClean="0"/>
              <a:t>", "-</a:t>
            </a:r>
            <a:r>
              <a:rPr lang="en-US" altLang="zh-CN" sz="1400" dirty="0"/>
              <a:t>c",	"echo	hello</a:t>
            </a:r>
            <a:r>
              <a:rPr lang="en-US" altLang="zh-CN" sz="1400" dirty="0" smtClean="0"/>
              <a:t>"] 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 lvl="1"/>
            <a:r>
              <a:rPr lang="zh-CN" altLang="en-US" sz="1400" dirty="0"/>
              <a:t>每</a:t>
            </a:r>
            <a:r>
              <a:rPr lang="zh-CN" altLang="en-US" sz="1400" dirty="0" smtClean="0"/>
              <a:t>条 </a:t>
            </a:r>
            <a:r>
              <a:rPr lang="en-US" altLang="zh-CN" sz="1400" dirty="0" smtClean="0"/>
              <a:t>RUN </a:t>
            </a:r>
            <a:r>
              <a:rPr lang="zh-CN" altLang="en-US" sz="1400" dirty="0" smtClean="0"/>
              <a:t>指令</a:t>
            </a:r>
            <a:r>
              <a:rPr lang="zh-CN" altLang="en-US" sz="1400" dirty="0"/>
              <a:t>将在当前镜像基础上执行指定命令，并提交为新的镜像。当命令较长时可以</a:t>
            </a:r>
            <a:r>
              <a:rPr lang="zh-CN" altLang="en-US" sz="1400" dirty="0" smtClean="0"/>
              <a:t>使用 </a:t>
            </a:r>
            <a:r>
              <a:rPr lang="en-US" altLang="zh-CN" sz="1400" dirty="0" smtClean="0"/>
              <a:t>\ </a:t>
            </a:r>
            <a:r>
              <a:rPr lang="zh-CN" altLang="en-US" sz="1400" dirty="0" smtClean="0"/>
              <a:t>来</a:t>
            </a:r>
            <a:r>
              <a:rPr lang="zh-CN" altLang="en-US" sz="1400" dirty="0"/>
              <a:t>换 行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74047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 bwMode="black">
          <a:xfrm>
            <a:off x="395536" y="141480"/>
            <a:ext cx="8229600" cy="54006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P Simplified" pitchFamily="34" charset="0"/>
                <a:ea typeface="+mj-ea"/>
                <a:cs typeface="HP Simplified" pitchFamily="34" charset="0"/>
              </a:rPr>
              <a:t>Agenda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j-ea"/>
              <a:cs typeface="HP Simplified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2226" y="1347579"/>
            <a:ext cx="676275" cy="45561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2226" y="2130124"/>
            <a:ext cx="676275" cy="4556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21"/>
          <p:cNvCxnSpPr>
            <a:stCxn id="7" idx="3"/>
            <a:endCxn id="14" idx="1"/>
          </p:cNvCxnSpPr>
          <p:nvPr/>
        </p:nvCxnSpPr>
        <p:spPr bwMode="auto">
          <a:xfrm>
            <a:off x="1818501" y="1575386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  <p:cxnSp>
        <p:nvCxnSpPr>
          <p:cNvPr id="11" name="直接连接符 23"/>
          <p:cNvCxnSpPr>
            <a:stCxn id="8" idx="3"/>
            <a:endCxn id="15" idx="1"/>
          </p:cNvCxnSpPr>
          <p:nvPr/>
        </p:nvCxnSpPr>
        <p:spPr bwMode="auto">
          <a:xfrm>
            <a:off x="1818501" y="2357931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155051" y="1347579"/>
            <a:ext cx="6132513" cy="45561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marL="365125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155051" y="2130124"/>
            <a:ext cx="6132513" cy="4556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indent="365125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安装部署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42226" y="2980315"/>
            <a:ext cx="676275" cy="45561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26"/>
          <p:cNvCxnSpPr>
            <a:stCxn id="16" idx="3"/>
            <a:endCxn id="19" idx="1"/>
          </p:cNvCxnSpPr>
          <p:nvPr/>
        </p:nvCxnSpPr>
        <p:spPr bwMode="auto">
          <a:xfrm>
            <a:off x="1818501" y="3208122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155051" y="2980315"/>
            <a:ext cx="6132513" cy="45561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indent="365125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常用命令介绍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26"/>
          <p:cNvCxnSpPr>
            <a:stCxn id="16" idx="3"/>
            <a:endCxn id="19" idx="1"/>
          </p:cNvCxnSpPr>
          <p:nvPr/>
        </p:nvCxnSpPr>
        <p:spPr bwMode="auto">
          <a:xfrm>
            <a:off x="1818501" y="3208122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-Build Image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0805" y="657868"/>
            <a:ext cx="78673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4.CMD</a:t>
            </a:r>
          </a:p>
          <a:p>
            <a:pPr lvl="1"/>
            <a:r>
              <a:rPr lang="zh-CN" altLang="en-US" sz="1200" dirty="0" smtClean="0"/>
              <a:t>支持</a:t>
            </a:r>
            <a:r>
              <a:rPr lang="zh-CN" altLang="en-US" sz="1200" dirty="0"/>
              <a:t>三种</a:t>
            </a:r>
            <a:r>
              <a:rPr lang="zh-CN" altLang="en-US" sz="1200" dirty="0" smtClean="0"/>
              <a:t>格式：</a:t>
            </a:r>
            <a:endParaRPr lang="zh-CN" altLang="en-US" sz="1200" dirty="0"/>
          </a:p>
          <a:p>
            <a:pPr lvl="1"/>
            <a:r>
              <a:rPr lang="zh-CN" altLang="en-US" sz="1200" dirty="0"/>
              <a:t>	</a:t>
            </a:r>
            <a:r>
              <a:rPr lang="en-US" altLang="zh-CN" sz="1200" b="1" dirty="0">
                <a:solidFill>
                  <a:srgbClr val="C00000"/>
                </a:solidFill>
              </a:rPr>
              <a:t>CMD	[“executable”,“param1”,“param2”]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使用 </a:t>
            </a:r>
            <a:r>
              <a:rPr lang="en-US" altLang="zh-CN" sz="1200" b="1" dirty="0">
                <a:solidFill>
                  <a:srgbClr val="C00000"/>
                </a:solidFill>
              </a:rPr>
              <a:t>exec </a:t>
            </a:r>
            <a:r>
              <a:rPr lang="zh-CN" altLang="en-US" sz="1200" b="1" dirty="0">
                <a:solidFill>
                  <a:srgbClr val="C00000"/>
                </a:solidFill>
              </a:rPr>
              <a:t>执行，推荐方式；	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lvl="2"/>
            <a:r>
              <a:rPr lang="en-US" altLang="zh-CN" sz="1200" b="1" dirty="0" smtClean="0">
                <a:solidFill>
                  <a:srgbClr val="C00000"/>
                </a:solidFill>
              </a:rPr>
              <a:t>CMD</a:t>
            </a:r>
            <a:r>
              <a:rPr lang="en-US" altLang="zh-CN" sz="1200" b="1" dirty="0">
                <a:solidFill>
                  <a:srgbClr val="C00000"/>
                </a:solidFill>
              </a:rPr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command param1</a:t>
            </a:r>
            <a:r>
              <a:rPr lang="en-US" altLang="zh-CN" sz="1200" b="1" dirty="0">
                <a:solidFill>
                  <a:srgbClr val="C00000"/>
                </a:solidFill>
              </a:rPr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param2 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在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/bin/</a:t>
            </a:r>
            <a:r>
              <a:rPr lang="en-US" altLang="zh-CN" sz="1200" b="1" dirty="0" err="1" smtClean="0">
                <a:solidFill>
                  <a:srgbClr val="C00000"/>
                </a:solidFill>
              </a:rPr>
              <a:t>sh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中</a:t>
            </a:r>
            <a:r>
              <a:rPr lang="zh-CN" altLang="en-US" sz="1200" b="1" dirty="0">
                <a:solidFill>
                  <a:srgbClr val="C00000"/>
                </a:solidFill>
              </a:rPr>
              <a:t>执行，提供给需要交互的应用；	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lvl="2"/>
            <a:r>
              <a:rPr lang="en-US" altLang="zh-CN" sz="1200" b="1" dirty="0" smtClean="0">
                <a:solidFill>
                  <a:srgbClr val="C00000"/>
                </a:solidFill>
              </a:rPr>
              <a:t>CMD</a:t>
            </a:r>
            <a:r>
              <a:rPr lang="en-US" altLang="zh-CN" sz="1200" b="1" dirty="0">
                <a:solidFill>
                  <a:srgbClr val="C00000"/>
                </a:solidFill>
              </a:rPr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[“param1”,“param2”] 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提供给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ENTRYPOINT 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的</a:t>
            </a:r>
            <a:r>
              <a:rPr lang="zh-CN" altLang="en-US" sz="1200" b="1" dirty="0">
                <a:solidFill>
                  <a:srgbClr val="C00000"/>
                </a:solidFill>
              </a:rPr>
              <a:t>默认参数；</a:t>
            </a:r>
          </a:p>
          <a:p>
            <a:pPr lvl="1"/>
            <a:r>
              <a:rPr lang="zh-CN" altLang="en-US" sz="1200" dirty="0"/>
              <a:t>指定启动容器时执行的命令，每个	</a:t>
            </a:r>
            <a:r>
              <a:rPr lang="en-US" altLang="zh-CN" sz="1200" dirty="0" err="1" smtClean="0"/>
              <a:t>Dockerfile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只能</a:t>
            </a:r>
            <a:r>
              <a:rPr lang="zh-CN" altLang="en-US" sz="1200" dirty="0"/>
              <a:t>有一</a:t>
            </a:r>
            <a:r>
              <a:rPr lang="zh-CN" altLang="en-US" sz="1200" dirty="0" smtClean="0"/>
              <a:t>条 </a:t>
            </a:r>
            <a:r>
              <a:rPr lang="en-US" altLang="zh-CN" sz="1200" dirty="0" smtClean="0"/>
              <a:t>CMD </a:t>
            </a:r>
            <a:r>
              <a:rPr lang="zh-CN" altLang="en-US" sz="1200" dirty="0" smtClean="0"/>
              <a:t>命令</a:t>
            </a:r>
            <a:r>
              <a:rPr lang="zh-CN" altLang="en-US" sz="1200" dirty="0"/>
              <a:t>。</a:t>
            </a:r>
            <a:r>
              <a:rPr lang="zh-CN" altLang="en-US" sz="1200" dirty="0">
                <a:solidFill>
                  <a:srgbClr val="FF0000"/>
                </a:solidFill>
              </a:rPr>
              <a:t>如果指定了多条命令，只有最后一条 会被执行。</a:t>
            </a:r>
          </a:p>
          <a:p>
            <a:pPr lvl="1"/>
            <a:r>
              <a:rPr lang="zh-CN" altLang="en-US" sz="1200" dirty="0">
                <a:solidFill>
                  <a:srgbClr val="FF0000"/>
                </a:solidFill>
              </a:rPr>
              <a:t>如果用户启动容器时候指定了运行的命令，则会覆盖</a:t>
            </a:r>
            <a:r>
              <a:rPr lang="zh-CN" altLang="en-US" sz="1200" dirty="0" smtClean="0">
                <a:solidFill>
                  <a:srgbClr val="FF0000"/>
                </a:solidFill>
              </a:rPr>
              <a:t>掉 </a:t>
            </a:r>
            <a:r>
              <a:rPr lang="en-US" altLang="zh-CN" sz="1200" dirty="0" smtClean="0">
                <a:solidFill>
                  <a:srgbClr val="FF0000"/>
                </a:solidFill>
              </a:rPr>
              <a:t>CMD </a:t>
            </a:r>
            <a:r>
              <a:rPr lang="zh-CN" altLang="en-US" sz="1200" dirty="0" smtClean="0">
                <a:solidFill>
                  <a:srgbClr val="FF0000"/>
                </a:solidFill>
              </a:rPr>
              <a:t>指定</a:t>
            </a:r>
            <a:r>
              <a:rPr lang="zh-CN" altLang="en-US" sz="1200" dirty="0">
                <a:solidFill>
                  <a:srgbClr val="FF0000"/>
                </a:solidFill>
              </a:rPr>
              <a:t>的命令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5.EXPOSE</a:t>
            </a:r>
            <a:endParaRPr lang="zh-CN" altLang="en-US" sz="1200" dirty="0"/>
          </a:p>
          <a:p>
            <a:pPr lvl="1"/>
            <a:r>
              <a:rPr lang="zh-CN" altLang="en-US" sz="1200" dirty="0"/>
              <a:t>格式</a:t>
            </a:r>
            <a:r>
              <a:rPr lang="zh-CN" altLang="en-US" sz="1200" dirty="0" smtClean="0"/>
              <a:t>为：</a:t>
            </a:r>
            <a:endParaRPr lang="en-US" altLang="zh-CN" sz="1200" dirty="0" smtClean="0"/>
          </a:p>
          <a:p>
            <a:pPr lvl="2"/>
            <a:r>
              <a:rPr lang="en-US" altLang="zh-CN" sz="1200" b="1" dirty="0" smtClean="0">
                <a:solidFill>
                  <a:srgbClr val="C00000"/>
                </a:solidFill>
              </a:rPr>
              <a:t>EXPOSE &lt;</a:t>
            </a:r>
            <a:r>
              <a:rPr lang="en-US" altLang="zh-CN" sz="1200" b="1" dirty="0">
                <a:solidFill>
                  <a:srgbClr val="C00000"/>
                </a:solidFill>
              </a:rPr>
              <a:t>port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&gt; [&lt;</a:t>
            </a:r>
            <a:r>
              <a:rPr lang="en-US" altLang="zh-CN" sz="1200" b="1" dirty="0">
                <a:solidFill>
                  <a:srgbClr val="C00000"/>
                </a:solidFill>
              </a:rPr>
              <a:t>port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&gt;...] 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200" dirty="0"/>
              <a:t>告诉	</a:t>
            </a:r>
            <a:r>
              <a:rPr lang="en-US" altLang="zh-CN" sz="1200" dirty="0" err="1" smtClean="0"/>
              <a:t>Docker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服务</a:t>
            </a:r>
            <a:r>
              <a:rPr lang="zh-CN" altLang="en-US" sz="1200" dirty="0"/>
              <a:t>端容器暴露的端口号，供互联系统使用。在启动容器时需要通过	</a:t>
            </a:r>
            <a:r>
              <a:rPr lang="en-US" altLang="zh-CN" sz="1200" dirty="0"/>
              <a:t>-P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docker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主机</a:t>
            </a:r>
            <a:r>
              <a:rPr lang="zh-CN" altLang="en-US" sz="1200" dirty="0"/>
              <a:t>会</a:t>
            </a:r>
            <a:r>
              <a:rPr lang="zh-CN" altLang="en-US" sz="1200" dirty="0" smtClean="0"/>
              <a:t>自动 分配</a:t>
            </a:r>
            <a:r>
              <a:rPr lang="zh-CN" altLang="en-US" sz="1200" dirty="0"/>
              <a:t>一个端口转发到指定的端口。</a:t>
            </a:r>
          </a:p>
          <a:p>
            <a:r>
              <a:rPr lang="en-US" altLang="zh-CN" sz="1200" dirty="0" smtClean="0"/>
              <a:t>6.ENV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 smtClean="0"/>
              <a:t>格式为：</a:t>
            </a:r>
            <a:endParaRPr lang="en-US" altLang="zh-CN" sz="1200" dirty="0" smtClean="0"/>
          </a:p>
          <a:p>
            <a:pPr lvl="2"/>
            <a:r>
              <a:rPr lang="en-US" altLang="zh-CN" sz="1200" b="1" dirty="0" smtClean="0">
                <a:solidFill>
                  <a:srgbClr val="C00000"/>
                </a:solidFill>
              </a:rPr>
              <a:t>ENV</a:t>
            </a:r>
            <a:r>
              <a:rPr lang="en-US" altLang="zh-CN" sz="1200" b="1" dirty="0">
                <a:solidFill>
                  <a:srgbClr val="C00000"/>
                </a:solidFill>
              </a:rPr>
              <a:t>	&lt;key&gt;	&lt;value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&gt;</a:t>
            </a:r>
          </a:p>
          <a:p>
            <a:pPr lvl="1"/>
            <a:r>
              <a:rPr lang="zh-CN" altLang="en-US" sz="1200" dirty="0" smtClean="0"/>
              <a:t>指定</a:t>
            </a:r>
            <a:r>
              <a:rPr lang="zh-CN" altLang="en-US" sz="1200" dirty="0"/>
              <a:t>一个环境变量，</a:t>
            </a:r>
            <a:r>
              <a:rPr lang="zh-CN" altLang="en-US" sz="1200" dirty="0">
                <a:solidFill>
                  <a:srgbClr val="FF0000"/>
                </a:solidFill>
              </a:rPr>
              <a:t>会被</a:t>
            </a:r>
            <a:r>
              <a:rPr lang="zh-CN" altLang="en-US" sz="1200" dirty="0" smtClean="0">
                <a:solidFill>
                  <a:srgbClr val="FF0000"/>
                </a:solidFill>
              </a:rPr>
              <a:t>后续 </a:t>
            </a:r>
            <a:r>
              <a:rPr lang="en-US" altLang="zh-CN" sz="1200" dirty="0" smtClean="0">
                <a:solidFill>
                  <a:srgbClr val="FF0000"/>
                </a:solidFill>
              </a:rPr>
              <a:t>RUN </a:t>
            </a:r>
            <a:r>
              <a:rPr lang="zh-CN" altLang="en-US" sz="1200" dirty="0" smtClean="0">
                <a:solidFill>
                  <a:srgbClr val="FF0000"/>
                </a:solidFill>
              </a:rPr>
              <a:t>指令</a:t>
            </a:r>
            <a:r>
              <a:rPr lang="zh-CN" altLang="en-US" sz="1200" dirty="0">
                <a:solidFill>
                  <a:srgbClr val="FF0000"/>
                </a:solidFill>
              </a:rPr>
              <a:t>使用</a:t>
            </a:r>
            <a:r>
              <a:rPr lang="zh-CN" altLang="en-US" sz="1200" dirty="0"/>
              <a:t>，</a:t>
            </a:r>
            <a:r>
              <a:rPr lang="zh-CN" altLang="en-US" sz="1200" dirty="0">
                <a:solidFill>
                  <a:srgbClr val="FF0000"/>
                </a:solidFill>
              </a:rPr>
              <a:t>并在容器运行时保持</a:t>
            </a:r>
            <a:r>
              <a:rPr lang="zh-CN" altLang="en-US" sz="1200" dirty="0"/>
              <a:t>。</a:t>
            </a:r>
          </a:p>
          <a:p>
            <a:pPr lvl="1"/>
            <a:r>
              <a:rPr lang="zh-CN" altLang="en-US" sz="1200" dirty="0" smtClean="0"/>
              <a:t>例如：</a:t>
            </a:r>
            <a:endParaRPr lang="zh-CN" altLang="en-US" sz="1200" dirty="0"/>
          </a:p>
          <a:p>
            <a:pPr lvl="2"/>
            <a:r>
              <a:rPr lang="en-US" altLang="zh-CN" sz="1050" dirty="0"/>
              <a:t>ENV	PG_MAJOR	9.3 </a:t>
            </a:r>
            <a:endParaRPr lang="en-US" altLang="zh-CN" sz="1050" dirty="0" smtClean="0"/>
          </a:p>
          <a:p>
            <a:pPr lvl="2"/>
            <a:r>
              <a:rPr lang="en-US" altLang="zh-CN" sz="1050" dirty="0" smtClean="0"/>
              <a:t>ENV</a:t>
            </a:r>
            <a:r>
              <a:rPr lang="en-US" altLang="zh-CN" sz="1050" dirty="0"/>
              <a:t>	PG_VERSION	9.3.4 </a:t>
            </a:r>
            <a:endParaRPr lang="en-US" altLang="zh-CN" sz="1050" dirty="0" smtClean="0"/>
          </a:p>
          <a:p>
            <a:pPr lvl="2"/>
            <a:r>
              <a:rPr lang="en-US" altLang="zh-CN" sz="1050" dirty="0" smtClean="0"/>
              <a:t>RUN</a:t>
            </a:r>
            <a:r>
              <a:rPr lang="en-US" altLang="zh-CN" sz="1050" dirty="0"/>
              <a:t>	</a:t>
            </a:r>
            <a:r>
              <a:rPr lang="en-US" altLang="zh-CN" sz="1050" dirty="0" smtClean="0"/>
              <a:t>curl -SL http</a:t>
            </a:r>
            <a:r>
              <a:rPr lang="en-US" altLang="zh-CN" sz="1050" dirty="0"/>
              <a:t>://example.com/postgres-$</a:t>
            </a:r>
            <a:r>
              <a:rPr lang="en-US" altLang="zh-CN" sz="1050" dirty="0" smtClean="0"/>
              <a:t>PG_VERSION.tar.xz</a:t>
            </a:r>
          </a:p>
          <a:p>
            <a:pPr lvl="2"/>
            <a:r>
              <a:rPr lang="en-US" altLang="zh-CN" sz="1050" dirty="0" smtClean="0"/>
              <a:t>ENV</a:t>
            </a:r>
            <a:r>
              <a:rPr lang="en-US" altLang="zh-CN" sz="1050" dirty="0"/>
              <a:t>	PATH	/</a:t>
            </a:r>
            <a:r>
              <a:rPr lang="en-US" altLang="zh-CN" sz="1050" dirty="0" err="1"/>
              <a:t>usr</a:t>
            </a:r>
            <a:r>
              <a:rPr lang="en-US" altLang="zh-CN" sz="1050" dirty="0"/>
              <a:t>/local/</a:t>
            </a:r>
            <a:r>
              <a:rPr lang="en-US" altLang="zh-CN" sz="1050" dirty="0" err="1"/>
              <a:t>postgres</a:t>
            </a:r>
            <a:r>
              <a:rPr lang="en-US" altLang="zh-CN" sz="1050" dirty="0"/>
              <a:t>-$PG_MAJOR/bin:$</a:t>
            </a:r>
            <a:r>
              <a:rPr lang="en-US" altLang="zh-CN" sz="1050" dirty="0" smtClean="0"/>
              <a:t>PATH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6589649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-Build Image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0805" y="657868"/>
            <a:ext cx="78673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7.ADD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 smtClean="0"/>
              <a:t>格式为：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ADD</a:t>
            </a:r>
            <a:r>
              <a:rPr lang="en-US" altLang="zh-CN" sz="1200" b="1" dirty="0">
                <a:solidFill>
                  <a:srgbClr val="C00000"/>
                </a:solidFill>
              </a:rPr>
              <a:t>	&lt;</a:t>
            </a:r>
            <a:r>
              <a:rPr lang="en-US" altLang="zh-CN" sz="1200" b="1" dirty="0" err="1">
                <a:solidFill>
                  <a:srgbClr val="C00000"/>
                </a:solidFill>
              </a:rPr>
              <a:t>src</a:t>
            </a:r>
            <a:r>
              <a:rPr lang="en-US" altLang="zh-CN" sz="1200" b="1" dirty="0">
                <a:solidFill>
                  <a:srgbClr val="C00000"/>
                </a:solidFill>
              </a:rPr>
              <a:t>&gt;	&lt;</a:t>
            </a:r>
            <a:r>
              <a:rPr lang="en-US" altLang="zh-CN" sz="1200" b="1" dirty="0" err="1">
                <a:solidFill>
                  <a:srgbClr val="C00000"/>
                </a:solidFill>
              </a:rPr>
              <a:t>dest</a:t>
            </a:r>
            <a:r>
              <a:rPr lang="en-US" altLang="zh-CN" sz="1200" b="1" dirty="0">
                <a:solidFill>
                  <a:srgbClr val="C00000"/>
                </a:solidFill>
              </a:rPr>
              <a:t>&gt;	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200" dirty="0"/>
              <a:t>该命令将复制指定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&lt;</a:t>
            </a:r>
            <a:r>
              <a:rPr lang="en-US" altLang="zh-CN" sz="1200" dirty="0" err="1"/>
              <a:t>src</a:t>
            </a:r>
            <a:r>
              <a:rPr lang="en-US" altLang="zh-CN" sz="1200" dirty="0" smtClean="0"/>
              <a:t>&gt; </a:t>
            </a:r>
            <a:r>
              <a:rPr lang="zh-CN" altLang="en-US" sz="1200" dirty="0" smtClean="0"/>
              <a:t>到</a:t>
            </a:r>
            <a:r>
              <a:rPr lang="zh-CN" altLang="en-US" sz="1200" dirty="0"/>
              <a:t>容器中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&lt;</a:t>
            </a:r>
            <a:r>
              <a:rPr lang="en-US" altLang="zh-CN" sz="1200" dirty="0" err="1"/>
              <a:t>dest</a:t>
            </a:r>
            <a:r>
              <a:rPr lang="en-US" altLang="zh-CN" sz="1200" dirty="0" smtClean="0"/>
              <a:t>&gt; </a:t>
            </a:r>
            <a:r>
              <a:rPr lang="zh-CN" altLang="en-US" sz="1200" dirty="0" smtClean="0"/>
              <a:t>。其中 </a:t>
            </a:r>
            <a:r>
              <a:rPr lang="en-US" altLang="zh-CN" sz="1200" dirty="0" smtClean="0"/>
              <a:t>&lt;</a:t>
            </a:r>
            <a:r>
              <a:rPr lang="en-US" altLang="zh-CN" sz="1200" dirty="0" err="1"/>
              <a:t>src</a:t>
            </a:r>
            <a:r>
              <a:rPr lang="en-US" altLang="zh-CN" sz="1200" dirty="0" smtClean="0"/>
              <a:t>&gt; </a:t>
            </a:r>
            <a:r>
              <a:rPr lang="zh-CN" altLang="en-US" sz="1200" dirty="0" smtClean="0"/>
              <a:t>可以</a:t>
            </a:r>
            <a:r>
              <a:rPr lang="zh-CN" altLang="en-US" sz="1200" dirty="0"/>
              <a:t>是</a:t>
            </a:r>
            <a:r>
              <a:rPr lang="en-US" altLang="zh-CN" sz="1200" dirty="0" err="1"/>
              <a:t>Dockerfile</a:t>
            </a:r>
            <a:r>
              <a:rPr lang="zh-CN" altLang="en-US" sz="1200" dirty="0"/>
              <a:t>所在目录的一个相对路 径；</a:t>
            </a:r>
            <a:r>
              <a:rPr lang="zh-CN" altLang="en-US" sz="1200" dirty="0">
                <a:solidFill>
                  <a:srgbClr val="FF0000"/>
                </a:solidFill>
              </a:rPr>
              <a:t>也可以是一</a:t>
            </a:r>
            <a:r>
              <a:rPr lang="zh-CN" altLang="en-US" sz="1200" dirty="0" smtClean="0">
                <a:solidFill>
                  <a:srgbClr val="FF0000"/>
                </a:solidFill>
              </a:rPr>
              <a:t>个 </a:t>
            </a:r>
            <a:r>
              <a:rPr lang="en-US" altLang="zh-CN" sz="1200" dirty="0" smtClean="0">
                <a:solidFill>
                  <a:srgbClr val="FF0000"/>
                </a:solidFill>
              </a:rPr>
              <a:t>URL</a:t>
            </a:r>
            <a:r>
              <a:rPr lang="zh-CN" altLang="en-US" sz="1200" dirty="0">
                <a:solidFill>
                  <a:srgbClr val="FF0000"/>
                </a:solidFill>
              </a:rPr>
              <a:t>；还可以是一</a:t>
            </a:r>
            <a:r>
              <a:rPr lang="zh-CN" altLang="en-US" sz="1200" dirty="0" smtClean="0">
                <a:solidFill>
                  <a:srgbClr val="FF0000"/>
                </a:solidFill>
              </a:rPr>
              <a:t>个 </a:t>
            </a:r>
            <a:r>
              <a:rPr lang="en-US" altLang="zh-CN" sz="1200" dirty="0" smtClean="0">
                <a:solidFill>
                  <a:srgbClr val="FF0000"/>
                </a:solidFill>
              </a:rPr>
              <a:t>tar </a:t>
            </a:r>
            <a:r>
              <a:rPr lang="zh-CN" altLang="en-US" sz="1200" dirty="0" smtClean="0">
                <a:solidFill>
                  <a:srgbClr val="FF0000"/>
                </a:solidFill>
              </a:rPr>
              <a:t>文件</a:t>
            </a:r>
            <a:r>
              <a:rPr lang="zh-CN" altLang="en-US" sz="1200" dirty="0">
                <a:solidFill>
                  <a:srgbClr val="FF0000"/>
                </a:solidFill>
              </a:rPr>
              <a:t>（自动解压为目录）</a:t>
            </a:r>
            <a:r>
              <a:rPr lang="zh-CN" altLang="en-US" sz="1200" dirty="0"/>
              <a:t>。</a:t>
            </a:r>
          </a:p>
          <a:p>
            <a:r>
              <a:rPr lang="en-US" altLang="zh-CN" sz="1200" dirty="0" smtClean="0"/>
              <a:t>8.COPY</a:t>
            </a:r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格式为：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COPY	&lt;</a:t>
            </a:r>
            <a:r>
              <a:rPr lang="en-US" altLang="zh-CN" sz="1200" b="1" dirty="0" err="1" smtClean="0">
                <a:solidFill>
                  <a:srgbClr val="C00000"/>
                </a:solidFill>
              </a:rPr>
              <a:t>src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&gt;	&lt;</a:t>
            </a:r>
            <a:r>
              <a:rPr lang="en-US" altLang="zh-CN" sz="1200" b="1" dirty="0" err="1" smtClean="0">
                <a:solidFill>
                  <a:srgbClr val="C00000"/>
                </a:solidFill>
              </a:rPr>
              <a:t>dest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&gt;	</a:t>
            </a:r>
            <a:endParaRPr lang="zh-CN" altLang="en-US" sz="1200" b="1" dirty="0" smtClean="0">
              <a:solidFill>
                <a:srgbClr val="C00000"/>
              </a:solidFill>
            </a:endParaRPr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复制</a:t>
            </a:r>
            <a:r>
              <a:rPr lang="zh-CN" altLang="en-US" sz="1200" dirty="0"/>
              <a:t>本地主机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&lt;</a:t>
            </a:r>
            <a:r>
              <a:rPr lang="en-US" altLang="zh-CN" sz="1200" dirty="0" err="1"/>
              <a:t>src</a:t>
            </a:r>
            <a:r>
              <a:rPr lang="en-US" altLang="zh-CN" sz="1200" dirty="0" smtClean="0"/>
              <a:t>&gt; </a:t>
            </a:r>
            <a:r>
              <a:rPr lang="zh-CN" altLang="en-US" sz="1200" dirty="0" smtClean="0"/>
              <a:t>（</a:t>
            </a:r>
            <a:r>
              <a:rPr lang="zh-CN" altLang="en-US" sz="1200" dirty="0"/>
              <a:t>为	</a:t>
            </a:r>
            <a:r>
              <a:rPr lang="en-US" altLang="zh-CN" sz="1200" dirty="0" err="1" smtClean="0"/>
              <a:t>Docker</a:t>
            </a:r>
            <a:r>
              <a:rPr lang="en-US" altLang="zh-CN" sz="1200" dirty="0" smtClean="0"/>
              <a:t> File </a:t>
            </a:r>
            <a:r>
              <a:rPr lang="zh-CN" altLang="en-US" sz="1200" dirty="0" smtClean="0"/>
              <a:t>所在</a:t>
            </a:r>
            <a:r>
              <a:rPr lang="zh-CN" altLang="en-US" sz="1200" dirty="0"/>
              <a:t>目录的相对路径）到容器中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&lt;</a:t>
            </a:r>
            <a:r>
              <a:rPr lang="en-US" altLang="zh-CN" sz="1200" dirty="0" err="1"/>
              <a:t>dest</a:t>
            </a:r>
            <a:r>
              <a:rPr lang="en-US" altLang="zh-CN" sz="1200" dirty="0" smtClean="0"/>
              <a:t>&gt; </a:t>
            </a:r>
            <a:r>
              <a:rPr lang="zh-CN" altLang="en-US" sz="1200" dirty="0" smtClean="0"/>
              <a:t>。当</a:t>
            </a:r>
            <a:r>
              <a:rPr lang="zh-CN" altLang="en-US" sz="1200" dirty="0"/>
              <a:t>使用本地目录为源目录时，推荐</a:t>
            </a:r>
            <a:r>
              <a:rPr lang="zh-CN" altLang="en-US" sz="1200" dirty="0" smtClean="0"/>
              <a:t>使用 </a:t>
            </a:r>
            <a:r>
              <a:rPr lang="en-US" altLang="zh-CN" sz="1200" dirty="0" smtClean="0"/>
              <a:t>COPY</a:t>
            </a:r>
            <a:r>
              <a:rPr lang="en-US" altLang="zh-CN" sz="1200" dirty="0"/>
              <a:t>	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dirty="0" smtClean="0"/>
              <a:t>9.</a:t>
            </a:r>
            <a:r>
              <a:rPr lang="en-US" altLang="zh-CN" sz="1200" dirty="0"/>
              <a:t> ENTRYPOINT</a:t>
            </a:r>
            <a:endParaRPr lang="zh-CN" altLang="en-US" sz="1200" dirty="0"/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两种</a:t>
            </a:r>
            <a:r>
              <a:rPr lang="zh-CN" altLang="en-US" sz="1200" dirty="0"/>
              <a:t>格式：</a:t>
            </a:r>
          </a:p>
          <a:p>
            <a:r>
              <a:rPr lang="zh-CN" altLang="en-US" sz="1200" dirty="0"/>
              <a:t>	</a:t>
            </a:r>
            <a:r>
              <a:rPr lang="en-US" altLang="zh-CN" sz="1200" dirty="0" smtClean="0"/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ENTRYPOINT ["</a:t>
            </a:r>
            <a:r>
              <a:rPr lang="en-US" altLang="zh-CN" sz="1200" b="1" dirty="0">
                <a:solidFill>
                  <a:srgbClr val="C00000"/>
                </a:solidFill>
              </a:rPr>
              <a:t>executable",	"param1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", "</a:t>
            </a:r>
            <a:r>
              <a:rPr lang="en-US" altLang="zh-CN" sz="1200" b="1" dirty="0">
                <a:solidFill>
                  <a:srgbClr val="C00000"/>
                </a:solidFill>
              </a:rPr>
              <a:t>param2"]		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r>
              <a:rPr lang="en-US" altLang="zh-CN" sz="1200" b="1" dirty="0">
                <a:solidFill>
                  <a:srgbClr val="C00000"/>
                </a:solidFill>
              </a:rPr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	ENTRYPOINT command param1 param2      #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1200" b="1" dirty="0">
                <a:solidFill>
                  <a:srgbClr val="C00000"/>
                </a:solidFill>
              </a:rPr>
              <a:t>shell</a:t>
            </a:r>
            <a:r>
              <a:rPr lang="zh-CN" altLang="en-US" sz="1200" b="1" dirty="0">
                <a:solidFill>
                  <a:srgbClr val="C00000"/>
                </a:solidFill>
              </a:rPr>
              <a:t>中执行）。</a:t>
            </a:r>
          </a:p>
          <a:p>
            <a:pPr lvl="1"/>
            <a:r>
              <a:rPr lang="zh-CN" altLang="en-US" sz="1200" dirty="0" smtClean="0"/>
              <a:t>配置</a:t>
            </a:r>
            <a:r>
              <a:rPr lang="zh-CN" altLang="en-US" sz="1200" dirty="0"/>
              <a:t>容器启动后执行的</a:t>
            </a:r>
            <a:r>
              <a:rPr lang="zh-CN" altLang="en-US" sz="1200" dirty="0" smtClean="0"/>
              <a:t>命令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。</a:t>
            </a:r>
            <a:r>
              <a:rPr lang="zh-CN" altLang="en-US" sz="1200" dirty="0" smtClean="0">
                <a:solidFill>
                  <a:srgbClr val="FF0000"/>
                </a:solidFill>
              </a:rPr>
              <a:t>每个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Dockerfile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中</a:t>
            </a:r>
            <a:r>
              <a:rPr lang="zh-CN" altLang="en-US" sz="1200" dirty="0">
                <a:solidFill>
                  <a:srgbClr val="FF0000"/>
                </a:solidFill>
              </a:rPr>
              <a:t>只能有一</a:t>
            </a:r>
            <a:r>
              <a:rPr lang="zh-CN" altLang="en-US" sz="1200" dirty="0" smtClean="0">
                <a:solidFill>
                  <a:srgbClr val="FF0000"/>
                </a:solidFill>
              </a:rPr>
              <a:t>个 </a:t>
            </a:r>
            <a:r>
              <a:rPr lang="en-US" altLang="zh-CN" sz="1200" dirty="0" smtClean="0">
                <a:solidFill>
                  <a:srgbClr val="FF0000"/>
                </a:solidFill>
              </a:rPr>
              <a:t>ENTRYPOINT 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</a:rPr>
              <a:t>当指定多个时，只有最后一个起效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其参数通过“</a:t>
            </a:r>
            <a:r>
              <a:rPr lang="en-US" altLang="zh-CN" sz="1200" dirty="0" err="1" smtClean="0"/>
              <a:t>docker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run &lt;image&gt; -</a:t>
            </a:r>
            <a:r>
              <a:rPr lang="en-US" altLang="zh-CN" sz="1200" dirty="0" err="1"/>
              <a:t>arg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”</a:t>
            </a:r>
            <a:r>
              <a:rPr lang="en-US" altLang="zh-CN" sz="1200" dirty="0" err="1" smtClean="0"/>
              <a:t>arg</a:t>
            </a:r>
            <a:r>
              <a:rPr lang="zh-CN" altLang="en-US" sz="1200" dirty="0" smtClean="0"/>
              <a:t>参数传入。</a:t>
            </a:r>
            <a:endParaRPr lang="en-US" altLang="zh-CN" sz="1200" dirty="0" smtClean="0"/>
          </a:p>
          <a:p>
            <a:r>
              <a:rPr lang="en-US" altLang="zh-CN" sz="1200" dirty="0" smtClean="0"/>
              <a:t>10.VOLUME</a:t>
            </a:r>
            <a:endParaRPr lang="zh-CN" altLang="en-US" sz="1200" dirty="0"/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格式为：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VOLUME &lt;path&gt;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创建</a:t>
            </a:r>
            <a:r>
              <a:rPr lang="zh-CN" altLang="en-US" sz="1200" dirty="0"/>
              <a:t>一个可以从本地主机或其他容器挂载的挂载点，一般用来存放数据库和需要保持的数据等。</a:t>
            </a:r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8932463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-Build Image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0805" y="657868"/>
            <a:ext cx="7867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11.USER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 smtClean="0"/>
              <a:t>格式为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USER</a:t>
            </a:r>
            <a:r>
              <a:rPr lang="en-US" altLang="zh-CN" sz="1200" b="1" dirty="0">
                <a:solidFill>
                  <a:srgbClr val="C00000"/>
                </a:solidFill>
              </a:rPr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username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200" dirty="0" smtClean="0"/>
              <a:t>指定</a:t>
            </a:r>
            <a:r>
              <a:rPr lang="zh-CN" altLang="en-US" sz="1200" dirty="0"/>
              <a:t>运行容器时的用户名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UID</a:t>
            </a:r>
            <a:r>
              <a:rPr lang="zh-CN" altLang="en-US" sz="1200" dirty="0"/>
              <a:t>，后续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RUN </a:t>
            </a:r>
            <a:r>
              <a:rPr lang="zh-CN" altLang="en-US" sz="1200" dirty="0" smtClean="0"/>
              <a:t>也</a:t>
            </a:r>
            <a:r>
              <a:rPr lang="zh-CN" altLang="en-US" sz="1200" dirty="0"/>
              <a:t>会使用指定用户</a:t>
            </a:r>
            <a:r>
              <a:rPr lang="zh-CN" altLang="en-US" sz="1200" dirty="0" smtClean="0"/>
              <a:t>。当</a:t>
            </a:r>
            <a:r>
              <a:rPr lang="zh-CN" altLang="en-US" sz="1200" dirty="0"/>
              <a:t>服务不需要管理员权限时，可以通过该命令指定运行用户。并且可以在之前创建所需要的用户，例 如：	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RUN </a:t>
            </a:r>
            <a:r>
              <a:rPr lang="en-US" altLang="zh-CN" sz="1200" dirty="0" err="1" smtClean="0"/>
              <a:t>groupadd</a:t>
            </a:r>
            <a:r>
              <a:rPr lang="en-US" altLang="zh-CN" sz="1200" dirty="0" smtClean="0"/>
              <a:t> –r </a:t>
            </a:r>
            <a:r>
              <a:rPr lang="en-US" altLang="zh-CN" sz="1200" dirty="0" err="1" smtClean="0"/>
              <a:t>postgres</a:t>
            </a:r>
            <a:r>
              <a:rPr lang="en-US" altLang="zh-CN" sz="1200" dirty="0" smtClean="0"/>
              <a:t> &amp;&amp; </a:t>
            </a:r>
            <a:r>
              <a:rPr lang="en-US" altLang="zh-CN" sz="1200" dirty="0" err="1" smtClean="0"/>
              <a:t>useradd</a:t>
            </a:r>
            <a:r>
              <a:rPr lang="en-US" altLang="zh-CN" sz="1200" dirty="0" smtClean="0"/>
              <a:t> –r -</a:t>
            </a:r>
            <a:r>
              <a:rPr lang="en-US" altLang="zh-CN" sz="1200" dirty="0"/>
              <a:t>g	</a:t>
            </a:r>
            <a:r>
              <a:rPr lang="en-US" altLang="zh-CN" sz="1200" dirty="0" err="1" smtClean="0"/>
              <a:t>postgres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postgres</a:t>
            </a:r>
            <a:r>
              <a:rPr lang="en-US" altLang="zh-CN" sz="1200" dirty="0" smtClean="0"/>
              <a:t> </a:t>
            </a:r>
          </a:p>
          <a:p>
            <a:pPr lvl="1"/>
            <a:r>
              <a:rPr lang="zh-CN" altLang="en-US" sz="1200" dirty="0" smtClean="0"/>
              <a:t>要</a:t>
            </a:r>
            <a:r>
              <a:rPr lang="zh-CN" altLang="en-US" sz="1200" dirty="0"/>
              <a:t>临时获取管理员权限可以 </a:t>
            </a:r>
            <a:r>
              <a:rPr lang="zh-CN" altLang="en-US" sz="1200" dirty="0" smtClean="0"/>
              <a:t>使用 </a:t>
            </a:r>
            <a:r>
              <a:rPr lang="en-US" altLang="zh-CN" sz="1200" dirty="0" err="1" smtClean="0"/>
              <a:t>gosu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而不</a:t>
            </a:r>
            <a:r>
              <a:rPr lang="zh-CN" altLang="en-US" sz="1200" dirty="0" smtClean="0"/>
              <a:t>推荐 </a:t>
            </a:r>
            <a:r>
              <a:rPr lang="en-US" altLang="zh-CN" sz="1200" dirty="0" err="1" smtClean="0"/>
              <a:t>sudo</a:t>
            </a:r>
            <a:r>
              <a:rPr lang="zh-CN" altLang="en-US" sz="1200" dirty="0" smtClean="0"/>
              <a:t>。</a:t>
            </a:r>
            <a:endParaRPr lang="zh-CN" altLang="en-US" sz="1200" dirty="0"/>
          </a:p>
          <a:p>
            <a:r>
              <a:rPr lang="en-US" altLang="zh-CN" sz="1200" dirty="0" smtClean="0"/>
              <a:t>12.WORKDIR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 smtClean="0"/>
              <a:t>格式为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WORKDIR &lt;path&gt;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200" dirty="0"/>
              <a:t>为后续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RUN </a:t>
            </a:r>
            <a:r>
              <a:rPr lang="zh-CN" altLang="en-US" sz="1200" dirty="0" smtClean="0"/>
              <a:t>、 </a:t>
            </a:r>
            <a:r>
              <a:rPr lang="en-US" altLang="zh-CN" sz="1200" dirty="0" smtClean="0"/>
              <a:t>CMD </a:t>
            </a:r>
            <a:r>
              <a:rPr lang="zh-CN" altLang="en-US" sz="1200" dirty="0" smtClean="0"/>
              <a:t>、 </a:t>
            </a:r>
            <a:r>
              <a:rPr lang="en-US" altLang="zh-CN" sz="1200" dirty="0" smtClean="0"/>
              <a:t>ENTRYPOINT </a:t>
            </a:r>
            <a:r>
              <a:rPr lang="zh-CN" altLang="en-US" sz="1200" dirty="0" smtClean="0"/>
              <a:t>指令</a:t>
            </a:r>
            <a:r>
              <a:rPr lang="zh-CN" altLang="en-US" sz="1200" dirty="0"/>
              <a:t>配置工作目录</a:t>
            </a:r>
            <a:r>
              <a:rPr lang="zh-CN" altLang="en-US" sz="1200" dirty="0" smtClean="0"/>
              <a:t>。可以</a:t>
            </a:r>
            <a:r>
              <a:rPr lang="zh-CN" altLang="en-US" sz="1200" dirty="0"/>
              <a:t>使用多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WORKDIR</a:t>
            </a:r>
            <a:r>
              <a:rPr lang="zh-CN" altLang="en-US" sz="1200" dirty="0" smtClean="0"/>
              <a:t>指令</a:t>
            </a:r>
            <a:r>
              <a:rPr lang="zh-CN" altLang="en-US" sz="1200" dirty="0"/>
              <a:t>，后续命令如果参数是相对路径，则会基于之前命令指定的路径。例如</a:t>
            </a:r>
          </a:p>
          <a:p>
            <a:r>
              <a:rPr lang="en-US" altLang="zh-CN" sz="1200" dirty="0" smtClean="0"/>
              <a:t>		WORKDIR /</a:t>
            </a:r>
            <a:r>
              <a:rPr lang="en-US" altLang="zh-CN" sz="1200" dirty="0"/>
              <a:t>a 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WORKDIR b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		WORKDIR c 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RUN </a:t>
            </a:r>
            <a:r>
              <a:rPr lang="en-US" altLang="zh-CN" sz="1200" dirty="0" err="1" smtClean="0"/>
              <a:t>pwd</a:t>
            </a:r>
            <a:endParaRPr lang="en-US" altLang="zh-CN" sz="1200" dirty="0"/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则</a:t>
            </a:r>
            <a:r>
              <a:rPr lang="zh-CN" altLang="en-US" sz="1200" dirty="0"/>
              <a:t>最终路径</a:t>
            </a:r>
            <a:r>
              <a:rPr lang="zh-CN" altLang="en-US" sz="1200" dirty="0" smtClean="0"/>
              <a:t>为 </a:t>
            </a:r>
            <a:r>
              <a:rPr lang="en-US" altLang="zh-CN" sz="1200" dirty="0" smtClean="0"/>
              <a:t>/</a:t>
            </a:r>
            <a:r>
              <a:rPr lang="en-US" altLang="zh-CN" sz="1200" dirty="0"/>
              <a:t>a/b/c	</a:t>
            </a:r>
            <a:r>
              <a:rPr lang="zh-CN" altLang="en-US" sz="1200" dirty="0"/>
              <a:t>。</a:t>
            </a:r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976340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-Build Image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6174" y="584716"/>
            <a:ext cx="78673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13. ONBUILD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格式为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		</a:t>
            </a:r>
            <a:r>
              <a:rPr lang="en-US" altLang="zh-CN" sz="1200" b="1" dirty="0">
                <a:solidFill>
                  <a:srgbClr val="C00000"/>
                </a:solidFill>
              </a:rPr>
              <a:t>ONBUILD [INSTRUCTION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]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200" dirty="0" smtClean="0"/>
              <a:t>配置</a:t>
            </a:r>
            <a:r>
              <a:rPr lang="zh-CN" altLang="en-US" sz="1200" dirty="0"/>
              <a:t>当所创建的镜像作为其它新创建镜像的基础镜像时，所执行的操作指令。例如，</a:t>
            </a:r>
            <a:r>
              <a:rPr lang="en-US" altLang="zh-CN" sz="1200" dirty="0" err="1"/>
              <a:t>Dockerfile</a:t>
            </a:r>
            <a:r>
              <a:rPr lang="en-US" altLang="zh-CN" sz="1200" dirty="0"/>
              <a:t>	</a:t>
            </a:r>
            <a:r>
              <a:rPr lang="zh-CN" altLang="en-US" sz="1200" dirty="0"/>
              <a:t>使用如下的内容创建了镜像</a:t>
            </a:r>
            <a:r>
              <a:rPr lang="en-US" altLang="zh-CN" sz="1200" dirty="0"/>
              <a:t>image-A</a:t>
            </a:r>
            <a:r>
              <a:rPr lang="zh-CN" altLang="en-US" sz="1200" dirty="0"/>
              <a:t>。</a:t>
            </a:r>
          </a:p>
          <a:p>
            <a:pPr lvl="2"/>
            <a:r>
              <a:rPr lang="en-US" altLang="zh-CN" sz="1200" dirty="0"/>
              <a:t>[...] 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ONBUILD ADD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. /</a:t>
            </a:r>
            <a:r>
              <a:rPr lang="en-US" altLang="zh-CN" sz="1200" dirty="0"/>
              <a:t>app/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ONBUILD RUN</a:t>
            </a:r>
            <a:r>
              <a:rPr lang="en-US" altLang="zh-CN" sz="1200" dirty="0"/>
              <a:t>	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/local/bin/python-build	--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	/</a:t>
            </a:r>
            <a:r>
              <a:rPr lang="en-US" altLang="zh-CN" sz="1200" dirty="0" smtClean="0"/>
              <a:t>app/</a:t>
            </a:r>
            <a:r>
              <a:rPr lang="en-US" altLang="zh-CN" sz="1200" dirty="0" err="1" smtClean="0"/>
              <a:t>src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[...]</a:t>
            </a:r>
            <a:endParaRPr lang="en-US" altLang="zh-CN" sz="1200" dirty="0"/>
          </a:p>
          <a:p>
            <a:pPr lvl="1"/>
            <a:r>
              <a:rPr lang="zh-CN" altLang="en-US" sz="1200" dirty="0"/>
              <a:t>如果</a:t>
            </a:r>
            <a:r>
              <a:rPr lang="zh-CN" altLang="en-US" sz="1200" dirty="0" smtClean="0"/>
              <a:t>基于 </a:t>
            </a:r>
            <a:r>
              <a:rPr lang="en-US" altLang="zh-CN" sz="1200" dirty="0" smtClean="0"/>
              <a:t>image-A </a:t>
            </a:r>
            <a:r>
              <a:rPr lang="zh-CN" altLang="en-US" sz="1200" dirty="0" smtClean="0"/>
              <a:t>创建</a:t>
            </a:r>
            <a:r>
              <a:rPr lang="zh-CN" altLang="en-US" sz="1200" dirty="0"/>
              <a:t>新的镜像时，新的</a:t>
            </a:r>
            <a:r>
              <a:rPr lang="en-US" altLang="zh-CN" sz="1200" dirty="0" err="1" smtClean="0"/>
              <a:t>Docker</a:t>
            </a:r>
            <a:r>
              <a:rPr lang="en-US" altLang="zh-CN" sz="1200" dirty="0" smtClean="0"/>
              <a:t> File</a:t>
            </a:r>
            <a:r>
              <a:rPr lang="zh-CN" altLang="en-US" sz="1200" dirty="0"/>
              <a:t>中</a:t>
            </a:r>
            <a:r>
              <a:rPr lang="zh-CN" altLang="en-US" sz="1200" dirty="0" smtClean="0"/>
              <a:t>使用 </a:t>
            </a:r>
            <a:r>
              <a:rPr lang="en-US" altLang="zh-CN" sz="1200" dirty="0" smtClean="0"/>
              <a:t>FROM image-A </a:t>
            </a:r>
            <a:r>
              <a:rPr lang="zh-CN" altLang="en-US" sz="1200" dirty="0" smtClean="0"/>
              <a:t>指定</a:t>
            </a:r>
            <a:r>
              <a:rPr lang="zh-CN" altLang="en-US" sz="1200" dirty="0"/>
              <a:t>基础镜像时，会自动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ONBUILD </a:t>
            </a:r>
            <a:r>
              <a:rPr lang="zh-CN" altLang="en-US" sz="1200" dirty="0" smtClean="0"/>
              <a:t>指令</a:t>
            </a:r>
            <a:r>
              <a:rPr lang="zh-CN" altLang="en-US" sz="1200" dirty="0"/>
              <a:t>内容，等价于在后面添加了两条指令。</a:t>
            </a:r>
          </a:p>
          <a:p>
            <a:r>
              <a:rPr lang="en-US" altLang="zh-CN" sz="1200" dirty="0" smtClean="0"/>
              <a:t>		FROM</a:t>
            </a:r>
            <a:r>
              <a:rPr lang="en-US" altLang="zh-CN" sz="1200" dirty="0"/>
              <a:t>	image-A</a:t>
            </a:r>
          </a:p>
          <a:p>
            <a:r>
              <a:rPr lang="en-US" altLang="zh-CN" sz="1200" dirty="0" smtClean="0"/>
              <a:t>		#Automatically run the following 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ADD . /</a:t>
            </a:r>
            <a:r>
              <a:rPr lang="en-US" altLang="zh-CN" sz="1200" dirty="0"/>
              <a:t>app/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RUN /</a:t>
            </a:r>
            <a:r>
              <a:rPr lang="en-US" altLang="zh-CN" sz="1200" dirty="0" err="1" smtClean="0"/>
              <a:t>usr</a:t>
            </a:r>
            <a:r>
              <a:rPr lang="en-US" altLang="zh-CN" sz="1200" dirty="0" smtClean="0"/>
              <a:t>/local/bin/python-build –</a:t>
            </a:r>
            <a:r>
              <a:rPr lang="en-US" altLang="zh-CN" sz="1200" dirty="0" err="1" smtClean="0"/>
              <a:t>dir</a:t>
            </a:r>
            <a:r>
              <a:rPr lang="en-US" altLang="zh-CN" sz="1200" dirty="0" smtClean="0"/>
              <a:t> /</a:t>
            </a:r>
            <a:r>
              <a:rPr lang="en-US" altLang="zh-CN" sz="1200" dirty="0"/>
              <a:t>app/</a:t>
            </a:r>
            <a:r>
              <a:rPr lang="en-US" altLang="zh-CN" sz="1200" dirty="0" err="1"/>
              <a:t>src</a:t>
            </a:r>
            <a:endParaRPr lang="en-US" altLang="zh-CN" sz="1200" dirty="0"/>
          </a:p>
          <a:p>
            <a:pPr lvl="1"/>
            <a:r>
              <a:rPr lang="zh-CN" altLang="en-US" sz="1200" dirty="0" smtClean="0"/>
              <a:t>使用 </a:t>
            </a:r>
            <a:r>
              <a:rPr lang="en-US" altLang="zh-CN" sz="1200" dirty="0" smtClean="0"/>
              <a:t>ONBUILD </a:t>
            </a:r>
            <a:r>
              <a:rPr lang="zh-CN" altLang="en-US" sz="1200" dirty="0" smtClean="0"/>
              <a:t>指令</a:t>
            </a:r>
            <a:r>
              <a:rPr lang="zh-CN" altLang="en-US" sz="1200" dirty="0"/>
              <a:t>的镜像，推荐在标签中注明，</a:t>
            </a:r>
            <a:r>
              <a:rPr lang="zh-CN" altLang="en-US" sz="1200" dirty="0" smtClean="0"/>
              <a:t>例如 </a:t>
            </a:r>
            <a:r>
              <a:rPr lang="en-US" altLang="zh-CN" sz="1200" dirty="0" smtClean="0"/>
              <a:t>ruby:1.9-onbuild </a:t>
            </a:r>
            <a:endParaRPr lang="en-US" altLang="zh-CN" sz="1200" dirty="0"/>
          </a:p>
          <a:p>
            <a:pPr lvl="1"/>
            <a:endParaRPr lang="zh-CN" altLang="en-US" sz="1200" dirty="0"/>
          </a:p>
          <a:p>
            <a:r>
              <a:rPr lang="zh-CN" altLang="en-US" sz="1200" dirty="0" smtClean="0"/>
              <a:t>编写完成 </a:t>
            </a:r>
            <a:r>
              <a:rPr lang="en-US" altLang="zh-CN" sz="1200" dirty="0" err="1" smtClean="0"/>
              <a:t>Dockerfile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之后</a:t>
            </a:r>
            <a:r>
              <a:rPr lang="zh-CN" altLang="en-US" sz="1200" dirty="0"/>
              <a:t>，可以</a:t>
            </a:r>
            <a:r>
              <a:rPr lang="zh-CN" altLang="en-US" sz="1200" dirty="0" smtClean="0"/>
              <a:t>通过 </a:t>
            </a:r>
            <a:r>
              <a:rPr lang="en-US" altLang="zh-CN" sz="1200" dirty="0" err="1" smtClean="0"/>
              <a:t>docker</a:t>
            </a:r>
            <a:r>
              <a:rPr lang="en-US" altLang="zh-CN" sz="1200" dirty="0" smtClean="0"/>
              <a:t> build </a:t>
            </a:r>
            <a:r>
              <a:rPr lang="zh-CN" altLang="en-US" sz="1200" dirty="0" smtClean="0"/>
              <a:t>命令</a:t>
            </a:r>
            <a:r>
              <a:rPr lang="zh-CN" altLang="en-US" sz="1200" dirty="0"/>
              <a:t>来创建镜像</a:t>
            </a:r>
            <a:r>
              <a:rPr lang="zh-CN" altLang="en-US" sz="1200" dirty="0" smtClean="0"/>
              <a:t>。基本</a:t>
            </a:r>
            <a:r>
              <a:rPr lang="zh-CN" altLang="en-US" sz="1200" dirty="0"/>
              <a:t>的格式</a:t>
            </a:r>
            <a:r>
              <a:rPr lang="zh-CN" altLang="en-US" sz="1200" dirty="0" smtClean="0"/>
              <a:t>为：</a:t>
            </a:r>
            <a:endParaRPr lang="en-US" altLang="zh-CN" sz="1200" dirty="0" smtClean="0"/>
          </a:p>
          <a:p>
            <a:pPr lvl="1"/>
            <a:r>
              <a:rPr lang="en-US" altLang="zh-CN" sz="1200" dirty="0" err="1" smtClean="0"/>
              <a:t>docker</a:t>
            </a:r>
            <a:r>
              <a:rPr lang="en-US" altLang="zh-CN" sz="1200" dirty="0"/>
              <a:t>	build	[</a:t>
            </a:r>
            <a:r>
              <a:rPr lang="zh-CN" altLang="en-US" sz="1200" dirty="0"/>
              <a:t>选项</a:t>
            </a:r>
            <a:r>
              <a:rPr lang="en-US" altLang="zh-CN" sz="1200" dirty="0"/>
              <a:t>]	</a:t>
            </a:r>
            <a:r>
              <a:rPr lang="zh-CN" altLang="en-US" sz="1200" dirty="0" smtClean="0"/>
              <a:t>路径</a:t>
            </a:r>
            <a:endParaRPr lang="en-US" altLang="zh-CN" sz="1200" dirty="0" smtClean="0"/>
          </a:p>
          <a:p>
            <a:r>
              <a:rPr lang="zh-CN" altLang="en-US" sz="1200" dirty="0" smtClean="0"/>
              <a:t>该</a:t>
            </a:r>
            <a:r>
              <a:rPr lang="zh-CN" altLang="en-US" sz="1200" dirty="0"/>
              <a:t>命令将读取指定路径下（包括子目录）</a:t>
            </a:r>
            <a:r>
              <a:rPr lang="zh-CN" altLang="en-US" sz="1200" dirty="0" smtClean="0"/>
              <a:t>的 </a:t>
            </a:r>
            <a:r>
              <a:rPr lang="en-US" altLang="zh-CN" sz="1200" dirty="0" err="1" smtClean="0"/>
              <a:t>Dockerfile</a:t>
            </a:r>
            <a:r>
              <a:rPr lang="zh-CN" altLang="en-US" sz="1200" dirty="0"/>
              <a:t>，并</a:t>
            </a:r>
            <a:r>
              <a:rPr lang="zh-CN" altLang="en-US" sz="1200" dirty="0" smtClean="0"/>
              <a:t>将该</a:t>
            </a:r>
            <a:r>
              <a:rPr lang="zh-CN" altLang="en-US" sz="1200" dirty="0"/>
              <a:t>路径下所有内容发送</a:t>
            </a:r>
            <a:r>
              <a:rPr lang="zh-CN" altLang="en-US" sz="1200" dirty="0" smtClean="0"/>
              <a:t>给 </a:t>
            </a:r>
            <a:r>
              <a:rPr lang="en-US" altLang="zh-CN" sz="1200" dirty="0" err="1" smtClean="0"/>
              <a:t>Docker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服务</a:t>
            </a:r>
            <a:r>
              <a:rPr lang="zh-CN" altLang="en-US" sz="1200" dirty="0"/>
              <a:t>端，由服务端来创建镜像。因此一般建议</a:t>
            </a:r>
            <a:r>
              <a:rPr lang="zh-CN" altLang="en-US" sz="1200" dirty="0" smtClean="0"/>
              <a:t>放置 </a:t>
            </a:r>
            <a:r>
              <a:rPr lang="en-US" altLang="zh-CN" sz="1200" dirty="0" err="1" smtClean="0"/>
              <a:t>Dockerfile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的</a:t>
            </a:r>
            <a:r>
              <a:rPr lang="zh-CN" altLang="en-US" sz="1200" dirty="0"/>
              <a:t>目录为空 目录。也可以</a:t>
            </a:r>
            <a:r>
              <a:rPr lang="zh-CN" altLang="en-US" sz="1200" dirty="0" smtClean="0"/>
              <a:t>通过</a:t>
            </a:r>
            <a:r>
              <a:rPr lang="en-US" altLang="zh-CN" sz="1200" dirty="0" smtClean="0"/>
              <a:t>.</a:t>
            </a:r>
            <a:r>
              <a:rPr lang="en-US" altLang="zh-CN" sz="1200" dirty="0" err="1" smtClean="0"/>
              <a:t>dockerignore</a:t>
            </a:r>
            <a:r>
              <a:rPr lang="zh-CN" altLang="en-US" sz="1200" dirty="0" smtClean="0"/>
              <a:t>文件</a:t>
            </a:r>
            <a:r>
              <a:rPr lang="zh-CN" altLang="en-US" sz="1200" dirty="0"/>
              <a:t>（每一行添加一条匹配模式）来让	</a:t>
            </a:r>
            <a:r>
              <a:rPr lang="en-US" altLang="zh-CN" sz="1200" dirty="0" err="1"/>
              <a:t>Docker</a:t>
            </a:r>
            <a:r>
              <a:rPr lang="en-US" altLang="zh-CN" sz="1200" dirty="0"/>
              <a:t>	</a:t>
            </a:r>
            <a:r>
              <a:rPr lang="zh-CN" altLang="en-US" sz="1200" dirty="0"/>
              <a:t>忽略路径下的目录和文 件</a:t>
            </a:r>
            <a:r>
              <a:rPr lang="zh-CN" altLang="en-US" sz="1200" dirty="0" smtClean="0"/>
              <a:t>。要</a:t>
            </a:r>
            <a:r>
              <a:rPr lang="zh-CN" altLang="en-US" sz="1200" dirty="0"/>
              <a:t>指定镜像的标签信息，可以</a:t>
            </a:r>
            <a:r>
              <a:rPr lang="zh-CN" altLang="en-US" sz="1200" dirty="0" smtClean="0"/>
              <a:t>通过</a:t>
            </a:r>
            <a:r>
              <a:rPr lang="en-US" altLang="zh-CN" sz="1200" dirty="0" smtClean="0"/>
              <a:t>-t</a:t>
            </a:r>
            <a:r>
              <a:rPr lang="zh-CN" altLang="en-US" sz="1200" dirty="0" smtClean="0"/>
              <a:t>选项</a:t>
            </a:r>
            <a:r>
              <a:rPr lang="zh-CN" altLang="en-US" sz="1200" dirty="0"/>
              <a:t>，例如</a:t>
            </a:r>
          </a:p>
          <a:p>
            <a:pPr lvl="1"/>
            <a:r>
              <a:rPr lang="en-US" altLang="zh-CN" sz="1200" dirty="0" err="1"/>
              <a:t>docker</a:t>
            </a:r>
            <a:r>
              <a:rPr lang="en-US" altLang="zh-CN" sz="1200" dirty="0"/>
              <a:t> build -t="</a:t>
            </a:r>
            <a:r>
              <a:rPr lang="en-US" altLang="zh-CN" sz="1200" dirty="0" err="1"/>
              <a:t>hpinc</a:t>
            </a:r>
            <a:r>
              <a:rPr lang="en-US" altLang="zh-CN" sz="1200" dirty="0"/>
              <a:t>/jdk7-centos6.5-x86" . </a:t>
            </a:r>
          </a:p>
        </p:txBody>
      </p:sp>
    </p:spTree>
    <p:extLst>
      <p:ext uri="{BB962C8B-B14F-4D97-AF65-F5344CB8AC3E}">
        <p14:creationId xmlns:p14="http://schemas.microsoft.com/office/powerpoint/2010/main" val="42565809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-IMAGE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064" y="158392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</a:t>
            </a:r>
            <a:r>
              <a:rPr lang="zh-CN" altLang="en-US" sz="1600" dirty="0" smtClean="0"/>
              <a:t>命令：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855878" y="1902050"/>
            <a:ext cx="7490765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docker</a:t>
            </a:r>
            <a:r>
              <a:rPr lang="en-US" altLang="zh-CN" sz="1600" dirty="0"/>
              <a:t> load -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/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/data8/software/jdk7_docker  #</a:t>
            </a:r>
            <a:r>
              <a:rPr lang="zh-CN" altLang="en-US" sz="1600" dirty="0" smtClean="0"/>
              <a:t>装载</a:t>
            </a:r>
            <a:r>
              <a:rPr lang="en-US" altLang="zh-CN" sz="1600" dirty="0" smtClean="0"/>
              <a:t>image</a:t>
            </a:r>
            <a:r>
              <a:rPr lang="zh-CN" altLang="en-US" sz="1600" dirty="0" smtClean="0"/>
              <a:t>到本地库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12064" y="2306911"/>
            <a:ext cx="1431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images </a:t>
            </a:r>
            <a:r>
              <a:rPr lang="zh-CN" altLang="en-US" sz="1600" dirty="0" smtClean="0"/>
              <a:t>命令：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55879" y="2646983"/>
            <a:ext cx="7490765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600" dirty="0" err="1"/>
              <a:t>docker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images #</a:t>
            </a:r>
            <a:r>
              <a:rPr lang="zh-CN" altLang="en-US" sz="1600" dirty="0" smtClean="0"/>
              <a:t>列出本地库中的所有</a:t>
            </a:r>
            <a:r>
              <a:rPr lang="en-US" altLang="zh-CN" sz="1600" dirty="0" smtClean="0"/>
              <a:t>image</a:t>
            </a:r>
            <a:endParaRPr lang="zh-CN" altLang="en-US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12064" y="3066865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tag </a:t>
            </a:r>
            <a:r>
              <a:rPr lang="zh-CN" altLang="en-US" sz="1600" dirty="0" smtClean="0"/>
              <a:t>命令：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55880" y="3436197"/>
            <a:ext cx="749076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600" dirty="0" err="1"/>
              <a:t>docker</a:t>
            </a:r>
            <a:r>
              <a:rPr lang="en-US" altLang="zh-CN" sz="1600" dirty="0"/>
              <a:t> tag acc7283c7ad3 </a:t>
            </a:r>
            <a:r>
              <a:rPr lang="en-US" altLang="zh-CN" sz="1600" dirty="0" err="1"/>
              <a:t>hpinc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nervecore:demo</a:t>
            </a:r>
            <a:r>
              <a:rPr lang="en-US" altLang="zh-CN" sz="1600" dirty="0"/>
              <a:t>     </a:t>
            </a:r>
            <a:r>
              <a:rPr lang="en-US" altLang="zh-CN" sz="1600" dirty="0" smtClean="0"/>
              <a:t>#</a:t>
            </a:r>
            <a:r>
              <a:rPr lang="zh-CN" altLang="en-US" sz="1600" dirty="0" smtClean="0"/>
              <a:t>修改</a:t>
            </a:r>
            <a:r>
              <a:rPr lang="en-US" altLang="zh-CN" sz="1600" dirty="0"/>
              <a:t>image</a:t>
            </a:r>
            <a:r>
              <a:rPr lang="zh-CN" altLang="en-US" sz="1600" dirty="0"/>
              <a:t>的</a:t>
            </a:r>
            <a:r>
              <a:rPr lang="en-US" altLang="zh-CN" sz="1600" dirty="0"/>
              <a:t>tag</a:t>
            </a:r>
            <a:endParaRPr lang="zh-CN" altLang="en-US" sz="1600" dirty="0"/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2064" y="3846976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rmi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命令：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55880" y="4216308"/>
            <a:ext cx="749076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600" dirty="0" err="1"/>
              <a:t>docker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rmi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hpinc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nervecore:demo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#</a:t>
            </a:r>
            <a:r>
              <a:rPr lang="zh-CN" altLang="en-US" sz="1600" dirty="0" smtClean="0"/>
              <a:t>删除本地库中的</a:t>
            </a:r>
            <a:r>
              <a:rPr lang="en-US" altLang="zh-CN" sz="1600" dirty="0" smtClean="0"/>
              <a:t>image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2064" y="767527"/>
            <a:ext cx="1229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Save </a:t>
            </a:r>
            <a:r>
              <a:rPr lang="zh-CN" altLang="en-US" sz="1600" dirty="0" smtClean="0"/>
              <a:t>命令：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55879" y="1091675"/>
            <a:ext cx="749076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400" dirty="0" err="1"/>
              <a:t>docker</a:t>
            </a:r>
            <a:r>
              <a:rPr lang="en-US" altLang="zh-CN" sz="1400" dirty="0"/>
              <a:t> save -o </a:t>
            </a:r>
            <a:r>
              <a:rPr lang="en-US" altLang="zh-CN" sz="1400" dirty="0" smtClean="0"/>
              <a:t>centos_6.5 docker.io/</a:t>
            </a:r>
            <a:r>
              <a:rPr lang="en-US" altLang="zh-CN" sz="1400" dirty="0" err="1" smtClean="0"/>
              <a:t>insaneworks</a:t>
            </a:r>
            <a:r>
              <a:rPr lang="en-US" altLang="zh-CN" sz="1400" dirty="0" smtClean="0"/>
              <a:t>/centos #</a:t>
            </a:r>
            <a:r>
              <a:rPr lang="zh-CN" altLang="en-US" sz="1400" dirty="0"/>
              <a:t>将</a:t>
            </a:r>
            <a:r>
              <a:rPr lang="zh-CN" altLang="en-US" sz="1400" dirty="0" smtClean="0"/>
              <a:t>本地库中的</a:t>
            </a:r>
            <a:r>
              <a:rPr lang="en-US" altLang="zh-CN" sz="1400" dirty="0" smtClean="0"/>
              <a:t>image</a:t>
            </a:r>
            <a:r>
              <a:rPr lang="zh-CN" altLang="en-US" sz="1400" dirty="0" smtClean="0"/>
              <a:t>保存到本地文件系统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32593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-IMAGE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3271" y="855061"/>
            <a:ext cx="1420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history </a:t>
            </a:r>
            <a:r>
              <a:rPr lang="zh-CN" altLang="en-US" sz="1600" dirty="0" smtClean="0"/>
              <a:t>命令：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07087" y="1224393"/>
            <a:ext cx="749076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600" dirty="0" err="1"/>
              <a:t>docker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history </a:t>
            </a:r>
            <a:r>
              <a:rPr lang="en-US" altLang="zh-CN" sz="1600" dirty="0" err="1"/>
              <a:t>hpinc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nervecore:demo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#</a:t>
            </a:r>
            <a:r>
              <a:rPr lang="zh-CN" altLang="en-US" sz="1600" dirty="0" smtClean="0"/>
              <a:t>查看</a:t>
            </a:r>
            <a:r>
              <a:rPr lang="en-US" altLang="zh-CN" sz="1600" dirty="0" smtClean="0"/>
              <a:t>image</a:t>
            </a:r>
            <a:r>
              <a:rPr lang="zh-CN" altLang="en-US" sz="1600" dirty="0" smtClean="0"/>
              <a:t>历史信息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271" y="1767927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push </a:t>
            </a:r>
            <a:r>
              <a:rPr lang="zh-CN" altLang="en-US" sz="1600" dirty="0" smtClean="0"/>
              <a:t>命令：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07087" y="2137259"/>
            <a:ext cx="749076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600" dirty="0" err="1"/>
              <a:t>docker</a:t>
            </a:r>
            <a:r>
              <a:rPr lang="en-US" altLang="zh-CN" sz="1600" dirty="0"/>
              <a:t> push </a:t>
            </a:r>
            <a:r>
              <a:rPr lang="en-US" altLang="zh-CN" sz="1600" dirty="0" smtClean="0"/>
              <a:t>10.255.242.52:1180/</a:t>
            </a:r>
            <a:r>
              <a:rPr lang="en-US" altLang="zh-CN" sz="1600" dirty="0" err="1" smtClean="0"/>
              <a:t>ecipt</a:t>
            </a:r>
            <a:r>
              <a:rPr lang="en-US" altLang="zh-CN" sz="1600" dirty="0" smtClean="0"/>
              <a:t> #</a:t>
            </a:r>
            <a:r>
              <a:rPr lang="zh-CN" altLang="en-US" sz="1600" dirty="0" smtClean="0"/>
              <a:t>将本地库中的</a:t>
            </a:r>
            <a:r>
              <a:rPr lang="en-US" altLang="zh-CN" sz="1600" dirty="0" smtClean="0"/>
              <a:t>image</a:t>
            </a:r>
            <a:r>
              <a:rPr lang="zh-CN" altLang="en-US" sz="1600" dirty="0" smtClean="0"/>
              <a:t>上传到私有库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9351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容器命令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489" y="650081"/>
            <a:ext cx="786739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 CREATE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 smtClean="0"/>
              <a:t>:</a:t>
            </a:r>
          </a:p>
          <a:p>
            <a:r>
              <a:rPr lang="en-US" altLang="zh-CN" sz="1100" dirty="0" smtClean="0"/>
              <a:t>	</a:t>
            </a:r>
            <a:r>
              <a:rPr lang="en-US" altLang="zh-CN" sz="1100" dirty="0"/>
              <a:t>	</a:t>
            </a:r>
            <a:r>
              <a:rPr lang="en-US" altLang="zh-CN" sz="1100" b="1" dirty="0" err="1">
                <a:solidFill>
                  <a:srgbClr val="C00000"/>
                </a:solidFill>
              </a:rPr>
              <a:t>docker</a:t>
            </a:r>
            <a:r>
              <a:rPr lang="en-US" altLang="zh-CN" sz="1100" b="1" dirty="0">
                <a:solidFill>
                  <a:srgbClr val="C00000"/>
                </a:solidFill>
              </a:rPr>
              <a:t> create [OPTIONS] IMAGE [COMMAND] [ARG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...]</a:t>
            </a:r>
          </a:p>
          <a:p>
            <a:pPr lvl="1"/>
            <a:r>
              <a:rPr lang="zh-CN" altLang="en-US" sz="1100" dirty="0" smtClean="0"/>
              <a:t>创建容器，例如：</a:t>
            </a:r>
            <a:endParaRPr lang="en-US" altLang="zh-CN" sz="1100" dirty="0" smtClean="0"/>
          </a:p>
          <a:p>
            <a:pPr lvl="1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docker</a:t>
            </a:r>
            <a:r>
              <a:rPr lang="en-US" altLang="zh-CN" sz="1100" dirty="0" smtClean="0"/>
              <a:t> create --name </a:t>
            </a:r>
            <a:r>
              <a:rPr lang="en-US" altLang="zh-CN" sz="1100" dirty="0" err="1" smtClean="0"/>
              <a:t>ncdemo</a:t>
            </a:r>
            <a:r>
              <a:rPr lang="en-US" altLang="zh-CN" sz="1100" dirty="0" smtClean="0"/>
              <a:t> -it </a:t>
            </a:r>
            <a:r>
              <a:rPr lang="en-US" altLang="zh-CN" sz="1100" dirty="0" err="1" smtClean="0"/>
              <a:t>hpinc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nervecore:demo</a:t>
            </a:r>
            <a:r>
              <a:rPr lang="en-US" altLang="zh-CN" sz="1100" dirty="0" smtClean="0"/>
              <a:t> bash /var/shell/runAll.sh </a:t>
            </a:r>
            <a:endParaRPr lang="en-US" altLang="zh-CN" sz="1100" dirty="0"/>
          </a:p>
          <a:p>
            <a:r>
              <a:rPr lang="en-US" altLang="zh-CN" sz="1100" dirty="0" smtClean="0"/>
              <a:t>2.EXPORT</a:t>
            </a:r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en-US" altLang="zh-CN" sz="1100" b="1" dirty="0" err="1">
                <a:solidFill>
                  <a:srgbClr val="C00000"/>
                </a:solidFill>
              </a:rPr>
              <a:t>docker</a:t>
            </a:r>
            <a:r>
              <a:rPr lang="en-US" altLang="zh-CN" sz="1100" b="1" dirty="0">
                <a:solidFill>
                  <a:srgbClr val="C00000"/>
                </a:solidFill>
              </a:rPr>
              <a:t> export 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CONTAINER</a:t>
            </a:r>
          </a:p>
          <a:p>
            <a:pPr lvl="1"/>
            <a:r>
              <a:rPr lang="zh-CN" altLang="en-US" sz="1100" dirty="0" smtClean="0"/>
              <a:t>导出容器到本地文件系统，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export 227de23e65d0 &gt; ncdemo_snapshot.tar</a:t>
            </a:r>
            <a:endParaRPr lang="zh-CN" altLang="en-US" sz="1100" dirty="0"/>
          </a:p>
          <a:p>
            <a:r>
              <a:rPr lang="en-US" altLang="zh-CN" sz="1100" dirty="0" smtClean="0"/>
              <a:t>3.IMPORT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sv-SE" altLang="zh-CN" sz="1100" b="1" dirty="0">
                <a:solidFill>
                  <a:srgbClr val="C00000"/>
                </a:solidFill>
              </a:rPr>
              <a:t>docker import URL|- [REPOSITORY[:TAG]]</a:t>
            </a:r>
            <a:endParaRPr lang="en-US" altLang="zh-CN" sz="11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导入容器</a:t>
            </a:r>
            <a:r>
              <a:rPr lang="zh-CN" altLang="en-US" sz="1100" dirty="0"/>
              <a:t>，例如：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cat ncdemo_snapshot.tar |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import -</a:t>
            </a:r>
            <a:r>
              <a:rPr lang="en-US" altLang="zh-CN" sz="1100" dirty="0" err="1" smtClean="0"/>
              <a:t>hpinc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nc_snapshot:demo</a:t>
            </a:r>
            <a:endParaRPr lang="en-US" altLang="zh-CN" sz="1100" dirty="0"/>
          </a:p>
          <a:p>
            <a:r>
              <a:rPr lang="en-US" altLang="zh-CN" sz="1100" dirty="0" smtClean="0"/>
              <a:t>4.COMMIT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sv-SE" altLang="zh-CN" sz="1100" b="1" dirty="0">
                <a:solidFill>
                  <a:srgbClr val="C00000"/>
                </a:solidFill>
              </a:rPr>
              <a:t>docker commit [OPTIONS] CONTAINER [REPOSITORY[:TAG</a:t>
            </a:r>
            <a:r>
              <a:rPr lang="sv-SE" altLang="zh-CN" sz="1100" b="1" dirty="0" smtClean="0">
                <a:solidFill>
                  <a:srgbClr val="C00000"/>
                </a:solidFill>
              </a:rPr>
              <a:t>]]</a:t>
            </a:r>
          </a:p>
          <a:p>
            <a:pPr lvl="1"/>
            <a:r>
              <a:rPr lang="zh-CN" altLang="en-US" sz="1100" dirty="0" smtClean="0"/>
              <a:t>将容器文件保存为镜像，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commit -p </a:t>
            </a:r>
            <a:r>
              <a:rPr lang="en-US" altLang="zh-CN" sz="1100" dirty="0" err="1" smtClean="0"/>
              <a:t>ncdemo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hpinc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nc_snapshot:demo</a:t>
            </a:r>
            <a:endParaRPr lang="en-US" altLang="zh-CN" sz="1100" dirty="0"/>
          </a:p>
          <a:p>
            <a:r>
              <a:rPr lang="en-US" altLang="zh-CN" sz="1100" dirty="0" smtClean="0"/>
              <a:t>5.DIFF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sv-SE" altLang="zh-CN" sz="1100" b="1" dirty="0">
                <a:solidFill>
                  <a:srgbClr val="C00000"/>
                </a:solidFill>
              </a:rPr>
              <a:t>docker diff </a:t>
            </a:r>
            <a:r>
              <a:rPr lang="sv-SE" altLang="zh-CN" sz="1100" b="1" dirty="0" smtClean="0">
                <a:solidFill>
                  <a:srgbClr val="C00000"/>
                </a:solidFill>
              </a:rPr>
              <a:t>CONTAINER</a:t>
            </a:r>
          </a:p>
          <a:p>
            <a:pPr lvl="1"/>
            <a:r>
              <a:rPr lang="zh-CN" altLang="en-US" sz="1100" dirty="0" smtClean="0"/>
              <a:t>比较指定容器和它自身基础镜像的不同（</a:t>
            </a:r>
            <a:r>
              <a:rPr lang="en-US" altLang="zh-CN" sz="1100" dirty="0" smtClean="0"/>
              <a:t>DOCKER FILE </a:t>
            </a:r>
            <a:r>
              <a:rPr lang="zh-CN" altLang="en-US" sz="1100" dirty="0" smtClean="0"/>
              <a:t>中</a:t>
            </a:r>
            <a:r>
              <a:rPr lang="en-US" altLang="zh-CN" sz="1100" dirty="0" smtClean="0"/>
              <a:t>FROM</a:t>
            </a:r>
            <a:r>
              <a:rPr lang="zh-CN" altLang="en-US" sz="1100" dirty="0" smtClean="0"/>
              <a:t>命令指定的基础镜像），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diff </a:t>
            </a:r>
            <a:r>
              <a:rPr lang="en-US" altLang="zh-CN" sz="1100" dirty="0" err="1" smtClean="0"/>
              <a:t>ncdemo</a:t>
            </a:r>
            <a:endParaRPr lang="en-US" altLang="zh-CN" sz="1100" dirty="0"/>
          </a:p>
          <a:p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340134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容器命令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6174" y="584716"/>
            <a:ext cx="786739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6.PS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sv-SE" altLang="zh-CN" sz="1100" b="1" dirty="0">
                <a:solidFill>
                  <a:srgbClr val="C00000"/>
                </a:solidFill>
              </a:rPr>
              <a:t>docker ps [OPTIONS]</a:t>
            </a:r>
          </a:p>
          <a:p>
            <a:pPr lvl="1"/>
            <a:r>
              <a:rPr lang="zh-CN" altLang="en-US" sz="1100" dirty="0"/>
              <a:t>列出所有容器，例如：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</a:t>
            </a:r>
            <a:r>
              <a:rPr lang="en-US" altLang="zh-CN" sz="1100" dirty="0" err="1"/>
              <a:t>ps</a:t>
            </a:r>
            <a:r>
              <a:rPr lang="en-US" altLang="zh-CN" sz="1100" dirty="0"/>
              <a:t> -</a:t>
            </a:r>
            <a:r>
              <a:rPr lang="en-US" altLang="zh-CN" sz="1100" dirty="0" smtClean="0"/>
              <a:t>a</a:t>
            </a:r>
          </a:p>
          <a:p>
            <a:r>
              <a:rPr lang="en-US" altLang="zh-CN" sz="1100" dirty="0" smtClean="0"/>
              <a:t>7.START</a:t>
            </a:r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sv-SE" altLang="zh-CN" sz="1100" b="1" dirty="0">
                <a:solidFill>
                  <a:srgbClr val="C00000"/>
                </a:solidFill>
              </a:rPr>
              <a:t>docker start [OPTIONS] CONTAINER [CONTAINER...]</a:t>
            </a:r>
          </a:p>
          <a:p>
            <a:pPr lvl="1"/>
            <a:r>
              <a:rPr lang="zh-CN" altLang="en-US" sz="1100" dirty="0" smtClean="0"/>
              <a:t>启动一个容器</a:t>
            </a:r>
            <a:r>
              <a:rPr lang="zh-CN" altLang="en-US" sz="1100" dirty="0"/>
              <a:t>，例如：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start </a:t>
            </a:r>
            <a:r>
              <a:rPr lang="en-US" altLang="zh-CN" sz="1100" dirty="0" err="1"/>
              <a:t>ncdemo</a:t>
            </a:r>
            <a:endParaRPr lang="en-US" altLang="zh-CN" sz="1100" dirty="0"/>
          </a:p>
          <a:p>
            <a:r>
              <a:rPr lang="en-US" altLang="zh-CN" sz="1100" dirty="0" smtClean="0"/>
              <a:t>8.STOP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sv-SE" altLang="zh-CN" sz="1100" b="1" dirty="0">
                <a:solidFill>
                  <a:srgbClr val="C00000"/>
                </a:solidFill>
              </a:rPr>
              <a:t>docker stop [OPTIONS] CONTAINER [CONTAINER...]</a:t>
            </a:r>
          </a:p>
          <a:p>
            <a:pPr lvl="1"/>
            <a:r>
              <a:rPr lang="zh-CN" altLang="en-US" sz="1100" dirty="0" smtClean="0"/>
              <a:t>中止容器</a:t>
            </a:r>
            <a:r>
              <a:rPr lang="zh-CN" altLang="en-US" sz="1100" dirty="0"/>
              <a:t>，例如：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stop </a:t>
            </a:r>
            <a:r>
              <a:rPr lang="en-US" altLang="zh-CN" sz="1100" dirty="0" err="1" smtClean="0"/>
              <a:t>ncdemo</a:t>
            </a:r>
            <a:endParaRPr lang="en-US" altLang="zh-CN" sz="1100" dirty="0"/>
          </a:p>
          <a:p>
            <a:r>
              <a:rPr lang="en-US" altLang="zh-CN" sz="1100" dirty="0" smtClean="0"/>
              <a:t>9.RM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fr-FR" altLang="zh-CN" sz="1100" b="1" dirty="0">
                <a:solidFill>
                  <a:srgbClr val="C00000"/>
                </a:solidFill>
              </a:rPr>
              <a:t>docker rm [OPTIONS] CONTAINER [CONTAINER...]</a:t>
            </a:r>
            <a:endParaRPr lang="sv-SE" altLang="zh-CN" sz="11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删除容器</a:t>
            </a:r>
            <a:r>
              <a:rPr lang="zh-CN" altLang="en-US" sz="1100" dirty="0"/>
              <a:t>，例如：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</a:t>
            </a:r>
            <a:r>
              <a:rPr lang="en-US" altLang="zh-CN" sz="1100" dirty="0" err="1"/>
              <a:t>rm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947e200f2b65 or </a:t>
            </a:r>
            <a:r>
              <a:rPr lang="en-US" altLang="zh-CN" sz="1100" dirty="0" err="1" smtClean="0"/>
              <a:t>docker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rm</a:t>
            </a:r>
            <a:r>
              <a:rPr lang="en-US" altLang="zh-CN" sz="1100" dirty="0" smtClean="0"/>
              <a:t> -f </a:t>
            </a:r>
            <a:r>
              <a:rPr lang="en-US" altLang="zh-CN" sz="1100" dirty="0" err="1" smtClean="0"/>
              <a:t>ncdemo</a:t>
            </a:r>
            <a:endParaRPr lang="en-US" altLang="zh-CN" sz="1100" dirty="0" smtClean="0"/>
          </a:p>
          <a:p>
            <a:r>
              <a:rPr lang="en-US" altLang="zh-CN" sz="1100" dirty="0" smtClean="0"/>
              <a:t>10.RESTART</a:t>
            </a:r>
          </a:p>
          <a:p>
            <a:pPr lvl="1"/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fr-FR" altLang="zh-CN" sz="1100" b="1" dirty="0">
                <a:solidFill>
                  <a:srgbClr val="C00000"/>
                </a:solidFill>
              </a:rPr>
              <a:t>docker 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RESTART</a:t>
            </a:r>
            <a:r>
              <a:rPr lang="fr-FR" altLang="zh-CN" sz="1100" b="1" dirty="0" smtClean="0">
                <a:solidFill>
                  <a:srgbClr val="C00000"/>
                </a:solidFill>
              </a:rPr>
              <a:t> </a:t>
            </a:r>
            <a:r>
              <a:rPr lang="fr-FR" altLang="zh-CN" sz="1100" b="1" dirty="0">
                <a:solidFill>
                  <a:srgbClr val="C00000"/>
                </a:solidFill>
              </a:rPr>
              <a:t>[OPTIONS] CONTAINER [CONTAINER...]</a:t>
            </a:r>
            <a:endParaRPr lang="sv-SE" altLang="zh-CN" sz="11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重启容器</a:t>
            </a:r>
            <a:r>
              <a:rPr lang="zh-CN" altLang="en-US" sz="1100" dirty="0"/>
              <a:t>，例如：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restart </a:t>
            </a:r>
            <a:r>
              <a:rPr lang="en-US" altLang="zh-CN" sz="1100" dirty="0"/>
              <a:t>947e200f2b65 or 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restart </a:t>
            </a:r>
            <a:r>
              <a:rPr lang="en-US" altLang="zh-CN" sz="1100" dirty="0"/>
              <a:t>-f </a:t>
            </a:r>
            <a:r>
              <a:rPr lang="en-US" altLang="zh-CN" sz="1100" dirty="0" err="1"/>
              <a:t>ncdemo</a:t>
            </a:r>
            <a:endParaRPr lang="en-US" altLang="zh-CN" sz="1100" dirty="0"/>
          </a:p>
          <a:p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0038024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容器命令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2750" y="548140"/>
            <a:ext cx="786739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11.RUN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 smtClean="0"/>
              <a:t>		</a:t>
            </a:r>
            <a:r>
              <a:rPr lang="en-US" altLang="zh-CN" sz="1100" b="1" dirty="0" err="1" smtClean="0">
                <a:solidFill>
                  <a:srgbClr val="C00000"/>
                </a:solidFill>
              </a:rPr>
              <a:t>docker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 run [OPTIONS] IMAGE [COMMAND] [ARG...]</a:t>
            </a:r>
            <a:endParaRPr lang="sv-SE" altLang="zh-CN" sz="1100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/>
              <a:t>在容器上运行一个命令后，停止容器，例如：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run -</a:t>
            </a:r>
            <a:r>
              <a:rPr lang="en-US" altLang="zh-CN" sz="1100" dirty="0" err="1"/>
              <a:t>idt</a:t>
            </a:r>
            <a:r>
              <a:rPr lang="en-US" altLang="zh-CN" sz="1100" dirty="0"/>
              <a:t> --name </a:t>
            </a:r>
            <a:r>
              <a:rPr lang="en-US" altLang="zh-CN" sz="1100" dirty="0" err="1"/>
              <a:t>osdemo</a:t>
            </a:r>
            <a:r>
              <a:rPr lang="en-US" altLang="zh-CN" sz="1100" dirty="0"/>
              <a:t> docker.io/</a:t>
            </a:r>
            <a:r>
              <a:rPr lang="en-US" altLang="zh-CN" sz="1100" dirty="0" err="1"/>
              <a:t>insaneworks</a:t>
            </a:r>
            <a:r>
              <a:rPr lang="en-US" altLang="zh-CN" sz="1100" dirty="0"/>
              <a:t>/centos </a:t>
            </a:r>
            <a:r>
              <a:rPr lang="en-US" altLang="zh-CN" sz="1100" dirty="0" err="1"/>
              <a:t>uname</a:t>
            </a:r>
            <a:r>
              <a:rPr lang="en-US" altLang="zh-CN" sz="1100" dirty="0"/>
              <a:t> -a </a:t>
            </a:r>
          </a:p>
          <a:p>
            <a:r>
              <a:rPr lang="en-US" altLang="zh-CN" sz="1100" dirty="0" smtClean="0"/>
              <a:t>12.ATTACH</a:t>
            </a:r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sv-SE" altLang="zh-CN" sz="1100" b="1" dirty="0">
                <a:solidFill>
                  <a:srgbClr val="C00000"/>
                </a:solidFill>
              </a:rPr>
              <a:t>docker attach [OPTIONS] CONTAINER</a:t>
            </a:r>
          </a:p>
          <a:p>
            <a:pPr lvl="1"/>
            <a:r>
              <a:rPr lang="zh-CN" altLang="en-US" sz="1100" dirty="0" smtClean="0"/>
              <a:t>进入某个容器，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attach </a:t>
            </a:r>
            <a:r>
              <a:rPr lang="en-US" altLang="zh-CN" sz="1100" dirty="0" smtClean="0"/>
              <a:t>227de23e65d0 or </a:t>
            </a:r>
            <a:r>
              <a:rPr lang="en-US" altLang="zh-CN" sz="1100" dirty="0" err="1" smtClean="0"/>
              <a:t>docker</a:t>
            </a:r>
            <a:r>
              <a:rPr lang="en-US" altLang="zh-CN" sz="1100" dirty="0" smtClean="0"/>
              <a:t> attach </a:t>
            </a:r>
            <a:r>
              <a:rPr lang="en-US" altLang="zh-CN" sz="1100" dirty="0" err="1" smtClean="0"/>
              <a:t>ncdemo</a:t>
            </a:r>
            <a:r>
              <a:rPr lang="en-US" altLang="zh-CN" sz="1100" dirty="0" smtClean="0"/>
              <a:t> #CTRL+P and CTRL+Q </a:t>
            </a:r>
            <a:r>
              <a:rPr lang="zh-CN" altLang="en-US" sz="1100" dirty="0" smtClean="0"/>
              <a:t>安全退出</a:t>
            </a:r>
            <a:endParaRPr lang="en-US" altLang="zh-CN" sz="1100" dirty="0" smtClean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attach --sig-proxy=false </a:t>
            </a:r>
            <a:r>
              <a:rPr lang="en-US" altLang="zh-CN" sz="1100" dirty="0" smtClean="0"/>
              <a:t>e2d7963422a8 #</a:t>
            </a:r>
            <a:r>
              <a:rPr lang="zh-CN" altLang="en-US" sz="1100" dirty="0" smtClean="0"/>
              <a:t>能够直接安全退出</a:t>
            </a:r>
            <a:endParaRPr lang="en-US" altLang="zh-CN" sz="1100" dirty="0"/>
          </a:p>
          <a:p>
            <a:r>
              <a:rPr lang="en-US" altLang="zh-CN" sz="1100" dirty="0" smtClean="0"/>
              <a:t>13.LOGS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sv-SE" altLang="zh-CN" sz="1100" b="1" dirty="0">
                <a:solidFill>
                  <a:srgbClr val="C00000"/>
                </a:solidFill>
              </a:rPr>
              <a:t>docker logs [OPTIONS] CONTAINER</a:t>
            </a:r>
          </a:p>
          <a:p>
            <a:pPr lvl="1"/>
            <a:r>
              <a:rPr lang="zh-CN" altLang="en-US" sz="1100" dirty="0" smtClean="0"/>
              <a:t>查看容器日志，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sv-SE" altLang="zh-CN" sz="1100" dirty="0"/>
              <a:t>docker logs --tail="all" ncdemo</a:t>
            </a:r>
            <a:endParaRPr lang="en-US" altLang="zh-CN" sz="1100" dirty="0"/>
          </a:p>
          <a:p>
            <a:r>
              <a:rPr lang="en-US" altLang="zh-CN" sz="1100" dirty="0" smtClean="0"/>
              <a:t>14.INSPECT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fr-FR" altLang="zh-CN" sz="1100" b="1" dirty="0">
                <a:solidFill>
                  <a:srgbClr val="C00000"/>
                </a:solidFill>
              </a:rPr>
              <a:t>docker inspect [OPTIONS] CONTAINER|IMAGE [CONTAINER|IMAGE...]</a:t>
            </a:r>
            <a:endParaRPr lang="sv-SE" altLang="zh-CN" sz="11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查看一个容器的底层信息，包含主机名、</a:t>
            </a:r>
            <a:r>
              <a:rPr lang="en-US" altLang="zh-CN" sz="1100" dirty="0" err="1" smtClean="0"/>
              <a:t>ip</a:t>
            </a:r>
            <a:r>
              <a:rPr lang="zh-CN" altLang="en-US" sz="1100" dirty="0" smtClean="0"/>
              <a:t>地址、暴露的端口号、创建时间、挂载信息、状态、驱动等。例如</a:t>
            </a:r>
            <a:r>
              <a:rPr lang="zh-CN" altLang="en-US" sz="1100" dirty="0"/>
              <a:t>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</a:t>
            </a:r>
            <a:r>
              <a:rPr lang="en-US" altLang="zh-CN" sz="1100" dirty="0" err="1"/>
              <a:t>rm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947e200f2b65 or </a:t>
            </a:r>
            <a:r>
              <a:rPr lang="en-US" altLang="zh-CN" sz="1100" dirty="0" err="1" smtClean="0"/>
              <a:t>docker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rm</a:t>
            </a:r>
            <a:r>
              <a:rPr lang="en-US" altLang="zh-CN" sz="1100" dirty="0" smtClean="0"/>
              <a:t> -f </a:t>
            </a:r>
            <a:r>
              <a:rPr lang="en-US" altLang="zh-CN" sz="1100" dirty="0" err="1" smtClean="0"/>
              <a:t>ncdemo</a:t>
            </a:r>
            <a:endParaRPr lang="en-US" altLang="zh-CN" sz="1100" dirty="0" smtClean="0"/>
          </a:p>
          <a:p>
            <a:r>
              <a:rPr lang="en-US" altLang="zh-CN" sz="1100" dirty="0" smtClean="0"/>
              <a:t>15.TOP</a:t>
            </a:r>
          </a:p>
          <a:p>
            <a:pPr lvl="1"/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en-US" altLang="zh-CN" sz="1100" b="1" dirty="0" err="1">
                <a:solidFill>
                  <a:srgbClr val="C00000"/>
                </a:solidFill>
              </a:rPr>
              <a:t>docker</a:t>
            </a:r>
            <a:r>
              <a:rPr lang="en-US" altLang="zh-CN" sz="1100" b="1" dirty="0">
                <a:solidFill>
                  <a:srgbClr val="C00000"/>
                </a:solidFill>
              </a:rPr>
              <a:t> top CONTAINER [</a:t>
            </a:r>
            <a:r>
              <a:rPr lang="en-US" altLang="zh-CN" sz="1100" b="1" dirty="0" err="1">
                <a:solidFill>
                  <a:srgbClr val="C00000"/>
                </a:solidFill>
              </a:rPr>
              <a:t>ps</a:t>
            </a:r>
            <a:r>
              <a:rPr lang="en-US" altLang="zh-CN" sz="1100" b="1" dirty="0">
                <a:solidFill>
                  <a:srgbClr val="C00000"/>
                </a:solidFill>
              </a:rPr>
              <a:t> OPTIONS]</a:t>
            </a:r>
            <a:endParaRPr lang="sv-SE" altLang="zh-CN" sz="11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查看容器中的进程，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top </a:t>
            </a:r>
            <a:r>
              <a:rPr lang="en-US" altLang="zh-CN" sz="1100" dirty="0" smtClean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6016022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容器命令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2750" y="548140"/>
            <a:ext cx="786739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16.KILL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 smtClean="0"/>
              <a:t>		</a:t>
            </a:r>
            <a:r>
              <a:rPr lang="en-US" altLang="zh-CN" sz="1100" b="1" dirty="0" err="1">
                <a:solidFill>
                  <a:srgbClr val="C00000"/>
                </a:solidFill>
              </a:rPr>
              <a:t>docker</a:t>
            </a:r>
            <a:r>
              <a:rPr lang="en-US" altLang="zh-CN" sz="1100" b="1" dirty="0">
                <a:solidFill>
                  <a:srgbClr val="C00000"/>
                </a:solidFill>
              </a:rPr>
              <a:t> kill [OPTIONS] CONTAINER [CONTAINER...]</a:t>
            </a:r>
            <a:endParaRPr lang="sv-SE" altLang="zh-CN" sz="1100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杀死一个容器，并发送</a:t>
            </a:r>
            <a:r>
              <a:rPr lang="en-US" altLang="zh-CN" sz="1100" dirty="0" smtClean="0"/>
              <a:t>KILL</a:t>
            </a:r>
            <a:r>
              <a:rPr lang="zh-CN" altLang="en-US" sz="1100" dirty="0" smtClean="0"/>
              <a:t>信号给容器中的进程，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 smtClean="0"/>
              <a:t>docker</a:t>
            </a:r>
            <a:r>
              <a:rPr lang="en-US" altLang="zh-CN" sz="1100" dirty="0" smtClean="0"/>
              <a:t> kill -s </a:t>
            </a:r>
            <a:r>
              <a:rPr lang="en-US" altLang="zh-CN" sz="1100" dirty="0"/>
              <a:t>register</a:t>
            </a:r>
            <a:r>
              <a:rPr lang="en-US" altLang="zh-CN" sz="1100" dirty="0" smtClean="0"/>
              <a:t> </a:t>
            </a:r>
            <a:endParaRPr lang="en-US" altLang="zh-CN" sz="1100" dirty="0"/>
          </a:p>
          <a:p>
            <a:r>
              <a:rPr lang="en-US" altLang="zh-CN" sz="1100" dirty="0" smtClean="0"/>
              <a:t>17.CP</a:t>
            </a:r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sv-SE" altLang="zh-CN" sz="1100" b="1" dirty="0">
                <a:solidFill>
                  <a:srgbClr val="C00000"/>
                </a:solidFill>
              </a:rPr>
              <a:t>docker cp CONTAINER:PATH HOSTPATH</a:t>
            </a:r>
          </a:p>
          <a:p>
            <a:pPr lvl="1"/>
            <a:r>
              <a:rPr lang="zh-CN" altLang="en-US" sz="1100" dirty="0" smtClean="0"/>
              <a:t>拷贝容器中的文件或目录到本地文件系统，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</a:t>
            </a:r>
            <a:r>
              <a:rPr lang="en-US" altLang="zh-CN" sz="1100" dirty="0" err="1" smtClean="0"/>
              <a:t>cp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ncdemo</a:t>
            </a:r>
            <a:r>
              <a:rPr lang="en-US" altLang="zh-CN" sz="1100" dirty="0" smtClean="0"/>
              <a:t>:/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/logs /</a:t>
            </a:r>
            <a:r>
              <a:rPr lang="en-US" altLang="zh-CN" sz="1100" dirty="0" err="1" smtClean="0"/>
              <a:t>hadoop</a:t>
            </a:r>
            <a:r>
              <a:rPr lang="en-US" altLang="zh-CN" sz="1100" dirty="0" smtClean="0"/>
              <a:t>/data8/</a:t>
            </a:r>
            <a:r>
              <a:rPr lang="en-US" altLang="zh-CN" sz="1100" dirty="0" err="1" smtClean="0"/>
              <a:t>ecip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tmp</a:t>
            </a:r>
            <a:r>
              <a:rPr lang="en-US" altLang="zh-CN" sz="1100" dirty="0" smtClean="0"/>
              <a:t>/logs</a:t>
            </a:r>
          </a:p>
          <a:p>
            <a:r>
              <a:rPr lang="en-US" altLang="zh-CN" sz="1100" dirty="0" smtClean="0"/>
              <a:t>18.PORT</a:t>
            </a:r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fr-FR" altLang="zh-CN" sz="1100" b="1" dirty="0">
                <a:solidFill>
                  <a:srgbClr val="C00000"/>
                </a:solidFill>
              </a:rPr>
              <a:t>docker port CONTAINER [PRIVATE_PORT[/PROTO]]</a:t>
            </a:r>
            <a:endParaRPr lang="sv-SE" altLang="zh-CN" sz="11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查看容器对外暴露的端口对应在容器中的私有端口，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sv-SE" altLang="zh-CN" sz="1100" dirty="0"/>
              <a:t>docker </a:t>
            </a:r>
            <a:r>
              <a:rPr lang="en-US" altLang="zh-CN" sz="1100" dirty="0" smtClean="0"/>
              <a:t>port </a:t>
            </a:r>
            <a:r>
              <a:rPr lang="en-US" altLang="zh-CN" sz="1100" dirty="0" err="1" smtClean="0"/>
              <a:t>ecipt</a:t>
            </a:r>
            <a:r>
              <a:rPr lang="en-US" altLang="zh-CN" sz="1100" dirty="0" smtClean="0"/>
              <a:t> 1145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6730335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021" y="974929"/>
            <a:ext cx="7417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是一个开源项目，诞生于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2013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年初，最初是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dotCloud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公司内部的一个业余项目。它基于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语言实现。项目后来加入了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	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基金会，遵从了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Apache2.0	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协议，项目代码在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GitHub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上进行维护。</a:t>
            </a:r>
            <a:endParaRPr lang="en-US" altLang="zh-CN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是高效和轻量级的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PAAS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解决方案，它在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系统上快速创建容器，并在容器上部署和运行应用。容器和宿主机共享操作系统内核，容器与容器以及宿主机之间通过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实现隔离，通过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cgroup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实现资源配额。</a:t>
            </a:r>
            <a:endParaRPr lang="en-US" altLang="zh-CN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通过配置文件可以轻松实现应用程序的自动化安装、部署和升级，非常方便。</a:t>
            </a:r>
            <a:endParaRPr lang="en-US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25" y="2325128"/>
            <a:ext cx="4693130" cy="219431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021" y="2325128"/>
            <a:ext cx="338650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Docker在</a:t>
            </a:r>
            <a:r>
              <a:rPr lang="zh-CN" altLang="en-US" sz="1400" dirty="0"/>
              <a:t>如下几个方面具有较大的</a:t>
            </a:r>
            <a:r>
              <a:rPr lang="zh-CN" altLang="en-US" sz="1400" dirty="0" smtClean="0"/>
              <a:t>优势：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更快速的交付和部署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更高效的虚拟化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更轻松的迁移和扩展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更简单</a:t>
            </a:r>
            <a:r>
              <a:rPr lang="zh-CN" altLang="en-US" sz="1400"/>
              <a:t>的</a:t>
            </a:r>
            <a:r>
              <a:rPr lang="zh-CN" altLang="en-US" sz="1400" smtClean="0"/>
              <a:t>管理</a:t>
            </a:r>
            <a:endParaRPr lang="zh-CN" altLang="en-US" sz="1400" dirty="0"/>
          </a:p>
          <a:p>
            <a:pPr lvl="1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21241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容器命令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常用参数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2750" y="548140"/>
            <a:ext cx="82971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暴露端口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 smtClean="0"/>
              <a:t>		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-p</a:t>
            </a:r>
            <a:endParaRPr lang="sv-SE" altLang="zh-CN" sz="1100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暴露容器中的某个端口，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run --name register -d -p 1180:5000 </a:t>
            </a:r>
            <a:r>
              <a:rPr lang="en-US" altLang="zh-CN" sz="1100" dirty="0" smtClean="0"/>
              <a:t>docker.io/registry</a:t>
            </a:r>
            <a:endParaRPr lang="en-US" altLang="zh-CN" sz="1100" dirty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挂载文件或目录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-v</a:t>
            </a:r>
            <a:endParaRPr lang="sv-SE" altLang="zh-CN" sz="11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挂载某个目录或文件到容器，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create --name </a:t>
            </a:r>
            <a:r>
              <a:rPr lang="en-US" altLang="zh-CN" sz="1100" dirty="0" err="1"/>
              <a:t>ecipt</a:t>
            </a:r>
            <a:r>
              <a:rPr lang="en-US" altLang="zh-CN" sz="1100" dirty="0"/>
              <a:t> -v /</a:t>
            </a:r>
            <a:r>
              <a:rPr lang="en-US" altLang="zh-CN" sz="1100" dirty="0" err="1"/>
              <a:t>hadoop</a:t>
            </a:r>
            <a:r>
              <a:rPr lang="en-US" altLang="zh-CN" sz="1100" dirty="0"/>
              <a:t>/data8/bes.lic.txt:/opt/</a:t>
            </a:r>
            <a:r>
              <a:rPr lang="en-US" altLang="zh-CN" sz="1100" dirty="0" err="1"/>
              <a:t>ecip</a:t>
            </a:r>
            <a:r>
              <a:rPr lang="en-US" altLang="zh-CN" sz="1100" dirty="0"/>
              <a:t>/bes.lic.txt -v /</a:t>
            </a:r>
            <a:r>
              <a:rPr lang="en-US" altLang="zh-CN" sz="1100" dirty="0" err="1"/>
              <a:t>hadoop</a:t>
            </a:r>
            <a:r>
              <a:rPr lang="en-US" altLang="zh-CN" sz="1100" dirty="0"/>
              <a:t>/data8/software/9710/</a:t>
            </a:r>
            <a:r>
              <a:rPr lang="en-US" altLang="zh-CN" sz="1100" dirty="0" err="1"/>
              <a:t>oltplogs</a:t>
            </a:r>
            <a:r>
              <a:rPr lang="en-US" altLang="zh-CN" sz="1100" dirty="0"/>
              <a:t>:/</a:t>
            </a:r>
            <a:r>
              <a:rPr lang="en-US" altLang="zh-CN" sz="1100" dirty="0" err="1"/>
              <a:t>var</a:t>
            </a:r>
            <a:r>
              <a:rPr lang="en-US" altLang="zh-CN" sz="1100" dirty="0"/>
              <a:t>/run/</a:t>
            </a:r>
            <a:r>
              <a:rPr lang="en-US" altLang="zh-CN" sz="1100" dirty="0" err="1"/>
              <a:t>bes</a:t>
            </a:r>
            <a:r>
              <a:rPr lang="en-US" altLang="zh-CN" sz="1100" dirty="0"/>
              <a:t>/</a:t>
            </a:r>
            <a:r>
              <a:rPr lang="en-US" altLang="zh-CN" sz="1100" dirty="0" err="1"/>
              <a:t>oltplogs</a:t>
            </a:r>
            <a:r>
              <a:rPr lang="en-US" altLang="zh-CN" sz="1100" dirty="0"/>
              <a:t> --net=host -m 2g -it 10.255.242.52:1180/</a:t>
            </a:r>
            <a:r>
              <a:rPr lang="en-US" altLang="zh-CN" sz="1100" dirty="0" err="1"/>
              <a:t>ecipt</a:t>
            </a:r>
            <a:r>
              <a:rPr lang="en-US" altLang="zh-CN" sz="1100" dirty="0"/>
              <a:t> </a:t>
            </a:r>
            <a:endParaRPr lang="en-US" altLang="zh-CN" sz="1100" dirty="0" smtClean="0"/>
          </a:p>
          <a:p>
            <a:r>
              <a:rPr lang="en-US" altLang="zh-CN" sz="1100" dirty="0" smtClean="0"/>
              <a:t>3.CPU</a:t>
            </a:r>
            <a:r>
              <a:rPr lang="zh-CN" altLang="en-US" sz="1100" dirty="0" smtClean="0"/>
              <a:t>份额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参数</a:t>
            </a:r>
            <a:r>
              <a:rPr lang="en-US" altLang="zh-CN" sz="1100" dirty="0" smtClean="0"/>
              <a:t>:</a:t>
            </a:r>
            <a:endParaRPr lang="en-US" altLang="zh-CN" sz="1100" dirty="0"/>
          </a:p>
          <a:p>
            <a:r>
              <a:rPr lang="en-US" altLang="zh-CN" sz="1100" dirty="0"/>
              <a:t>		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-c</a:t>
            </a:r>
          </a:p>
          <a:p>
            <a:pPr lvl="1"/>
            <a:r>
              <a:rPr lang="zh-CN" altLang="en-US" sz="1100" dirty="0" smtClean="0"/>
              <a:t>限制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份额，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sv-SE" altLang="zh-CN" sz="1100" dirty="0"/>
              <a:t> docker run -c 10 -it ubuntu /bin/bash </a:t>
            </a:r>
            <a:r>
              <a:rPr lang="en-US" altLang="zh-CN" sz="1100" dirty="0" smtClean="0"/>
              <a:t>#10% </a:t>
            </a:r>
            <a:r>
              <a:rPr lang="en-US" altLang="zh-CN" sz="1100" dirty="0" err="1" smtClean="0"/>
              <a:t>cpu</a:t>
            </a:r>
            <a:r>
              <a:rPr lang="zh-CN" altLang="en-US" sz="1100" dirty="0" smtClean="0"/>
              <a:t>份额</a:t>
            </a:r>
            <a:endParaRPr lang="en-US" altLang="zh-CN" sz="1100" dirty="0" smtClean="0"/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内存大小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参数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en-US" altLang="zh-CN" sz="1100" b="1" dirty="0">
                <a:solidFill>
                  <a:srgbClr val="C00000"/>
                </a:solidFill>
              </a:rPr>
              <a:t>-m</a:t>
            </a:r>
          </a:p>
          <a:p>
            <a:pPr lvl="1"/>
            <a:r>
              <a:rPr lang="zh-CN" altLang="en-US" sz="1100" dirty="0" smtClean="0"/>
              <a:t>限制内存大小，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sv-SE" altLang="zh-CN" sz="1100" dirty="0"/>
              <a:t> </a:t>
            </a:r>
            <a:r>
              <a:rPr lang="de-DE" altLang="zh-CN" sz="1100" dirty="0"/>
              <a:t> docker run -m 1024m -dit ubuntu /bin/bash </a:t>
            </a:r>
            <a:r>
              <a:rPr lang="sv-SE" altLang="zh-CN" sz="1100" dirty="0" smtClean="0"/>
              <a:t> </a:t>
            </a:r>
            <a:r>
              <a:rPr lang="en-US" altLang="zh-CN" sz="1100" dirty="0" smtClean="0"/>
              <a:t>#</a:t>
            </a:r>
            <a:r>
              <a:rPr lang="zh-CN" altLang="en-US" sz="1100" dirty="0" smtClean="0"/>
              <a:t>容器占用内存限额为</a:t>
            </a:r>
            <a:r>
              <a:rPr lang="en-US" altLang="zh-CN" sz="1100" dirty="0" smtClean="0"/>
              <a:t>1G</a:t>
            </a:r>
          </a:p>
          <a:p>
            <a:r>
              <a:rPr lang="en-US" altLang="zh-CN" sz="1100" dirty="0" smtClean="0"/>
              <a:t>5.</a:t>
            </a:r>
            <a:r>
              <a:rPr lang="zh-CN" altLang="en-US" sz="1100" dirty="0" smtClean="0"/>
              <a:t>容器名称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参数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-name</a:t>
            </a:r>
            <a:endParaRPr lang="en-US" altLang="zh-CN" sz="11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指定容器名称，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sv-SE" altLang="zh-CN" sz="1100" dirty="0"/>
              <a:t> </a:t>
            </a:r>
            <a:r>
              <a:rPr lang="de-DE" altLang="zh-CN" sz="1100" dirty="0"/>
              <a:t> 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run --name register -d -p 1180:5000 </a:t>
            </a:r>
            <a:r>
              <a:rPr lang="en-US" altLang="zh-CN" sz="1100" dirty="0" smtClean="0"/>
              <a:t>docker.io/registry</a:t>
            </a:r>
          </a:p>
        </p:txBody>
      </p:sp>
    </p:spTree>
    <p:extLst>
      <p:ext uri="{BB962C8B-B14F-4D97-AF65-F5344CB8AC3E}">
        <p14:creationId xmlns:p14="http://schemas.microsoft.com/office/powerpoint/2010/main" val="34499158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容器命令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常用参数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8120" y="796856"/>
            <a:ext cx="829716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6.</a:t>
            </a:r>
            <a:r>
              <a:rPr lang="zh-CN" altLang="en-US" sz="1100" dirty="0" smtClean="0"/>
              <a:t>以</a:t>
            </a:r>
            <a:r>
              <a:rPr lang="en-US" altLang="zh-CN" sz="1100" dirty="0" smtClean="0"/>
              <a:t>demon</a:t>
            </a:r>
            <a:r>
              <a:rPr lang="zh-CN" altLang="en-US" sz="1100" dirty="0" smtClean="0"/>
              <a:t>的方式运行容器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 smtClean="0"/>
              <a:t>		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-d</a:t>
            </a:r>
            <a:endParaRPr lang="sv-SE" altLang="zh-CN" sz="1100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/>
              <a:t>以</a:t>
            </a:r>
            <a:r>
              <a:rPr lang="en-US" altLang="zh-CN" sz="1100" dirty="0"/>
              <a:t>demon</a:t>
            </a:r>
            <a:r>
              <a:rPr lang="zh-CN" altLang="en-US" sz="1100" dirty="0"/>
              <a:t>的方式运行容器</a:t>
            </a:r>
            <a:r>
              <a:rPr lang="zh-CN" altLang="en-US" sz="1100" dirty="0" smtClean="0"/>
              <a:t>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run --name register -d -p 1180:5000 </a:t>
            </a:r>
            <a:r>
              <a:rPr lang="en-US" altLang="zh-CN" sz="1100" dirty="0" smtClean="0"/>
              <a:t>docker.io/registry</a:t>
            </a:r>
            <a:endParaRPr lang="en-US" altLang="zh-CN" sz="1100" dirty="0"/>
          </a:p>
          <a:p>
            <a:r>
              <a:rPr lang="en-US" altLang="zh-CN" sz="1100" dirty="0" smtClean="0"/>
              <a:t>7.</a:t>
            </a:r>
            <a:r>
              <a:rPr lang="zh-CN" altLang="en-US" sz="1100" dirty="0" smtClean="0"/>
              <a:t>运行完后删除容器</a:t>
            </a:r>
            <a:endParaRPr lang="en-US" altLang="zh-CN" sz="1100" dirty="0" smtClean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--</a:t>
            </a:r>
            <a:r>
              <a:rPr lang="en-US" altLang="zh-CN" sz="1100" b="1" dirty="0" err="1" smtClean="0">
                <a:solidFill>
                  <a:srgbClr val="C00000"/>
                </a:solidFill>
              </a:rPr>
              <a:t>rm</a:t>
            </a:r>
            <a:endParaRPr lang="sv-SE" altLang="zh-CN" sz="11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运行完后删除容器，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 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run --name </a:t>
            </a:r>
            <a:r>
              <a:rPr lang="en-US" altLang="zh-CN" sz="1100" dirty="0" smtClean="0"/>
              <a:t>register --</a:t>
            </a:r>
            <a:r>
              <a:rPr lang="en-US" altLang="zh-CN" sz="1100" dirty="0" err="1" smtClean="0"/>
              <a:t>rm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-d -p 1180:5000 docker.io/registry</a:t>
            </a:r>
            <a:endParaRPr lang="en-US" altLang="zh-CN" sz="1100" dirty="0" smtClean="0"/>
          </a:p>
          <a:p>
            <a:r>
              <a:rPr lang="en-US" altLang="zh-CN" sz="1100" dirty="0" smtClean="0"/>
              <a:t>8.</a:t>
            </a:r>
            <a:r>
              <a:rPr lang="zh-CN" altLang="en-US" sz="1100" dirty="0"/>
              <a:t>配置容器的桥接模式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 smtClean="0"/>
              <a:t>参数</a:t>
            </a:r>
            <a:r>
              <a:rPr lang="en-US" altLang="zh-CN" sz="1100" dirty="0" smtClean="0"/>
              <a:t>:</a:t>
            </a:r>
            <a:endParaRPr lang="en-US" altLang="zh-CN" sz="1100" dirty="0"/>
          </a:p>
          <a:p>
            <a:r>
              <a:rPr lang="en-US" altLang="zh-CN" sz="1100" dirty="0"/>
              <a:t>		</a:t>
            </a:r>
            <a:r>
              <a:rPr lang="en-US" altLang="zh-CN" sz="1100" b="1" dirty="0">
                <a:solidFill>
                  <a:srgbClr val="C00000"/>
                </a:solidFill>
              </a:rPr>
              <a:t> --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net=</a:t>
            </a:r>
            <a:r>
              <a:rPr lang="en-US" altLang="zh-CN" sz="1100" b="1" dirty="0" err="1" smtClean="0">
                <a:solidFill>
                  <a:srgbClr val="C00000"/>
                </a:solidFill>
              </a:rPr>
              <a:t>bridge|none|container:NAME_or_ID|host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 #bridge </a:t>
            </a:r>
            <a:r>
              <a:rPr lang="zh-CN" altLang="en-US" sz="1100" b="1" dirty="0" smtClean="0">
                <a:solidFill>
                  <a:srgbClr val="C00000"/>
                </a:solidFill>
              </a:rPr>
              <a:t>使用桥接模式，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none</a:t>
            </a:r>
            <a:r>
              <a:rPr lang="zh-CN" altLang="en-US" sz="1100" b="1" dirty="0" smtClean="0">
                <a:solidFill>
                  <a:srgbClr val="C00000"/>
                </a:solidFill>
              </a:rPr>
              <a:t>不适用网络，通过指定的容器来转发数据包，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host</a:t>
            </a:r>
            <a:r>
              <a:rPr lang="zh-CN" altLang="en-US" sz="1100" b="1" dirty="0" smtClean="0">
                <a:solidFill>
                  <a:srgbClr val="C00000"/>
                </a:solidFill>
              </a:rPr>
              <a:t>和外部主机共有网络</a:t>
            </a:r>
            <a:endParaRPr lang="en-US" altLang="zh-CN" sz="1100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配置</a:t>
            </a:r>
            <a:r>
              <a:rPr lang="zh-CN" altLang="en-US" sz="1100" dirty="0"/>
              <a:t>容器的桥接模式，例如：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sv-SE" altLang="zh-CN" sz="1100" dirty="0"/>
              <a:t> docker create --name ecipt </a:t>
            </a:r>
            <a:r>
              <a:rPr lang="sv-SE" altLang="zh-CN" sz="1100" dirty="0" smtClean="0"/>
              <a:t>--</a:t>
            </a:r>
            <a:r>
              <a:rPr lang="sv-SE" altLang="zh-CN" sz="1100" dirty="0"/>
              <a:t>net=host -m 2g -it </a:t>
            </a:r>
            <a:r>
              <a:rPr lang="sv-SE" altLang="zh-CN" sz="1100" dirty="0" smtClean="0"/>
              <a:t>10.255.242.52:1180/ecipt</a:t>
            </a:r>
          </a:p>
          <a:p>
            <a:pPr lvl="1"/>
            <a:r>
              <a:rPr lang="zh-CN" altLang="en-US" sz="1100" dirty="0" smtClean="0"/>
              <a:t>如果选用</a:t>
            </a:r>
            <a:r>
              <a:rPr lang="en-US" altLang="zh-CN" sz="1100" dirty="0" smtClean="0"/>
              <a:t>bridge</a:t>
            </a:r>
            <a:r>
              <a:rPr lang="zh-CN" altLang="en-US" sz="1100" dirty="0" smtClean="0"/>
              <a:t>方式，容器会生成一个私有的</a:t>
            </a:r>
            <a:r>
              <a:rPr lang="en-US" altLang="zh-CN" sz="1100" dirty="0" smtClean="0"/>
              <a:t>IP</a:t>
            </a:r>
            <a:r>
              <a:rPr lang="zh-CN" altLang="en-US" sz="1100" dirty="0" smtClean="0"/>
              <a:t>地址，跨主机间容器通信可以通过暴露端口和在</a:t>
            </a:r>
            <a:r>
              <a:rPr lang="en-US" altLang="zh-CN" sz="1100" dirty="0" err="1" smtClean="0"/>
              <a:t>iptables</a:t>
            </a:r>
            <a:r>
              <a:rPr lang="zh-CN" altLang="en-US" sz="1100" dirty="0" smtClean="0"/>
              <a:t>共同作用下实现。</a:t>
            </a:r>
            <a:endParaRPr lang="en-US" altLang="zh-CN" sz="1100" dirty="0" smtClean="0"/>
          </a:p>
          <a:p>
            <a:r>
              <a:rPr lang="en-US" altLang="zh-CN" sz="1100" dirty="0" smtClean="0"/>
              <a:t>9.</a:t>
            </a:r>
            <a:r>
              <a:rPr lang="zh-CN" altLang="en-US" sz="1100" dirty="0" smtClean="0"/>
              <a:t>容器主机名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>		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-h</a:t>
            </a:r>
            <a:endParaRPr lang="sv-SE" altLang="zh-CN" sz="11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/>
              <a:t>运行完后删除容器，例如：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 </a:t>
            </a:r>
            <a:r>
              <a:rPr lang="en-US" altLang="zh-CN" sz="1100" dirty="0" err="1"/>
              <a:t>docker</a:t>
            </a:r>
            <a:r>
              <a:rPr lang="en-US" altLang="zh-CN" sz="1100" dirty="0"/>
              <a:t> run --name register --</a:t>
            </a:r>
            <a:r>
              <a:rPr lang="en-US" altLang="zh-CN" sz="1100" dirty="0" err="1"/>
              <a:t>rm</a:t>
            </a:r>
            <a:r>
              <a:rPr lang="en-US" altLang="zh-CN" sz="1100" dirty="0"/>
              <a:t> -d -p 1180:5000 docker.io/registry</a:t>
            </a:r>
          </a:p>
          <a:p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25468416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容器命令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常用参数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8120" y="796856"/>
            <a:ext cx="8297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10.</a:t>
            </a:r>
            <a:r>
              <a:rPr lang="zh-CN" altLang="en-US" sz="1100" dirty="0" smtClean="0"/>
              <a:t>容器互联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zh-CN" altLang="en-US" sz="1100" dirty="0"/>
              <a:t>格式为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 smtClean="0"/>
              <a:t>		</a:t>
            </a:r>
            <a:r>
              <a:rPr lang="en-US" altLang="zh-CN" sz="1100" b="1" dirty="0" smtClean="0">
                <a:solidFill>
                  <a:srgbClr val="C00000"/>
                </a:solidFill>
              </a:rPr>
              <a:t>--link</a:t>
            </a:r>
            <a:endParaRPr lang="sv-SE" altLang="zh-CN" sz="1100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1100" dirty="0" smtClean="0"/>
              <a:t>容器与容器建立互联关系，</a:t>
            </a:r>
            <a:r>
              <a:rPr lang="zh-CN" altLang="en-US" sz="1100" dirty="0"/>
              <a:t>例如：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 smtClean="0"/>
              <a:t>docker</a:t>
            </a:r>
            <a:r>
              <a:rPr lang="en-US" altLang="zh-CN" sz="1100" dirty="0" smtClean="0"/>
              <a:t> </a:t>
            </a:r>
            <a:r>
              <a:rPr lang="zh-CN" altLang="en-US" sz="1100" dirty="0"/>
              <a:t> </a:t>
            </a:r>
            <a:r>
              <a:rPr lang="en-US" altLang="zh-CN" sz="1100" dirty="0" smtClean="0"/>
              <a:t>run -d --name </a:t>
            </a:r>
            <a:r>
              <a:rPr lang="en-US" altLang="zh-CN" sz="1100" dirty="0" err="1" smtClean="0"/>
              <a:t>db</a:t>
            </a:r>
            <a:r>
              <a:rPr lang="en-US" altLang="zh-CN" sz="1100" dirty="0" smtClean="0"/>
              <a:t> training/</a:t>
            </a:r>
            <a:r>
              <a:rPr lang="en-US" altLang="zh-CN" sz="1100" dirty="0" err="1" smtClean="0"/>
              <a:t>postgres</a:t>
            </a:r>
            <a:endParaRPr lang="en-US" altLang="zh-CN" sz="1100" dirty="0"/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err="1" smtClean="0"/>
              <a:t>docker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run -d -P --name web --link </a:t>
            </a:r>
            <a:r>
              <a:rPr lang="en-US" altLang="zh-CN" sz="1100" dirty="0" err="1" smtClean="0"/>
              <a:t>db:db</a:t>
            </a:r>
            <a:r>
              <a:rPr lang="en-US" altLang="zh-CN" sz="1100" dirty="0" smtClean="0"/>
              <a:t> training/</a:t>
            </a:r>
            <a:r>
              <a:rPr lang="en-US" altLang="zh-CN" sz="1100" dirty="0" err="1" smtClean="0"/>
              <a:t>webapp</a:t>
            </a:r>
            <a:r>
              <a:rPr lang="en-US" altLang="zh-CN" sz="1100" dirty="0" smtClean="0"/>
              <a:t> python app.py</a:t>
            </a:r>
            <a:endParaRPr lang="en-US" altLang="zh-CN" sz="1100" dirty="0"/>
          </a:p>
          <a:p>
            <a:pPr lvl="1"/>
            <a:r>
              <a:rPr lang="zh-CN" altLang="en-US" sz="1100" dirty="0" smtClean="0"/>
              <a:t>通过</a:t>
            </a:r>
            <a:r>
              <a:rPr lang="en-US" altLang="zh-CN" sz="1100" dirty="0" err="1" smtClean="0"/>
              <a:t>env</a:t>
            </a:r>
            <a:r>
              <a:rPr lang="zh-CN" altLang="en-US" sz="1100" dirty="0" smtClean="0"/>
              <a:t>命令查看容器环境变量，以及查看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etc</a:t>
            </a:r>
            <a:r>
              <a:rPr lang="en-US" altLang="zh-CN" sz="1100" dirty="0" smtClean="0"/>
              <a:t>/host</a:t>
            </a:r>
            <a:r>
              <a:rPr lang="zh-CN" altLang="en-US" sz="1100" dirty="0" smtClean="0"/>
              <a:t>文件，可以看到内容的变化。</a:t>
            </a:r>
            <a:endParaRPr lang="en-US" altLang="zh-CN" sz="1100" dirty="0"/>
          </a:p>
          <a:p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29505326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三个基本概念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021" y="684813"/>
            <a:ext cx="7417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lang="zh-CN" altLang="en-US" sz="1200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包括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三个基本</a:t>
            </a:r>
            <a:r>
              <a:rPr lang="zh-CN" altLang="en-US" sz="1200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概念：</a:t>
            </a:r>
            <a:endParaRPr lang="zh-CN" altLang="en-US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镜像（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endParaRPr lang="en-US" altLang="zh-CN" sz="1200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Container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endParaRPr lang="en-US" altLang="zh-CN" sz="1200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仓库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Repository</a:t>
            </a:r>
            <a:r>
              <a:rPr lang="zh-CN" altLang="en-US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03217" y="1825159"/>
            <a:ext cx="772871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镜像</a:t>
            </a:r>
            <a:r>
              <a:rPr lang="zh-CN" altLang="en-US" sz="1400" dirty="0"/>
              <a:t>就是一个只读的</a:t>
            </a:r>
            <a:r>
              <a:rPr lang="zh-CN" altLang="en-US" sz="1400" dirty="0" smtClean="0"/>
              <a:t>模板，</a:t>
            </a:r>
            <a:r>
              <a:rPr lang="zh-CN" altLang="en-US" sz="1400" dirty="0" smtClean="0">
                <a:solidFill>
                  <a:srgbClr val="FF0000"/>
                </a:solidFill>
              </a:rPr>
              <a:t>可以把它看成是包含了应用的操作系统镜像。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lvl="1"/>
            <a:r>
              <a:rPr lang="zh-CN" altLang="en-US" sz="1200" dirty="0"/>
              <a:t>例如：一个镜像可以包含一个完整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ubuntu</a:t>
            </a:r>
            <a:r>
              <a:rPr lang="zh-CN" altLang="en-US" sz="1200" dirty="0" smtClean="0"/>
              <a:t>操作系统</a:t>
            </a:r>
            <a:r>
              <a:rPr lang="zh-CN" altLang="en-US" sz="1200" dirty="0"/>
              <a:t>环境，里面仅安装</a:t>
            </a:r>
            <a:r>
              <a:rPr lang="zh-CN" altLang="en-US" sz="1200" dirty="0" smtClean="0"/>
              <a:t>了</a:t>
            </a:r>
            <a:r>
              <a:rPr lang="en-US" altLang="zh-CN" sz="1200" dirty="0" smtClean="0"/>
              <a:t>Apache</a:t>
            </a:r>
            <a:r>
              <a:rPr lang="zh-CN" altLang="en-US" sz="1200" dirty="0" smtClean="0"/>
              <a:t>或</a:t>
            </a:r>
            <a:r>
              <a:rPr lang="zh-CN" altLang="en-US" sz="1200" dirty="0"/>
              <a:t>用户需要的其它应用 程序。</a:t>
            </a:r>
          </a:p>
          <a:p>
            <a:r>
              <a:rPr lang="zh-CN" altLang="en-US" sz="1400" dirty="0"/>
              <a:t>镜像可以用来</a:t>
            </a:r>
            <a:r>
              <a:rPr lang="zh-CN" altLang="en-US" sz="1400" dirty="0" smtClean="0"/>
              <a:t>创建</a:t>
            </a:r>
            <a:r>
              <a:rPr lang="en-US" altLang="zh-CN" sz="1400" dirty="0" err="1" smtClean="0"/>
              <a:t>Docker</a:t>
            </a:r>
            <a:r>
              <a:rPr lang="zh-CN" altLang="en-US" sz="1400" dirty="0" smtClean="0"/>
              <a:t>容器。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95021" y="15505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镜像：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958082" y="2957718"/>
            <a:ext cx="77287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Docker</a:t>
            </a:r>
            <a:r>
              <a:rPr lang="zh-CN" altLang="en-US" sz="1400" dirty="0" smtClean="0"/>
              <a:t>利用</a:t>
            </a:r>
            <a:r>
              <a:rPr lang="zh-CN" altLang="en-US" sz="1400" dirty="0"/>
              <a:t>容器来运行应用</a:t>
            </a:r>
            <a:r>
              <a:rPr lang="zh-CN" altLang="en-US" sz="1400" dirty="0" smtClean="0"/>
              <a:t>。容器</a:t>
            </a:r>
            <a:r>
              <a:rPr lang="zh-CN" altLang="en-US" sz="1400" dirty="0"/>
              <a:t>是从镜像创建的运行实例。它可以被启动、开始、停止、删除。每个容器都是相互隔离的、保证安全 的平台</a:t>
            </a:r>
            <a:r>
              <a:rPr lang="zh-CN" altLang="en-US" sz="1400" dirty="0" smtClean="0"/>
              <a:t>。可以</a:t>
            </a:r>
            <a:r>
              <a:rPr lang="zh-CN" altLang="en-US" sz="1400" dirty="0"/>
              <a:t>把容器看做是一个简易版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Linux</a:t>
            </a:r>
            <a:r>
              <a:rPr lang="zh-CN" altLang="en-US" sz="1400" dirty="0" smtClean="0"/>
              <a:t>环境</a:t>
            </a:r>
            <a:r>
              <a:rPr lang="zh-CN" altLang="en-US" sz="1400" dirty="0"/>
              <a:t>（包括</a:t>
            </a:r>
            <a:r>
              <a:rPr lang="en-US" altLang="zh-CN" sz="1400" dirty="0"/>
              <a:t>root</a:t>
            </a:r>
            <a:r>
              <a:rPr lang="zh-CN" altLang="en-US" sz="1400" dirty="0"/>
              <a:t>用户权限、进程空间、用户空间和网络空间等）和运 行在其中的应用程序。</a:t>
            </a:r>
            <a:endParaRPr lang="zh-CN" altLang="en-US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49886" y="268310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容器：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958082" y="3973540"/>
            <a:ext cx="77287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仓库是集中存放镜像文件的场所。有时候会把仓库和仓库注册服务器（</a:t>
            </a:r>
            <a:r>
              <a:rPr lang="en-US" altLang="zh-CN" sz="1400" dirty="0"/>
              <a:t>Registry</a:t>
            </a:r>
            <a:r>
              <a:rPr lang="zh-CN" altLang="en-US" sz="1400" dirty="0"/>
              <a:t>）混为一谈，并不严格区 分。实际上，仓库注册服务器上往往存放着多个仓库，每个仓库中又包含了多个镜像，每个镜像有不同的 标签（</a:t>
            </a:r>
            <a:r>
              <a:rPr lang="en-US" altLang="zh-CN" sz="1400" dirty="0"/>
              <a:t>tag</a:t>
            </a:r>
            <a:r>
              <a:rPr lang="zh-CN" altLang="en-US" sz="1400" dirty="0"/>
              <a:t>）。</a:t>
            </a:r>
            <a:endParaRPr lang="zh-CN" altLang="en-US" sz="1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49886" y="36989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仓库：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7165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41597" y="1155802"/>
            <a:ext cx="3088234" cy="27870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2531" y="1155802"/>
            <a:ext cx="3123591" cy="27870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镜像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5801" y="3035806"/>
            <a:ext cx="2033625" cy="6876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5800" y="2370124"/>
            <a:ext cx="2033625" cy="6656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shell/apps/data file  for distribution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55799" y="1682494"/>
            <a:ext cx="2033626" cy="687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用户应用程序和数据文件集合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36620" y="2362810"/>
            <a:ext cx="2033625" cy="6656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shell/apps/data file  for distribution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36619" y="1675180"/>
            <a:ext cx="2033626" cy="687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用户应用程序和数据文件集合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8835" y="1301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486475" y="1230909"/>
            <a:ext cx="8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636620" y="3035804"/>
            <a:ext cx="2033625" cy="687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189425" y="3482034"/>
            <a:ext cx="222991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49067" y="3112702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Share kernel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02113" y="2518299"/>
            <a:ext cx="213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</a:t>
            </a:r>
            <a:r>
              <a:rPr lang="en-US" altLang="zh-CN" sz="1600" dirty="0" smtClean="0"/>
              <a:t>rom base in 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 file</a:t>
            </a:r>
            <a:endParaRPr lang="zh-CN" altLang="en-US" sz="1600" dirty="0"/>
          </a:p>
        </p:txBody>
      </p:sp>
      <p:cxnSp>
        <p:nvCxnSpPr>
          <p:cNvPr id="26" name="直接箭头连接符 25"/>
          <p:cNvCxnSpPr>
            <a:endCxn id="14" idx="3"/>
          </p:cNvCxnSpPr>
          <p:nvPr/>
        </p:nvCxnSpPr>
        <p:spPr>
          <a:xfrm flipH="1">
            <a:off x="6670245" y="2695651"/>
            <a:ext cx="2830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06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32945" y="106470"/>
            <a:ext cx="8470900" cy="514350"/>
          </a:xfrm>
        </p:spPr>
        <p:txBody>
          <a:bodyPr>
            <a:normAutofit/>
          </a:bodyPr>
          <a:lstStyle/>
          <a:p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原理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74935" y="2837111"/>
            <a:ext cx="2808987" cy="1880008"/>
            <a:chOff x="2450642" y="1433778"/>
            <a:chExt cx="3430779" cy="2596897"/>
          </a:xfrm>
        </p:grpSpPr>
        <p:sp>
          <p:nvSpPr>
            <p:cNvPr id="3" name="矩形 2"/>
            <p:cNvSpPr/>
            <p:nvPr/>
          </p:nvSpPr>
          <p:spPr>
            <a:xfrm>
              <a:off x="2450644" y="3313785"/>
              <a:ext cx="3430777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APP in container A</a:t>
              </a:r>
              <a:endParaRPr lang="zh-CN" altLang="en-US" sz="10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358442" y="1433778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APP in container </a:t>
              </a:r>
              <a:r>
                <a:rPr lang="en-US" altLang="zh-CN" sz="1050" dirty="0" smtClean="0"/>
                <a:t>B</a:t>
              </a:r>
              <a:endParaRPr lang="zh-CN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APP in container </a:t>
              </a:r>
              <a:r>
                <a:rPr lang="en-US" altLang="zh-CN" sz="1050" dirty="0" smtClean="0"/>
                <a:t>C</a:t>
              </a:r>
              <a:endParaRPr lang="zh-CN" altLang="en-US" sz="105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164580" y="1433778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APP in container </a:t>
              </a:r>
              <a:r>
                <a:rPr lang="en-US" altLang="zh-CN" sz="1050" dirty="0" smtClean="0"/>
                <a:t>D</a:t>
              </a:r>
              <a:endParaRPr lang="zh-CN" altLang="en-US" sz="105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36302" y="267358"/>
            <a:ext cx="2808987" cy="1880008"/>
            <a:chOff x="2450642" y="1433778"/>
            <a:chExt cx="3430779" cy="2596897"/>
          </a:xfrm>
        </p:grpSpPr>
        <p:sp>
          <p:nvSpPr>
            <p:cNvPr id="18" name="矩形 17"/>
            <p:cNvSpPr/>
            <p:nvPr/>
          </p:nvSpPr>
          <p:spPr>
            <a:xfrm>
              <a:off x="2450645" y="3313785"/>
              <a:ext cx="3430776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APP in container A</a:t>
              </a:r>
              <a:endParaRPr lang="zh-CN" altLang="en-US" sz="1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358442" y="1433778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APP in container </a:t>
              </a:r>
              <a:r>
                <a:rPr lang="en-US" altLang="zh-CN" sz="1050" dirty="0" smtClean="0"/>
                <a:t>B</a:t>
              </a:r>
              <a:endParaRPr lang="zh-CN" altLang="en-US" sz="105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APP in container </a:t>
              </a:r>
              <a:r>
                <a:rPr lang="en-US" altLang="zh-CN" sz="1050" dirty="0" smtClean="0"/>
                <a:t>C</a:t>
              </a:r>
              <a:endParaRPr lang="zh-CN" altLang="en-US" sz="105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64580" y="1433778"/>
              <a:ext cx="716839" cy="11850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APP in container </a:t>
              </a:r>
              <a:r>
                <a:rPr lang="en-US" altLang="zh-CN" sz="1050" dirty="0" smtClean="0"/>
                <a:t>D</a:t>
              </a:r>
              <a:endParaRPr lang="zh-CN" altLang="en-US" sz="105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8782" y="2755026"/>
            <a:ext cx="2808987" cy="1880008"/>
            <a:chOff x="2450642" y="1433778"/>
            <a:chExt cx="3430779" cy="2596897"/>
          </a:xfrm>
        </p:grpSpPr>
        <p:sp>
          <p:nvSpPr>
            <p:cNvPr id="32" name="矩形 31"/>
            <p:cNvSpPr/>
            <p:nvPr/>
          </p:nvSpPr>
          <p:spPr>
            <a:xfrm>
              <a:off x="2450644" y="3313785"/>
              <a:ext cx="3430777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APP in container A</a:t>
              </a:r>
              <a:endParaRPr lang="zh-CN" altLang="en-US" sz="1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358442" y="1433778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APP in container </a:t>
              </a:r>
              <a:r>
                <a:rPr lang="en-US" altLang="zh-CN" sz="1050" dirty="0" smtClean="0"/>
                <a:t>B</a:t>
              </a:r>
              <a:endParaRPr lang="zh-CN" altLang="en-US" sz="10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APP in container </a:t>
              </a:r>
              <a:r>
                <a:rPr lang="en-US" altLang="zh-CN" sz="1050" dirty="0" smtClean="0"/>
                <a:t>C</a:t>
              </a:r>
              <a:endParaRPr lang="zh-CN" altLang="en-US" sz="105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164580" y="1433778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APP in container </a:t>
              </a:r>
              <a:r>
                <a:rPr lang="en-US" altLang="zh-CN" sz="1050" dirty="0" smtClean="0"/>
                <a:t>D</a:t>
              </a:r>
              <a:endParaRPr lang="zh-CN" altLang="en-US" sz="1050" dirty="0"/>
            </a:p>
          </p:txBody>
        </p:sp>
      </p:grpSp>
      <p:cxnSp>
        <p:nvCxnSpPr>
          <p:cNvPr id="39" name="直接箭头连接符 38"/>
          <p:cNvCxnSpPr>
            <a:stCxn id="72" idx="2"/>
            <a:endCxn id="34" idx="0"/>
          </p:cNvCxnSpPr>
          <p:nvPr/>
        </p:nvCxnSpPr>
        <p:spPr>
          <a:xfrm flipH="1">
            <a:off x="682242" y="2149142"/>
            <a:ext cx="743271" cy="605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2" idx="2"/>
            <a:endCxn id="35" idx="0"/>
          </p:cNvCxnSpPr>
          <p:nvPr/>
        </p:nvCxnSpPr>
        <p:spPr>
          <a:xfrm>
            <a:off x="1425513" y="2149142"/>
            <a:ext cx="0" cy="605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0" idx="2"/>
            <a:endCxn id="19" idx="1"/>
          </p:cNvCxnSpPr>
          <p:nvPr/>
        </p:nvCxnSpPr>
        <p:spPr>
          <a:xfrm>
            <a:off x="3500970" y="1090149"/>
            <a:ext cx="1535333" cy="286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0" idx="2"/>
            <a:endCxn id="33" idx="3"/>
          </p:cNvCxnSpPr>
          <p:nvPr/>
        </p:nvCxnSpPr>
        <p:spPr>
          <a:xfrm flipH="1">
            <a:off x="3197768" y="1090149"/>
            <a:ext cx="303202" cy="2774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5" idx="1"/>
          </p:cNvCxnSpPr>
          <p:nvPr/>
        </p:nvCxnSpPr>
        <p:spPr>
          <a:xfrm>
            <a:off x="3500970" y="1090149"/>
            <a:ext cx="1473966" cy="2856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46326" y="782372"/>
            <a:ext cx="2309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每台主机上安装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Docker</a:t>
            </a:r>
            <a:r>
              <a:rPr lang="zh-CN" altLang="en-US" sz="1400" dirty="0" smtClean="0">
                <a:solidFill>
                  <a:srgbClr val="FF0000"/>
                </a:solidFill>
              </a:rPr>
              <a:t>服务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0" name="肘形连接符 69"/>
          <p:cNvCxnSpPr>
            <a:stCxn id="72" idx="2"/>
            <a:endCxn id="32" idx="1"/>
          </p:cNvCxnSpPr>
          <p:nvPr/>
        </p:nvCxnSpPr>
        <p:spPr>
          <a:xfrm rot="5400000">
            <a:off x="-206050" y="2743977"/>
            <a:ext cx="2226398" cy="1036729"/>
          </a:xfrm>
          <a:prstGeom prst="bentConnector4">
            <a:avLst>
              <a:gd name="adj1" fmla="val -184"/>
              <a:gd name="adj2" fmla="val 1220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41187" y="1502811"/>
            <a:ext cx="23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容器间以及容器和主机间，通过</a:t>
            </a:r>
            <a:r>
              <a:rPr lang="en-US" altLang="zh-CN" sz="1200" dirty="0" smtClean="0">
                <a:solidFill>
                  <a:srgbClr val="FF0000"/>
                </a:solidFill>
              </a:rPr>
              <a:t>namespace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实现隔离，通过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cgroup</a:t>
            </a:r>
            <a:r>
              <a:rPr lang="zh-CN" altLang="en-US" sz="1200" dirty="0" smtClean="0">
                <a:solidFill>
                  <a:srgbClr val="FF0000"/>
                </a:solidFill>
              </a:rPr>
              <a:t>实现配额管理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80" name="直接箭头连接符 79"/>
          <p:cNvCxnSpPr>
            <a:stCxn id="72" idx="2"/>
            <a:endCxn id="36" idx="0"/>
          </p:cNvCxnSpPr>
          <p:nvPr/>
        </p:nvCxnSpPr>
        <p:spPr>
          <a:xfrm>
            <a:off x="1425513" y="2149142"/>
            <a:ext cx="739397" cy="608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2" idx="2"/>
            <a:endCxn id="37" idx="0"/>
          </p:cNvCxnSpPr>
          <p:nvPr/>
        </p:nvCxnSpPr>
        <p:spPr>
          <a:xfrm>
            <a:off x="1425513" y="2149142"/>
            <a:ext cx="1478795" cy="605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23" idx="3"/>
            <a:endCxn id="9" idx="3"/>
          </p:cNvCxnSpPr>
          <p:nvPr/>
        </p:nvCxnSpPr>
        <p:spPr>
          <a:xfrm flipH="1">
            <a:off x="7783921" y="696318"/>
            <a:ext cx="61367" cy="2569753"/>
          </a:xfrm>
          <a:prstGeom prst="curvedConnector3">
            <a:avLst>
              <a:gd name="adj1" fmla="val -94369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197001" y="2236640"/>
            <a:ext cx="2052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通过主机网络或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iptables</a:t>
            </a:r>
            <a:r>
              <a:rPr lang="en-US" altLang="zh-CN" sz="1100" dirty="0" smtClean="0">
                <a:solidFill>
                  <a:srgbClr val="FF0000"/>
                </a:solidFill>
              </a:rPr>
              <a:t>+</a:t>
            </a:r>
            <a:r>
              <a:rPr lang="zh-CN" altLang="en-US" sz="1100" dirty="0" smtClean="0">
                <a:solidFill>
                  <a:srgbClr val="FF0000"/>
                </a:solidFill>
              </a:rPr>
              <a:t>主机网络实现容期间通讯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90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392" y="81556"/>
            <a:ext cx="795132" cy="5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2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6311444" y="3137363"/>
            <a:ext cx="2220061" cy="1602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1445" y="1433889"/>
            <a:ext cx="2220061" cy="15559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39960" y="1425146"/>
            <a:ext cx="2220061" cy="1873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7442" y="1609167"/>
            <a:ext cx="2332989" cy="2136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应用在</a:t>
            </a:r>
            <a:r>
              <a:rPr lang="en-US" altLang="zh-CN" sz="27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中的生命周期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6599408" y="1609166"/>
            <a:ext cx="1735975" cy="1237390"/>
            <a:chOff x="2450642" y="1433778"/>
            <a:chExt cx="3430779" cy="2596897"/>
          </a:xfrm>
        </p:grpSpPr>
        <p:sp>
          <p:nvSpPr>
            <p:cNvPr id="51" name="矩形 50"/>
            <p:cNvSpPr/>
            <p:nvPr/>
          </p:nvSpPr>
          <p:spPr>
            <a:xfrm>
              <a:off x="2450644" y="3313785"/>
              <a:ext cx="3430777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App</a:t>
              </a:r>
              <a:endParaRPr lang="zh-CN" altLang="en-US" sz="8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358442" y="1433778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164580" y="1433778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6651" y="2016500"/>
            <a:ext cx="1888375" cy="1466230"/>
            <a:chOff x="386651" y="2016500"/>
            <a:chExt cx="1888375" cy="1466230"/>
          </a:xfrm>
        </p:grpSpPr>
        <p:grpSp>
          <p:nvGrpSpPr>
            <p:cNvPr id="36" name="组合 35"/>
            <p:cNvGrpSpPr/>
            <p:nvPr/>
          </p:nvGrpSpPr>
          <p:grpSpPr>
            <a:xfrm>
              <a:off x="386652" y="2835752"/>
              <a:ext cx="1888374" cy="646978"/>
              <a:chOff x="2450643" y="2618841"/>
              <a:chExt cx="3430778" cy="1411834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450644" y="3313785"/>
                <a:ext cx="3430777" cy="71689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OS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450643" y="2618841"/>
                <a:ext cx="3430777" cy="694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DOCKER Engine</a:t>
                </a:r>
                <a:endParaRPr lang="zh-CN" altLang="en-US" dirty="0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86652" y="2016500"/>
              <a:ext cx="1888372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Docker</a:t>
              </a:r>
              <a:r>
                <a:rPr lang="en-US" altLang="zh-CN" dirty="0" smtClean="0"/>
                <a:t> </a:t>
              </a:r>
              <a:r>
                <a:rPr lang="en-US" altLang="zh-CN" dirty="0"/>
                <a:t>F</a:t>
              </a:r>
              <a:r>
                <a:rPr lang="en-US" altLang="zh-CN" dirty="0" smtClean="0"/>
                <a:t>ile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86651" y="2426126"/>
              <a:ext cx="1888373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App </a:t>
              </a:r>
              <a:r>
                <a:rPr lang="en-US" altLang="zh-CN" dirty="0"/>
                <a:t>F</a:t>
              </a:r>
              <a:r>
                <a:rPr lang="en-US" altLang="zh-CN" dirty="0" smtClean="0"/>
                <a:t>ile</a:t>
              </a:r>
              <a:endParaRPr lang="zh-CN" altLang="en-US" dirty="0"/>
            </a:p>
          </p:txBody>
        </p:sp>
      </p:grpSp>
      <p:cxnSp>
        <p:nvCxnSpPr>
          <p:cNvPr id="7" name="直接连接符 6"/>
          <p:cNvCxnSpPr/>
          <p:nvPr/>
        </p:nvCxnSpPr>
        <p:spPr>
          <a:xfrm flipH="1" flipV="1">
            <a:off x="2809037" y="936348"/>
            <a:ext cx="17172" cy="3694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0871" y="75914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Building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9" name="直接箭头连接符 58"/>
          <p:cNvCxnSpPr>
            <a:stCxn id="18" idx="3"/>
            <a:endCxn id="68" idx="1"/>
          </p:cNvCxnSpPr>
          <p:nvPr/>
        </p:nvCxnSpPr>
        <p:spPr>
          <a:xfrm flipV="1">
            <a:off x="2500431" y="2362053"/>
            <a:ext cx="739529" cy="315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872252" y="714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Push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5727802" y="759146"/>
            <a:ext cx="3933" cy="3981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6566756" y="75477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Pull and Run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599408" y="3320981"/>
            <a:ext cx="1735975" cy="1237390"/>
            <a:chOff x="2450642" y="1433778"/>
            <a:chExt cx="3430779" cy="2596897"/>
          </a:xfrm>
        </p:grpSpPr>
        <p:sp>
          <p:nvSpPr>
            <p:cNvPr id="77" name="矩形 76"/>
            <p:cNvSpPr/>
            <p:nvPr/>
          </p:nvSpPr>
          <p:spPr>
            <a:xfrm>
              <a:off x="2450644" y="3313785"/>
              <a:ext cx="3430777" cy="7168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450643" y="2618841"/>
              <a:ext cx="3430777" cy="69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2450642" y="1433779"/>
              <a:ext cx="716840" cy="1185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App</a:t>
              </a:r>
              <a:endParaRPr lang="zh-CN" altLang="en-US" sz="8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3358442" y="1433778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261511" y="1437435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5164580" y="1433778"/>
              <a:ext cx="716840" cy="1185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2509286" y="225100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image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5" name="直接箭头连接符 84"/>
          <p:cNvCxnSpPr>
            <a:stCxn id="68" idx="3"/>
            <a:endCxn id="86" idx="1"/>
          </p:cNvCxnSpPr>
          <p:nvPr/>
        </p:nvCxnSpPr>
        <p:spPr>
          <a:xfrm flipV="1">
            <a:off x="5460021" y="2211869"/>
            <a:ext cx="851424" cy="150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467803" y="1969523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image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1" name="直接箭头连接符 90"/>
          <p:cNvCxnSpPr>
            <a:stCxn id="68" idx="3"/>
            <a:endCxn id="87" idx="1"/>
          </p:cNvCxnSpPr>
          <p:nvPr/>
        </p:nvCxnSpPr>
        <p:spPr>
          <a:xfrm>
            <a:off x="5460021" y="2362053"/>
            <a:ext cx="851423" cy="157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455258" y="2903758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image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3482002" y="1690326"/>
            <a:ext cx="1735977" cy="1361751"/>
            <a:chOff x="3482002" y="2202386"/>
            <a:chExt cx="1735977" cy="1361751"/>
          </a:xfrm>
        </p:grpSpPr>
        <p:sp>
          <p:nvSpPr>
            <p:cNvPr id="61" name="矩形 60"/>
            <p:cNvSpPr/>
            <p:nvPr/>
          </p:nvSpPr>
          <p:spPr>
            <a:xfrm>
              <a:off x="3482006" y="3222548"/>
              <a:ext cx="1735973" cy="3415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OS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482005" y="2891415"/>
              <a:ext cx="1735973" cy="331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DOCKER Engine</a:t>
              </a:r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3482005" y="2202386"/>
              <a:ext cx="1735973" cy="3408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REGISTRY</a:t>
              </a:r>
              <a:endParaRPr lang="zh-CN" altLang="en-US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3482002" y="2544770"/>
              <a:ext cx="1735973" cy="3408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Repository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50359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 bwMode="black">
          <a:xfrm>
            <a:off x="395536" y="141480"/>
            <a:ext cx="8229600" cy="54006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P Simplified" pitchFamily="34" charset="0"/>
                <a:ea typeface="+mj-ea"/>
                <a:cs typeface="HP Simplified" pitchFamily="34" charset="0"/>
              </a:rPr>
              <a:t>Agenda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P Simplified" pitchFamily="34" charset="0"/>
              <a:ea typeface="+mj-ea"/>
              <a:cs typeface="HP Simplified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2226" y="2130124"/>
            <a:ext cx="676275" cy="45561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2226" y="1318921"/>
            <a:ext cx="676275" cy="4556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21"/>
          <p:cNvCxnSpPr>
            <a:stCxn id="7" idx="3"/>
            <a:endCxn id="14" idx="1"/>
          </p:cNvCxnSpPr>
          <p:nvPr/>
        </p:nvCxnSpPr>
        <p:spPr bwMode="auto">
          <a:xfrm>
            <a:off x="1818501" y="2357931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  <p:cxnSp>
        <p:nvCxnSpPr>
          <p:cNvPr id="11" name="直接连接符 23"/>
          <p:cNvCxnSpPr>
            <a:stCxn id="8" idx="3"/>
            <a:endCxn id="15" idx="1"/>
          </p:cNvCxnSpPr>
          <p:nvPr/>
        </p:nvCxnSpPr>
        <p:spPr bwMode="auto">
          <a:xfrm>
            <a:off x="1818501" y="1546728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155051" y="2130124"/>
            <a:ext cx="6132513" cy="45561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marL="365125">
              <a:defRPr/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安装部署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155051" y="1318921"/>
            <a:ext cx="6132513" cy="4556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indent="365125"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42226" y="2980315"/>
            <a:ext cx="676275" cy="45561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26"/>
          <p:cNvCxnSpPr>
            <a:stCxn id="16" idx="3"/>
            <a:endCxn id="19" idx="1"/>
          </p:cNvCxnSpPr>
          <p:nvPr/>
        </p:nvCxnSpPr>
        <p:spPr bwMode="auto">
          <a:xfrm>
            <a:off x="1818501" y="3208122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155051" y="2980315"/>
            <a:ext cx="6132513" cy="45561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noFill/>
            <a:miter lim="800000"/>
            <a:headEnd/>
            <a:tailEnd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indent="365125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常用命令介绍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26"/>
          <p:cNvCxnSpPr>
            <a:stCxn id="16" idx="3"/>
            <a:endCxn id="19" idx="1"/>
          </p:cNvCxnSpPr>
          <p:nvPr/>
        </p:nvCxnSpPr>
        <p:spPr bwMode="auto">
          <a:xfrm>
            <a:off x="1818501" y="3208122"/>
            <a:ext cx="33655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127000" dir="18900000" algn="bl" rotWithShape="0">
              <a:prstClr val="black">
                <a:alpha val="25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311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700" b="1" dirty="0" smtClean="0">
                <a:latin typeface="微软雅黑" pitchFamily="34" charset="-122"/>
                <a:ea typeface="微软雅黑" pitchFamily="34" charset="-122"/>
              </a:rPr>
              <a:t>安装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88" y="135731"/>
            <a:ext cx="795132" cy="522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1551" y="657868"/>
            <a:ext cx="83152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sv-SE" sz="1600" dirty="0" smtClean="0"/>
              <a:t>对于</a:t>
            </a:r>
            <a:r>
              <a:rPr lang="sv-SE" altLang="zh-CN" sz="1600" dirty="0" smtClean="0"/>
              <a:t>CentOS6</a:t>
            </a:r>
            <a:r>
              <a:rPr lang="zh-CN" altLang="en-US" sz="1600" dirty="0" smtClean="0"/>
              <a:t>或</a:t>
            </a:r>
            <a:r>
              <a:rPr lang="en-US" altLang="zh-CN" sz="1600" dirty="0" err="1" smtClean="0"/>
              <a:t>redhat</a:t>
            </a:r>
            <a:r>
              <a:rPr lang="en-US" altLang="zh-CN" sz="1600" dirty="0" smtClean="0"/>
              <a:t> 6</a:t>
            </a:r>
            <a:r>
              <a:rPr lang="zh-CN" altLang="sv-SE" sz="1600" dirty="0" smtClean="0"/>
              <a:t>，</a:t>
            </a:r>
            <a:r>
              <a:rPr lang="zh-CN" altLang="sv-SE" sz="1600" dirty="0"/>
              <a:t>可以</a:t>
            </a:r>
            <a:r>
              <a:rPr lang="zh-CN" altLang="sv-SE" sz="1600" dirty="0" smtClean="0"/>
              <a:t>使用</a:t>
            </a:r>
            <a:r>
              <a:rPr lang="sv-SE" altLang="zh-CN" sz="1600" dirty="0" smtClean="0"/>
              <a:t>EPEL</a:t>
            </a:r>
            <a:r>
              <a:rPr lang="zh-CN" altLang="sv-SE" sz="1600" dirty="0" smtClean="0"/>
              <a:t>库</a:t>
            </a:r>
            <a:r>
              <a:rPr lang="zh-CN" altLang="sv-SE" sz="1600" dirty="0"/>
              <a:t>安装	</a:t>
            </a:r>
            <a:r>
              <a:rPr lang="sv-SE" altLang="zh-CN" sz="1600" dirty="0"/>
              <a:t>Docker</a:t>
            </a:r>
            <a:r>
              <a:rPr lang="zh-CN" altLang="sv-SE" sz="1600" dirty="0"/>
              <a:t>，命令</a:t>
            </a:r>
            <a:r>
              <a:rPr lang="zh-CN" altLang="sv-SE" sz="1600" dirty="0" smtClean="0"/>
              <a:t>如下</a:t>
            </a:r>
            <a:r>
              <a:rPr lang="zh-CN" altLang="en-US" sz="1600" dirty="0" smtClean="0"/>
              <a:t>：</a:t>
            </a:r>
            <a:endParaRPr lang="zh-CN" altLang="sv-SE" sz="1600" dirty="0"/>
          </a:p>
          <a:p>
            <a:pPr lvl="1"/>
            <a:r>
              <a:rPr lang="sv-SE" altLang="zh-CN" sz="1600" dirty="0" smtClean="0"/>
              <a:t> </a:t>
            </a:r>
            <a:r>
              <a:rPr lang="sv-SE" altLang="zh-CN" sz="1400" dirty="0" smtClean="0"/>
              <a:t>yum install http</a:t>
            </a:r>
            <a:r>
              <a:rPr lang="sv-SE" altLang="zh-CN" sz="1400" dirty="0"/>
              <a:t>://mirrors.yun-idc.com/epel/6/i386/epel-release-6-8.noarch.rpm </a:t>
            </a:r>
            <a:endParaRPr lang="sv-SE" altLang="zh-CN" sz="1400" dirty="0" smtClean="0"/>
          </a:p>
          <a:p>
            <a:pPr lvl="1"/>
            <a:r>
              <a:rPr lang="sv-SE" altLang="zh-CN" sz="1400" dirty="0" smtClean="0"/>
              <a:t> yum install docker-io</a:t>
            </a:r>
            <a:endParaRPr lang="sv-SE" altLang="zh-CN" sz="1400" dirty="0"/>
          </a:p>
          <a:p>
            <a:r>
              <a:rPr lang="zh-CN" altLang="en-US" sz="1600" dirty="0" smtClean="0"/>
              <a:t>如果是在内网安装，先将</a:t>
            </a:r>
            <a:r>
              <a:rPr lang="en-US" altLang="zh-CN" sz="1600" dirty="0" smtClean="0"/>
              <a:t>EPEL</a:t>
            </a:r>
            <a:r>
              <a:rPr lang="zh-CN" altLang="en-US" sz="1600" dirty="0" smtClean="0"/>
              <a:t>以及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RPM</a:t>
            </a:r>
            <a:r>
              <a:rPr lang="zh-CN" altLang="en-US" sz="1600" dirty="0" smtClean="0"/>
              <a:t>包下载到本地</a:t>
            </a:r>
            <a:r>
              <a:rPr lang="en-US" altLang="zh-CN" sz="1600" dirty="0" smtClean="0"/>
              <a:t>yum</a:t>
            </a:r>
            <a:r>
              <a:rPr lang="zh-CN" altLang="en-US" sz="1600" dirty="0" smtClean="0"/>
              <a:t>源中，并在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etc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yum.repos.d</a:t>
            </a:r>
            <a:r>
              <a:rPr lang="zh-CN" altLang="en-US" sz="1600" dirty="0" smtClean="0"/>
              <a:t>目录下配置好</a:t>
            </a:r>
            <a:r>
              <a:rPr lang="en-US" altLang="zh-CN" sz="1600" dirty="0" smtClean="0"/>
              <a:t>repo</a:t>
            </a:r>
            <a:r>
              <a:rPr lang="zh-CN" altLang="en-US" sz="1600" dirty="0" smtClean="0"/>
              <a:t>文件，以及在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etc</a:t>
            </a:r>
            <a:r>
              <a:rPr lang="en-US" altLang="zh-CN" sz="1600" dirty="0" smtClean="0"/>
              <a:t>/hosts</a:t>
            </a:r>
            <a:r>
              <a:rPr lang="zh-CN" altLang="en-US" sz="1600" dirty="0" smtClean="0"/>
              <a:t>文件中配置相应主机</a:t>
            </a:r>
            <a:endParaRPr lang="en-US" altLang="zh-CN" sz="1600" dirty="0" smtClean="0"/>
          </a:p>
          <a:p>
            <a:r>
              <a:rPr lang="zh-CN" altLang="en-US" sz="1600" dirty="0" smtClean="0"/>
              <a:t>比如在网状网的</a:t>
            </a:r>
            <a:r>
              <a:rPr lang="en-US" altLang="zh-CN" sz="1600" dirty="0" smtClean="0"/>
              <a:t>yum</a:t>
            </a:r>
            <a:r>
              <a:rPr lang="zh-CN" altLang="en-US" sz="1600" dirty="0" smtClean="0"/>
              <a:t>源的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/data8/</a:t>
            </a:r>
            <a:r>
              <a:rPr lang="en-US" altLang="zh-CN" sz="1600" dirty="0" err="1" smtClean="0"/>
              <a:t>ecip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rdoRepo</a:t>
            </a:r>
            <a:r>
              <a:rPr lang="en-US" altLang="zh-CN" sz="1600" dirty="0" smtClean="0"/>
              <a:t>/pub/</a:t>
            </a:r>
            <a:r>
              <a:rPr lang="en-US" altLang="zh-CN" sz="1600" dirty="0" err="1" smtClean="0"/>
              <a:t>epel</a:t>
            </a:r>
            <a:r>
              <a:rPr lang="en-US" altLang="zh-CN" sz="1600" dirty="0" smtClean="0"/>
              <a:t>/6/x86_64</a:t>
            </a:r>
            <a:r>
              <a:rPr lang="zh-CN" altLang="en-US" sz="1600" dirty="0" smtClean="0"/>
              <a:t>目录中：</a:t>
            </a:r>
            <a:endParaRPr lang="sv-SE" altLang="zh-CN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5" y="2204538"/>
            <a:ext cx="6832397" cy="26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099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</Template>
  <TotalTime>10080</TotalTime>
  <Words>1403</Words>
  <Application>Microsoft Office PowerPoint</Application>
  <PresentationFormat>全屏显示(16:9)</PresentationFormat>
  <Paragraphs>508</Paragraphs>
  <Slides>33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HP Simplified</vt:lpstr>
      <vt:lpstr>Lucida Grande</vt:lpstr>
      <vt:lpstr>Microsoft Yahei</vt:lpstr>
      <vt:lpstr>MS PGothic</vt:lpstr>
      <vt:lpstr>宋体</vt:lpstr>
      <vt:lpstr>微软雅黑</vt:lpstr>
      <vt:lpstr>Arial</vt:lpstr>
      <vt:lpstr>Calibri</vt:lpstr>
      <vt:lpstr>Calibri Light</vt:lpstr>
      <vt:lpstr>HP_PPT_Standard_16x9</vt:lpstr>
      <vt:lpstr>Office Theme</vt:lpstr>
      <vt:lpstr>OPENSTACK 培训 (For Internal)</vt:lpstr>
      <vt:lpstr>PowerPoint 演示文稿</vt:lpstr>
      <vt:lpstr>DOCKER介绍—简介</vt:lpstr>
      <vt:lpstr>DOCKER介绍—三个基本概念</vt:lpstr>
      <vt:lpstr>DOCKER介绍—镜像</vt:lpstr>
      <vt:lpstr>DOCKER介绍—原理</vt:lpstr>
      <vt:lpstr>DOCKER介绍—应用在docker中的生命周期</vt:lpstr>
      <vt:lpstr>PowerPoint 演示文稿</vt:lpstr>
      <vt:lpstr>DOCKER安装</vt:lpstr>
      <vt:lpstr>DOCKER部署</vt:lpstr>
      <vt:lpstr>DOCKER部署</vt:lpstr>
      <vt:lpstr>DOCKER部署</vt:lpstr>
      <vt:lpstr>DOCKER部署</vt:lpstr>
      <vt:lpstr>PowerPoint 演示文稿</vt:lpstr>
      <vt:lpstr>DOCKER常用命令-共有库</vt:lpstr>
      <vt:lpstr>DOCKER常用命令-私有库</vt:lpstr>
      <vt:lpstr>DOCKER常用命令-私有库</vt:lpstr>
      <vt:lpstr>DOCKER常用命令-Build Image</vt:lpstr>
      <vt:lpstr>DOCKER常用命令-Build Image</vt:lpstr>
      <vt:lpstr>DOCKER常用命令-Build Image</vt:lpstr>
      <vt:lpstr>DOCKER常用命令-Build Image</vt:lpstr>
      <vt:lpstr>DOCKER常用命令-Build Image</vt:lpstr>
      <vt:lpstr>DOCKER常用命令-Build Image</vt:lpstr>
      <vt:lpstr>DOCKER常用命令-IMAGE操作</vt:lpstr>
      <vt:lpstr>DOCKER常用命令-IMAGE操作</vt:lpstr>
      <vt:lpstr>DOCKER常用命令-容器命令</vt:lpstr>
      <vt:lpstr>DOCKER常用命令-容器命令</vt:lpstr>
      <vt:lpstr>DOCKER常用命令-容器命令</vt:lpstr>
      <vt:lpstr>DOCKER常用命令-容器命令</vt:lpstr>
      <vt:lpstr>DOCKER常用命令-容器命令-常用参数</vt:lpstr>
      <vt:lpstr>DOCKER常用命令-容器命令-常用参数</vt:lpstr>
      <vt:lpstr>DOCKER常用命令-容器命令-常用参数</vt:lpstr>
      <vt:lpstr>Thank you</vt:lpstr>
    </vt:vector>
  </TitlesOfParts>
  <Company>HP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TBDA</dc:title>
  <dc:creator>lxiaohon</dc:creator>
  <cp:lastModifiedBy>yehuo</cp:lastModifiedBy>
  <cp:revision>612</cp:revision>
  <cp:lastPrinted>2012-04-13T15:38:33Z</cp:lastPrinted>
  <dcterms:created xsi:type="dcterms:W3CDTF">2012-04-16T06:32:21Z</dcterms:created>
  <dcterms:modified xsi:type="dcterms:W3CDTF">2015-09-21T05:45:19Z</dcterms:modified>
</cp:coreProperties>
</file>