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1E1B"/>
    <a:srgbClr val="DFE6ED"/>
    <a:srgbClr val="CFD9E3"/>
    <a:srgbClr val="8AA4BB"/>
    <a:srgbClr val="C64747"/>
    <a:srgbClr val="627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3CBE3-9238-A0F5-F371-CA588BD3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D07815-0E8C-A18D-7065-385A5715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8D5BD-9F33-E847-44AE-7508F36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042EA2-8BAB-72FA-830D-DAD7B28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3CA16-F833-16F8-6BB7-C6B03F88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9BBA9-CBBA-4B51-B12B-25648076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BFB74B-FB88-14D4-4CA8-DAD53C41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0D826-D978-437C-6B9A-B74D18C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2EA0D-78F5-3DC2-8C89-052100E2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66E74-0C96-BB38-0E0A-211538BA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1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4BB589-A567-AF67-ADA3-560FBEC7A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775E69-CDB8-74CC-4FAB-39C9C309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C5D1D-CA46-E223-E83B-9E64F305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50CC2-9E86-5224-A14D-21DB9878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67128B-2408-ABAC-F452-A17517E1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6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67109-DF92-7633-D5BE-41DC81BD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279DB-6E55-1859-C98C-DDF87121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AE0209-AE45-2DCC-4C87-BA483F57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D48D5-D89E-2F03-9B50-5E229094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99812-2405-B3F9-DBC2-FF2C8D4F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03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56E29-0C60-FF03-F834-B7351055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9502-2EEF-18DE-5F5A-5F4BFEAF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A03E2-C9E7-ADCF-8698-CCE46878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F03A2-2FC5-FF36-631D-FBDFD173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3F45F-2290-D79E-FBA1-96EDFBDB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42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8C8B6-0670-54E2-12C1-AAA308CE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87852-60C8-D90D-5C62-0BC4671D0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A5C8E-F8B0-4834-3B8B-6550B40E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F36AEB-3029-FBEB-934E-5F00CF4F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76B8F-E3E1-98CE-F7AD-0C16940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87F5A-FBEE-4FD3-875E-62EBE44E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6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80368-E91B-E864-A798-2C1F917D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A0DB0-5049-E0A1-7257-2086F963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4C36A8-66E0-7C70-5E69-1F4E6173E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5F76A9-6538-AFA7-201D-24BB0BD94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D1AE54-FCEF-77C2-A478-CBE388D25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764F00-2A41-EFB2-E214-AACF5739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BF786D-845E-3718-E966-603E378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928366-48B6-E19C-1AF7-F98A4C07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1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2A70C-7BE9-7BEB-D2CE-8F2C59C4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11E067-7219-7659-5B4A-521A3504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380283-8B9A-2882-3415-3432B933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6EB7B7-82F9-538F-4A2E-293142C6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4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21AEC9-CA63-4013-C9A5-E464B409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378407-B966-2936-F5C9-F3226D8F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8A7FC-AB9F-617F-1D06-C981811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91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08C68-0D1B-171B-FA46-CFCBB630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060849-4A41-E93B-BB85-920DD55E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55AB41-848A-EA30-A591-621261DD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F93D8C-06E1-6415-E141-3EE7924F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03926-4F07-2A32-0167-6D49C3E9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0121F-7A9B-46B7-E692-1A8E957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5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50026-D6C6-C71A-050B-A39DA36E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7FD4CD-3876-1D16-522D-BFAD07289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59E9AB-0F43-8E70-1A9C-C96101AE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1F891D-BCEA-9145-F519-565B837F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C1EEF-4A1F-4405-0D6F-A66DC32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8A8325-AA03-7896-5A37-D27E9CB4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0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5E9B1A-BA6C-4B97-0814-40CFFDCF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2930A4-F7D5-F064-98B1-C1F3382E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D4DA9-A4F5-DC54-6B25-682A18095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2F3E-1277-41CD-8E7D-4FE3F9407BB5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CF73D-5B57-94C9-59A3-8B5FC45A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AD9B1-6940-E9C3-2B3B-A3DB1974C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8410-4831-4EFA-BC9F-2FDC79F8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6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DEC54-6A58-40CD-D254-2D23171A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5" y="203143"/>
            <a:ext cx="10515600" cy="621242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rgbClr val="351E1B"/>
                </a:solidFill>
              </a:rPr>
              <a:t>Angewandtes</a:t>
            </a:r>
            <a:r>
              <a:rPr lang="de-DE" sz="3200" dirty="0"/>
              <a:t> Programmierprojekt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E6DABB-600B-E344-D4DE-35E38263BE13}"/>
              </a:ext>
            </a:extLst>
          </p:cNvPr>
          <p:cNvSpPr/>
          <p:nvPr/>
        </p:nvSpPr>
        <p:spPr>
          <a:xfrm>
            <a:off x="1378947" y="984884"/>
            <a:ext cx="9434106" cy="1197790"/>
          </a:xfrm>
          <a:prstGeom prst="rect">
            <a:avLst/>
          </a:prstGeom>
          <a:solidFill>
            <a:srgbClr val="8AA4BB"/>
          </a:solidFill>
          <a:ln w="19050">
            <a:solidFill>
              <a:srgbClr val="351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100" b="1" dirty="0">
              <a:solidFill>
                <a:srgbClr val="351E1B"/>
              </a:solidFill>
            </a:endParaRPr>
          </a:p>
          <a:p>
            <a:pPr algn="ctr"/>
            <a:r>
              <a:rPr lang="de-DE" b="1" dirty="0">
                <a:solidFill>
                  <a:srgbClr val="351E1B"/>
                </a:solidFill>
              </a:rPr>
              <a:t>Dataset: </a:t>
            </a:r>
            <a:r>
              <a:rPr lang="de-DE" dirty="0" err="1">
                <a:solidFill>
                  <a:srgbClr val="351E1B"/>
                </a:solidFill>
              </a:rPr>
              <a:t>Framingham</a:t>
            </a:r>
            <a:r>
              <a:rPr lang="de-DE" dirty="0">
                <a:solidFill>
                  <a:srgbClr val="351E1B"/>
                </a:solidFill>
              </a:rPr>
              <a:t> </a:t>
            </a:r>
            <a:r>
              <a:rPr lang="de-DE" dirty="0" err="1">
                <a:solidFill>
                  <a:srgbClr val="351E1B"/>
                </a:solidFill>
              </a:rPr>
              <a:t>heart</a:t>
            </a:r>
            <a:r>
              <a:rPr lang="de-DE" dirty="0">
                <a:solidFill>
                  <a:srgbClr val="351E1B"/>
                </a:solidFill>
              </a:rPr>
              <a:t> </a:t>
            </a:r>
            <a:r>
              <a:rPr lang="de-DE" dirty="0" err="1">
                <a:solidFill>
                  <a:srgbClr val="351E1B"/>
                </a:solidFill>
              </a:rPr>
              <a:t>study</a:t>
            </a:r>
            <a:r>
              <a:rPr lang="de-DE" dirty="0">
                <a:solidFill>
                  <a:srgbClr val="351E1B"/>
                </a:solidFill>
              </a:rPr>
              <a:t> </a:t>
            </a:r>
            <a:r>
              <a:rPr lang="de-DE" dirty="0" err="1">
                <a:solidFill>
                  <a:srgbClr val="351E1B"/>
                </a:solidFill>
              </a:rPr>
              <a:t>dataset</a:t>
            </a:r>
            <a:endParaRPr lang="de-DE" dirty="0">
              <a:solidFill>
                <a:srgbClr val="351E1B"/>
              </a:solidFill>
            </a:endParaRPr>
          </a:p>
          <a:p>
            <a:pPr algn="ctr"/>
            <a:endParaRPr lang="de-DE" sz="1000" b="1" dirty="0">
              <a:solidFill>
                <a:srgbClr val="351E1B"/>
              </a:solidFill>
            </a:endParaRPr>
          </a:p>
          <a:p>
            <a:pPr algn="ctr"/>
            <a:r>
              <a:rPr lang="de-DE" b="1" dirty="0">
                <a:solidFill>
                  <a:srgbClr val="351E1B"/>
                </a:solidFill>
              </a:rPr>
              <a:t>Ziel: </a:t>
            </a:r>
            <a:r>
              <a:rPr lang="de-DE" dirty="0">
                <a:solidFill>
                  <a:srgbClr val="351E1B"/>
                </a:solidFill>
              </a:rPr>
              <a:t>ML-Algorithmus zur Vorhersage einer möglichen Herzerkrankung in den nächsten 10 Jahren.</a:t>
            </a:r>
          </a:p>
          <a:p>
            <a:pPr algn="ctr"/>
            <a:endParaRPr lang="de-DE" sz="1100" b="1" dirty="0">
              <a:solidFill>
                <a:srgbClr val="351E1B"/>
              </a:solidFill>
            </a:endParaRPr>
          </a:p>
          <a:p>
            <a:pPr algn="ctr"/>
            <a:endParaRPr lang="de-DE" b="1" dirty="0">
              <a:solidFill>
                <a:srgbClr val="351E1B"/>
              </a:solidFill>
            </a:endParaRPr>
          </a:p>
          <a:p>
            <a:pPr algn="ctr"/>
            <a:endParaRPr lang="de-DE" b="1" dirty="0">
              <a:solidFill>
                <a:srgbClr val="351E1B"/>
              </a:solidFill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D44E391-21C1-CABE-1F90-05C53D6BB709}"/>
              </a:ext>
            </a:extLst>
          </p:cNvPr>
          <p:cNvGrpSpPr/>
          <p:nvPr/>
        </p:nvGrpSpPr>
        <p:grpSpPr>
          <a:xfrm>
            <a:off x="4924297" y="2651313"/>
            <a:ext cx="6649139" cy="3692923"/>
            <a:chOff x="4924297" y="2651313"/>
            <a:chExt cx="6649139" cy="369292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9C550A2-8641-AB1D-59D0-AB44C3E86FC4}"/>
                </a:ext>
              </a:extLst>
            </p:cNvPr>
            <p:cNvSpPr/>
            <p:nvPr/>
          </p:nvSpPr>
          <p:spPr>
            <a:xfrm>
              <a:off x="7309412" y="4086530"/>
              <a:ext cx="2130191" cy="568157"/>
            </a:xfrm>
            <a:custGeom>
              <a:avLst/>
              <a:gdLst>
                <a:gd name="connsiteX0" fmla="*/ 0 w 2130191"/>
                <a:gd name="connsiteY0" fmla="*/ 0 h 568157"/>
                <a:gd name="connsiteX1" fmla="*/ 532548 w 2130191"/>
                <a:gd name="connsiteY1" fmla="*/ 0 h 568157"/>
                <a:gd name="connsiteX2" fmla="*/ 1086397 w 2130191"/>
                <a:gd name="connsiteY2" fmla="*/ 0 h 568157"/>
                <a:gd name="connsiteX3" fmla="*/ 1576341 w 2130191"/>
                <a:gd name="connsiteY3" fmla="*/ 0 h 568157"/>
                <a:gd name="connsiteX4" fmla="*/ 2130191 w 2130191"/>
                <a:gd name="connsiteY4" fmla="*/ 0 h 568157"/>
                <a:gd name="connsiteX5" fmla="*/ 2130191 w 2130191"/>
                <a:gd name="connsiteY5" fmla="*/ 568157 h 568157"/>
                <a:gd name="connsiteX6" fmla="*/ 1576341 w 2130191"/>
                <a:gd name="connsiteY6" fmla="*/ 568157 h 568157"/>
                <a:gd name="connsiteX7" fmla="*/ 1107699 w 2130191"/>
                <a:gd name="connsiteY7" fmla="*/ 568157 h 568157"/>
                <a:gd name="connsiteX8" fmla="*/ 617755 w 2130191"/>
                <a:gd name="connsiteY8" fmla="*/ 568157 h 568157"/>
                <a:gd name="connsiteX9" fmla="*/ 0 w 2130191"/>
                <a:gd name="connsiteY9" fmla="*/ 568157 h 568157"/>
                <a:gd name="connsiteX10" fmla="*/ 0 w 2130191"/>
                <a:gd name="connsiteY10" fmla="*/ 0 h 56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0191" h="568157" fill="none" extrusionOk="0">
                  <a:moveTo>
                    <a:pt x="0" y="0"/>
                  </a:moveTo>
                  <a:cubicBezTo>
                    <a:pt x="228307" y="5483"/>
                    <a:pt x="324326" y="-20664"/>
                    <a:pt x="532548" y="0"/>
                  </a:cubicBezTo>
                  <a:cubicBezTo>
                    <a:pt x="740770" y="20664"/>
                    <a:pt x="939221" y="-15292"/>
                    <a:pt x="1086397" y="0"/>
                  </a:cubicBezTo>
                  <a:cubicBezTo>
                    <a:pt x="1233573" y="15292"/>
                    <a:pt x="1406252" y="11710"/>
                    <a:pt x="1576341" y="0"/>
                  </a:cubicBezTo>
                  <a:cubicBezTo>
                    <a:pt x="1746430" y="-11710"/>
                    <a:pt x="1869375" y="-12509"/>
                    <a:pt x="2130191" y="0"/>
                  </a:cubicBezTo>
                  <a:cubicBezTo>
                    <a:pt x="2129180" y="190537"/>
                    <a:pt x="2115880" y="448079"/>
                    <a:pt x="2130191" y="568157"/>
                  </a:cubicBezTo>
                  <a:cubicBezTo>
                    <a:pt x="1874133" y="553683"/>
                    <a:pt x="1840927" y="568267"/>
                    <a:pt x="1576341" y="568157"/>
                  </a:cubicBezTo>
                  <a:cubicBezTo>
                    <a:pt x="1311755" y="568048"/>
                    <a:pt x="1285086" y="582725"/>
                    <a:pt x="1107699" y="568157"/>
                  </a:cubicBezTo>
                  <a:cubicBezTo>
                    <a:pt x="930312" y="553589"/>
                    <a:pt x="789507" y="563865"/>
                    <a:pt x="617755" y="568157"/>
                  </a:cubicBezTo>
                  <a:cubicBezTo>
                    <a:pt x="446003" y="572449"/>
                    <a:pt x="201422" y="591667"/>
                    <a:pt x="0" y="568157"/>
                  </a:cubicBezTo>
                  <a:cubicBezTo>
                    <a:pt x="-15104" y="287379"/>
                    <a:pt x="21170" y="248714"/>
                    <a:pt x="0" y="0"/>
                  </a:cubicBezTo>
                  <a:close/>
                </a:path>
                <a:path w="2130191" h="568157" stroke="0" extrusionOk="0">
                  <a:moveTo>
                    <a:pt x="0" y="0"/>
                  </a:moveTo>
                  <a:cubicBezTo>
                    <a:pt x="169289" y="-8412"/>
                    <a:pt x="244682" y="2351"/>
                    <a:pt x="468642" y="0"/>
                  </a:cubicBezTo>
                  <a:cubicBezTo>
                    <a:pt x="692602" y="-2351"/>
                    <a:pt x="807160" y="-23755"/>
                    <a:pt x="1001190" y="0"/>
                  </a:cubicBezTo>
                  <a:cubicBezTo>
                    <a:pt x="1195220" y="23755"/>
                    <a:pt x="1319018" y="-4067"/>
                    <a:pt x="1512436" y="0"/>
                  </a:cubicBezTo>
                  <a:cubicBezTo>
                    <a:pt x="1705854" y="4067"/>
                    <a:pt x="1901992" y="-25544"/>
                    <a:pt x="2130191" y="0"/>
                  </a:cubicBezTo>
                  <a:cubicBezTo>
                    <a:pt x="2113129" y="275898"/>
                    <a:pt x="2116464" y="396686"/>
                    <a:pt x="2130191" y="568157"/>
                  </a:cubicBezTo>
                  <a:cubicBezTo>
                    <a:pt x="1868993" y="547224"/>
                    <a:pt x="1757332" y="581771"/>
                    <a:pt x="1555039" y="568157"/>
                  </a:cubicBezTo>
                  <a:cubicBezTo>
                    <a:pt x="1352746" y="554543"/>
                    <a:pt x="1298839" y="580258"/>
                    <a:pt x="1065096" y="568157"/>
                  </a:cubicBezTo>
                  <a:cubicBezTo>
                    <a:pt x="831353" y="556056"/>
                    <a:pt x="645844" y="558535"/>
                    <a:pt x="489944" y="568157"/>
                  </a:cubicBezTo>
                  <a:cubicBezTo>
                    <a:pt x="334044" y="577779"/>
                    <a:pt x="135397" y="553686"/>
                    <a:pt x="0" y="568157"/>
                  </a:cubicBezTo>
                  <a:cubicBezTo>
                    <a:pt x="11633" y="332205"/>
                    <a:pt x="9853" y="117842"/>
                    <a:pt x="0" y="0"/>
                  </a:cubicBezTo>
                  <a:close/>
                </a:path>
              </a:pathLst>
            </a:custGeom>
            <a:solidFill>
              <a:srgbClr val="8AA4BB"/>
            </a:solidFill>
            <a:ln w="19050">
              <a:solidFill>
                <a:srgbClr val="351E1B"/>
              </a:solidFill>
              <a:extLst>
                <a:ext uri="{C807C97D-BFC1-408E-A445-0C87EB9F89A2}">
                  <ask:lineSketchStyleProps xmlns:ask="http://schemas.microsoft.com/office/drawing/2018/sketchyshapes" sd="271263009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>
                  <a:solidFill>
                    <a:srgbClr val="351E1B"/>
                  </a:solidFill>
                </a:rPr>
                <a:t>Machine</a:t>
              </a:r>
              <a:r>
                <a:rPr lang="de-DE" b="1" dirty="0">
                  <a:solidFill>
                    <a:srgbClr val="351E1B"/>
                  </a:solidFill>
                </a:rPr>
                <a:t> Learning</a:t>
              </a:r>
            </a:p>
          </p:txBody>
        </p:sp>
        <p:sp>
          <p:nvSpPr>
            <p:cNvPr id="7" name="Wolke 6">
              <a:extLst>
                <a:ext uri="{FF2B5EF4-FFF2-40B4-BE49-F238E27FC236}">
                  <a16:creationId xmlns:a16="http://schemas.microsoft.com/office/drawing/2014/main" id="{AB8EEBA9-5BEC-3626-4E75-8B26DD03F992}"/>
                </a:ext>
              </a:extLst>
            </p:cNvPr>
            <p:cNvSpPr/>
            <p:nvPr/>
          </p:nvSpPr>
          <p:spPr>
            <a:xfrm>
              <a:off x="6644820" y="2651313"/>
              <a:ext cx="1729687" cy="1121306"/>
            </a:xfrm>
            <a:prstGeom prst="cloud">
              <a:avLst/>
            </a:prstGeom>
            <a:solidFill>
              <a:srgbClr val="DFE6ED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351E1B"/>
                  </a:solidFill>
                </a:rPr>
                <a:t>Random Forest</a:t>
              </a:r>
            </a:p>
          </p:txBody>
        </p:sp>
        <p:sp>
          <p:nvSpPr>
            <p:cNvPr id="8" name="Wolke 7">
              <a:extLst>
                <a:ext uri="{FF2B5EF4-FFF2-40B4-BE49-F238E27FC236}">
                  <a16:creationId xmlns:a16="http://schemas.microsoft.com/office/drawing/2014/main" id="{5EB0865D-64B2-2BAB-810F-B42A9B547B74}"/>
                </a:ext>
              </a:extLst>
            </p:cNvPr>
            <p:cNvSpPr/>
            <p:nvPr/>
          </p:nvSpPr>
          <p:spPr>
            <a:xfrm>
              <a:off x="6749287" y="4993106"/>
              <a:ext cx="1867476" cy="1351130"/>
            </a:xfrm>
            <a:prstGeom prst="cloud">
              <a:avLst/>
            </a:prstGeom>
            <a:solidFill>
              <a:srgbClr val="DFE6ED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351E1B"/>
                  </a:solidFill>
                </a:rPr>
                <a:t>Künstliche Neuronale Netze</a:t>
              </a:r>
            </a:p>
          </p:txBody>
        </p:sp>
        <p:sp>
          <p:nvSpPr>
            <p:cNvPr id="9" name="Wolke 8">
              <a:extLst>
                <a:ext uri="{FF2B5EF4-FFF2-40B4-BE49-F238E27FC236}">
                  <a16:creationId xmlns:a16="http://schemas.microsoft.com/office/drawing/2014/main" id="{22061688-8F75-01EA-A684-A20323E2959E}"/>
                </a:ext>
              </a:extLst>
            </p:cNvPr>
            <p:cNvSpPr/>
            <p:nvPr/>
          </p:nvSpPr>
          <p:spPr>
            <a:xfrm>
              <a:off x="9138589" y="4639196"/>
              <a:ext cx="2434847" cy="1541571"/>
            </a:xfrm>
            <a:prstGeom prst="cloud">
              <a:avLst/>
            </a:prstGeom>
            <a:solidFill>
              <a:srgbClr val="DFE6ED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rgbClr val="351E1B"/>
                  </a:solidFill>
                </a:rPr>
                <a:t>SVM (Support Vector </a:t>
              </a:r>
              <a:r>
                <a:rPr lang="de-DE" sz="1600" dirty="0" err="1">
                  <a:solidFill>
                    <a:srgbClr val="351E1B"/>
                  </a:solidFill>
                </a:rPr>
                <a:t>Machine</a:t>
              </a:r>
              <a:r>
                <a:rPr lang="de-DE" sz="1600" dirty="0">
                  <a:solidFill>
                    <a:srgbClr val="351E1B"/>
                  </a:solidFill>
                </a:rPr>
                <a:t>)</a:t>
              </a:r>
            </a:p>
          </p:txBody>
        </p:sp>
        <p:sp>
          <p:nvSpPr>
            <p:cNvPr id="10" name="Wolke 9">
              <a:extLst>
                <a:ext uri="{FF2B5EF4-FFF2-40B4-BE49-F238E27FC236}">
                  <a16:creationId xmlns:a16="http://schemas.microsoft.com/office/drawing/2014/main" id="{25690A7A-1BB9-32C5-E36F-46CF1306BBD1}"/>
                </a:ext>
              </a:extLst>
            </p:cNvPr>
            <p:cNvSpPr/>
            <p:nvPr/>
          </p:nvSpPr>
          <p:spPr>
            <a:xfrm>
              <a:off x="9241714" y="2938820"/>
              <a:ext cx="1532709" cy="1074449"/>
            </a:xfrm>
            <a:prstGeom prst="cloud">
              <a:avLst/>
            </a:prstGeom>
            <a:solidFill>
              <a:srgbClr val="DFE6ED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rgbClr val="351E1B"/>
                  </a:solidFill>
                </a:rPr>
                <a:t>Decision</a:t>
              </a:r>
              <a:r>
                <a:rPr lang="de-DE" dirty="0">
                  <a:solidFill>
                    <a:srgbClr val="351E1B"/>
                  </a:solidFill>
                </a:rPr>
                <a:t> </a:t>
              </a:r>
              <a:r>
                <a:rPr lang="de-DE" dirty="0" err="1">
                  <a:solidFill>
                    <a:srgbClr val="351E1B"/>
                  </a:solidFill>
                </a:rPr>
                <a:t>Tree</a:t>
              </a:r>
              <a:endParaRPr lang="de-DE" dirty="0">
                <a:solidFill>
                  <a:srgbClr val="351E1B"/>
                </a:solidFill>
              </a:endParaRPr>
            </a:p>
          </p:txBody>
        </p:sp>
        <p:sp>
          <p:nvSpPr>
            <p:cNvPr id="11" name="Wolke 10">
              <a:extLst>
                <a:ext uri="{FF2B5EF4-FFF2-40B4-BE49-F238E27FC236}">
                  <a16:creationId xmlns:a16="http://schemas.microsoft.com/office/drawing/2014/main" id="{35579BDA-4925-C62E-D4E4-47595E06579F}"/>
                </a:ext>
              </a:extLst>
            </p:cNvPr>
            <p:cNvSpPr/>
            <p:nvPr/>
          </p:nvSpPr>
          <p:spPr>
            <a:xfrm>
              <a:off x="4924297" y="3933417"/>
              <a:ext cx="1824990" cy="1272221"/>
            </a:xfrm>
            <a:prstGeom prst="cloud">
              <a:avLst/>
            </a:prstGeom>
            <a:solidFill>
              <a:srgbClr val="DFE6ED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351E1B"/>
                  </a:solidFill>
                </a:rPr>
                <a:t>Regression</a:t>
              </a:r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DB291EE-84F0-E798-5715-51F671A95449}"/>
                </a:ext>
              </a:extLst>
            </p:cNvPr>
            <p:cNvSpPr/>
            <p:nvPr/>
          </p:nvSpPr>
          <p:spPr>
            <a:xfrm>
              <a:off x="6681788" y="4241259"/>
              <a:ext cx="638175" cy="154529"/>
            </a:xfrm>
            <a:custGeom>
              <a:avLst/>
              <a:gdLst>
                <a:gd name="connsiteX0" fmla="*/ 0 w 638175"/>
                <a:gd name="connsiteY0" fmla="*/ 154529 h 154529"/>
                <a:gd name="connsiteX1" fmla="*/ 638175 w 638175"/>
                <a:gd name="connsiteY1" fmla="*/ 49754 h 15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8175" h="154529">
                  <a:moveTo>
                    <a:pt x="0" y="154529"/>
                  </a:moveTo>
                  <a:cubicBezTo>
                    <a:pt x="158353" y="43801"/>
                    <a:pt x="316706" y="-66927"/>
                    <a:pt x="638175" y="49754"/>
                  </a:cubicBezTo>
                </a:path>
              </a:pathLst>
            </a:custGeom>
            <a:noFill/>
            <a:ln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9556DA-F24D-95D8-9A2F-25979D89E129}"/>
                </a:ext>
              </a:extLst>
            </p:cNvPr>
            <p:cNvSpPr/>
            <p:nvPr/>
          </p:nvSpPr>
          <p:spPr>
            <a:xfrm>
              <a:off x="8158163" y="3424238"/>
              <a:ext cx="367922" cy="661987"/>
            </a:xfrm>
            <a:custGeom>
              <a:avLst/>
              <a:gdLst>
                <a:gd name="connsiteX0" fmla="*/ 0 w 367922"/>
                <a:gd name="connsiteY0" fmla="*/ 0 h 661987"/>
                <a:gd name="connsiteX1" fmla="*/ 342900 w 367922"/>
                <a:gd name="connsiteY1" fmla="*/ 661987 h 66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22" h="661987">
                  <a:moveTo>
                    <a:pt x="0" y="0"/>
                  </a:moveTo>
                  <a:cubicBezTo>
                    <a:pt x="221853" y="220662"/>
                    <a:pt x="443706" y="441325"/>
                    <a:pt x="342900" y="661987"/>
                  </a:cubicBezTo>
                </a:path>
              </a:pathLst>
            </a:custGeom>
            <a:noFill/>
            <a:ln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5C1A2420-5DC0-4B9A-3EC3-42A22A14A164}"/>
                </a:ext>
              </a:extLst>
            </p:cNvPr>
            <p:cNvSpPr/>
            <p:nvPr/>
          </p:nvSpPr>
          <p:spPr>
            <a:xfrm>
              <a:off x="8896350" y="3762375"/>
              <a:ext cx="404813" cy="319088"/>
            </a:xfrm>
            <a:custGeom>
              <a:avLst/>
              <a:gdLst>
                <a:gd name="connsiteX0" fmla="*/ 404813 w 404813"/>
                <a:gd name="connsiteY0" fmla="*/ 0 h 319088"/>
                <a:gd name="connsiteX1" fmla="*/ 0 w 404813"/>
                <a:gd name="connsiteY1" fmla="*/ 319088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4813" h="319088">
                  <a:moveTo>
                    <a:pt x="404813" y="0"/>
                  </a:moveTo>
                  <a:cubicBezTo>
                    <a:pt x="257572" y="65088"/>
                    <a:pt x="110331" y="130176"/>
                    <a:pt x="0" y="319088"/>
                  </a:cubicBezTo>
                </a:path>
              </a:pathLst>
            </a:custGeom>
            <a:noFill/>
            <a:ln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B244352-40BF-38FE-9466-E19803565515}"/>
                </a:ext>
              </a:extLst>
            </p:cNvPr>
            <p:cNvSpPr/>
            <p:nvPr/>
          </p:nvSpPr>
          <p:spPr>
            <a:xfrm>
              <a:off x="7296150" y="4640849"/>
              <a:ext cx="971550" cy="478839"/>
            </a:xfrm>
            <a:custGeom>
              <a:avLst/>
              <a:gdLst>
                <a:gd name="connsiteX0" fmla="*/ 0 w 971550"/>
                <a:gd name="connsiteY0" fmla="*/ 478839 h 478839"/>
                <a:gd name="connsiteX1" fmla="*/ 971550 w 971550"/>
                <a:gd name="connsiteY1" fmla="*/ 12114 h 47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1550" h="478839">
                  <a:moveTo>
                    <a:pt x="0" y="478839"/>
                  </a:moveTo>
                  <a:cubicBezTo>
                    <a:pt x="345678" y="208964"/>
                    <a:pt x="691356" y="-60911"/>
                    <a:pt x="971550" y="12114"/>
                  </a:cubicBezTo>
                </a:path>
              </a:pathLst>
            </a:custGeom>
            <a:noFill/>
            <a:ln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F8A77FDE-C01D-92C0-9262-37040B666E44}"/>
                </a:ext>
              </a:extLst>
            </p:cNvPr>
            <p:cNvSpPr/>
            <p:nvPr/>
          </p:nvSpPr>
          <p:spPr>
            <a:xfrm>
              <a:off x="9424988" y="4385949"/>
              <a:ext cx="1042987" cy="309876"/>
            </a:xfrm>
            <a:custGeom>
              <a:avLst/>
              <a:gdLst>
                <a:gd name="connsiteX0" fmla="*/ 0 w 1042987"/>
                <a:gd name="connsiteY0" fmla="*/ 314 h 309876"/>
                <a:gd name="connsiteX1" fmla="*/ 1042987 w 1042987"/>
                <a:gd name="connsiteY1" fmla="*/ 309876 h 30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2987" h="309876">
                  <a:moveTo>
                    <a:pt x="0" y="314"/>
                  </a:moveTo>
                  <a:cubicBezTo>
                    <a:pt x="515937" y="-1671"/>
                    <a:pt x="1031874" y="-3655"/>
                    <a:pt x="1042987" y="309876"/>
                  </a:cubicBezTo>
                </a:path>
              </a:pathLst>
            </a:custGeom>
            <a:noFill/>
            <a:ln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F3E5089-6684-D601-1E21-93E017C3AF92}"/>
              </a:ext>
            </a:extLst>
          </p:cNvPr>
          <p:cNvGrpSpPr/>
          <p:nvPr/>
        </p:nvGrpSpPr>
        <p:grpSpPr>
          <a:xfrm>
            <a:off x="358337" y="2509651"/>
            <a:ext cx="4414382" cy="3834585"/>
            <a:chOff x="358337" y="2509651"/>
            <a:chExt cx="4414382" cy="4021096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EBF8805-4A38-48F6-7222-C94A2B4F2BC8}"/>
                </a:ext>
              </a:extLst>
            </p:cNvPr>
            <p:cNvSpPr/>
            <p:nvPr/>
          </p:nvSpPr>
          <p:spPr>
            <a:xfrm>
              <a:off x="358337" y="2509651"/>
              <a:ext cx="4414382" cy="4021096"/>
            </a:xfrm>
            <a:prstGeom prst="rect">
              <a:avLst/>
            </a:prstGeom>
            <a:solidFill>
              <a:srgbClr val="DFE6ED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 sz="800" b="1" dirty="0">
                <a:solidFill>
                  <a:srgbClr val="351E1B"/>
                </a:solidFill>
              </a:endParaRPr>
            </a:p>
            <a:p>
              <a:pPr algn="ctr"/>
              <a:r>
                <a:rPr lang="de-DE" sz="1600" b="1" dirty="0">
                  <a:solidFill>
                    <a:srgbClr val="351E1B"/>
                  </a:solidFill>
                </a:rPr>
                <a:t>15 Eigenschaften</a:t>
              </a:r>
            </a:p>
            <a:p>
              <a:pPr algn="ctr"/>
              <a:r>
                <a:rPr lang="de-DE" sz="1100" b="1" dirty="0">
                  <a:solidFill>
                    <a:srgbClr val="351E1B"/>
                  </a:solidFill>
                </a:rPr>
                <a:t> </a:t>
              </a:r>
            </a:p>
            <a:p>
              <a:pPr algn="ctr"/>
              <a:endParaRPr lang="de-DE" sz="1100" b="1" dirty="0">
                <a:solidFill>
                  <a:srgbClr val="351E1B"/>
                </a:solidFill>
              </a:endParaRP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A923B7AD-3F4C-37A8-AD27-C3C96757A279}"/>
                </a:ext>
              </a:extLst>
            </p:cNvPr>
            <p:cNvSpPr/>
            <p:nvPr/>
          </p:nvSpPr>
          <p:spPr>
            <a:xfrm>
              <a:off x="433517" y="3143789"/>
              <a:ext cx="1285875" cy="1272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Geschlecht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Alter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Ausbildung</a:t>
              </a:r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8B72CEE6-98CD-76D0-5024-35850B3C0904}"/>
                </a:ext>
              </a:extLst>
            </p:cNvPr>
            <p:cNvSpPr/>
            <p:nvPr/>
          </p:nvSpPr>
          <p:spPr>
            <a:xfrm>
              <a:off x="1781434" y="3143791"/>
              <a:ext cx="1521683" cy="12722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Raucher/nicht Raucher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Anzahl der Zigaretten pro Tag</a:t>
              </a:r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50AB89E0-FBAB-6096-B3B4-17DAC5411481}"/>
                </a:ext>
              </a:extLst>
            </p:cNvPr>
            <p:cNvSpPr/>
            <p:nvPr/>
          </p:nvSpPr>
          <p:spPr>
            <a:xfrm>
              <a:off x="3370252" y="3143789"/>
              <a:ext cx="1350599" cy="16758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BP-Med.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Sys-BP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Dia-BP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BMI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Herzrate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200" dirty="0">
                  <a:solidFill>
                    <a:srgbClr val="351E1B"/>
                  </a:solidFill>
                </a:rPr>
                <a:t>Glucose Level</a:t>
              </a:r>
            </a:p>
          </p:txBody>
        </p:sp>
        <p:pic>
          <p:nvPicPr>
            <p:cNvPr id="44" name="Grafik 43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C99FA793-4743-EB36-7ABA-83E30E44D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51" t="9174" r="20556" b="16718"/>
            <a:stretch/>
          </p:blipFill>
          <p:spPr>
            <a:xfrm>
              <a:off x="469749" y="4520199"/>
              <a:ext cx="1459641" cy="1865234"/>
            </a:xfrm>
            <a:prstGeom prst="rect">
              <a:avLst/>
            </a:prstGeom>
          </p:spPr>
        </p:pic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03095E9C-8B1F-8791-3251-10F165C0CC3E}"/>
                </a:ext>
              </a:extLst>
            </p:cNvPr>
            <p:cNvSpPr/>
            <p:nvPr/>
          </p:nvSpPr>
          <p:spPr>
            <a:xfrm>
              <a:off x="2040802" y="4993106"/>
              <a:ext cx="2589758" cy="12722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351E1B"/>
                  </a:solidFill>
                </a:rPr>
                <a:t>Zielvariable: </a:t>
              </a:r>
            </a:p>
            <a:p>
              <a:pPr algn="ctr"/>
              <a:r>
                <a:rPr lang="de-DE" sz="1600" b="1" dirty="0">
                  <a:solidFill>
                    <a:srgbClr val="351E1B"/>
                  </a:solidFill>
                </a:rPr>
                <a:t>10-Jahres Risiko für eine Herzerkrankung</a:t>
              </a: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B357DB5D-22B3-BE9E-BF15-0BAFD81C5431}"/>
              </a:ext>
            </a:extLst>
          </p:cNvPr>
          <p:cNvSpPr txBox="1"/>
          <p:nvPr/>
        </p:nvSpPr>
        <p:spPr>
          <a:xfrm>
            <a:off x="0" y="6351177"/>
            <a:ext cx="824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Quelle: </a:t>
            </a:r>
          </a:p>
          <a:p>
            <a:r>
              <a:rPr lang="en-US" sz="900" dirty="0"/>
              <a:t>Framingham heart study dataset | Kaggle</a:t>
            </a:r>
            <a:endParaRPr lang="de-DE" sz="900" dirty="0"/>
          </a:p>
          <a:p>
            <a:r>
              <a:rPr lang="en-US" sz="900" dirty="0"/>
              <a:t>Highlighter Stroke Vector </a:t>
            </a:r>
            <a:r>
              <a:rPr lang="en-US" sz="900" dirty="0" err="1"/>
              <a:t>Hd</a:t>
            </a:r>
            <a:r>
              <a:rPr lang="en-US" sz="900" dirty="0"/>
              <a:t> Images, Cartoon Stroke Highlight Shadow Real Heart Clipart, Real Heart Clipart, Real Heart, Heart PNG Image For Free Download (pngtree.com)</a:t>
            </a:r>
          </a:p>
          <a:p>
            <a:endParaRPr lang="de-DE" sz="900" dirty="0"/>
          </a:p>
        </p:txBody>
      </p:sp>
      <p:pic>
        <p:nvPicPr>
          <p:cNvPr id="1026" name="Picture 2" descr="HeraVita FH Dortmund">
            <a:extLst>
              <a:ext uri="{FF2B5EF4-FFF2-40B4-BE49-F238E27FC236}">
                <a16:creationId xmlns:a16="http://schemas.microsoft.com/office/drawing/2014/main" id="{5C142940-F846-C86C-F57C-D0CC7EFD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331" y="6275752"/>
            <a:ext cx="1559592" cy="5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F9EDED5B-E67C-6CD4-AC18-F4C70A771BF6}"/>
              </a:ext>
            </a:extLst>
          </p:cNvPr>
          <p:cNvSpPr/>
          <p:nvPr/>
        </p:nvSpPr>
        <p:spPr>
          <a:xfrm>
            <a:off x="6354187" y="2329564"/>
            <a:ext cx="2130191" cy="1647433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76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DE0C6ED-34FF-50BE-B615-BDA21AA79265}"/>
              </a:ext>
            </a:extLst>
          </p:cNvPr>
          <p:cNvSpPr/>
          <p:nvPr/>
        </p:nvSpPr>
        <p:spPr>
          <a:xfrm>
            <a:off x="3940628" y="520795"/>
            <a:ext cx="4310743" cy="757646"/>
          </a:xfrm>
          <a:prstGeom prst="rect">
            <a:avLst/>
          </a:prstGeom>
          <a:solidFill>
            <a:srgbClr val="627786"/>
          </a:solidFill>
          <a:ln w="19050">
            <a:solidFill>
              <a:srgbClr val="351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rgbClr val="351E1B"/>
                </a:solidFill>
              </a:rPr>
              <a:t>Machine</a:t>
            </a:r>
            <a:r>
              <a:rPr lang="de-DE" sz="2400" b="1" dirty="0">
                <a:solidFill>
                  <a:srgbClr val="351E1B"/>
                </a:solidFill>
              </a:rPr>
              <a:t> Learning Projekt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A854F7D-E3F6-5BD5-1BA6-EE7ADAA60CC0}"/>
              </a:ext>
            </a:extLst>
          </p:cNvPr>
          <p:cNvGrpSpPr/>
          <p:nvPr/>
        </p:nvGrpSpPr>
        <p:grpSpPr>
          <a:xfrm>
            <a:off x="669273" y="1654858"/>
            <a:ext cx="10657916" cy="4731688"/>
            <a:chOff x="669273" y="1654858"/>
            <a:chExt cx="10657916" cy="473168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BDF3CC3-3C73-6C10-452E-3B80D69222E4}"/>
                </a:ext>
              </a:extLst>
            </p:cNvPr>
            <p:cNvSpPr/>
            <p:nvPr/>
          </p:nvSpPr>
          <p:spPr>
            <a:xfrm>
              <a:off x="9062673" y="1654858"/>
              <a:ext cx="2264516" cy="1168377"/>
            </a:xfrm>
            <a:prstGeom prst="rect">
              <a:avLst/>
            </a:prstGeom>
            <a:solidFill>
              <a:srgbClr val="8AA4BB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351E1B"/>
                  </a:solidFill>
                </a:rPr>
                <a:t>Datenformatierung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204E07C2-2FCE-28D7-0967-7B5593580CE8}"/>
                </a:ext>
              </a:extLst>
            </p:cNvPr>
            <p:cNvSpPr/>
            <p:nvPr/>
          </p:nvSpPr>
          <p:spPr>
            <a:xfrm>
              <a:off x="7682843" y="3548167"/>
              <a:ext cx="3567451" cy="2114312"/>
            </a:xfrm>
            <a:prstGeom prst="rect">
              <a:avLst/>
            </a:prstGeom>
            <a:solidFill>
              <a:srgbClr val="8AA4BB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>
                  <a:solidFill>
                    <a:srgbClr val="351E1B"/>
                  </a:solidFill>
                </a:rPr>
                <a:t>Modell</a:t>
              </a:r>
              <a:endParaRPr lang="de-DE" sz="1100" b="1" dirty="0">
                <a:solidFill>
                  <a:srgbClr val="351E1B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9F97FC1-B124-8E9C-CCEA-4A07FBA6696D}"/>
                </a:ext>
              </a:extLst>
            </p:cNvPr>
            <p:cNvSpPr/>
            <p:nvPr/>
          </p:nvSpPr>
          <p:spPr>
            <a:xfrm>
              <a:off x="7843965" y="3768802"/>
              <a:ext cx="1657945" cy="468674"/>
            </a:xfrm>
            <a:prstGeom prst="rect">
              <a:avLst/>
            </a:prstGeom>
            <a:solidFill>
              <a:srgbClr val="DFE6ED"/>
            </a:solidFill>
            <a:ln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351E1B"/>
                  </a:solidFill>
                </a:rPr>
                <a:t>Modellentwicklung</a:t>
              </a:r>
              <a:endParaRPr lang="de-DE" sz="1100" b="1" dirty="0">
                <a:solidFill>
                  <a:srgbClr val="351E1B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5A3101C-90D0-F9DB-3383-850B030C932C}"/>
                </a:ext>
              </a:extLst>
            </p:cNvPr>
            <p:cNvSpPr/>
            <p:nvPr/>
          </p:nvSpPr>
          <p:spPr>
            <a:xfrm>
              <a:off x="10004888" y="3768802"/>
              <a:ext cx="1045030" cy="468674"/>
            </a:xfrm>
            <a:prstGeom prst="rect">
              <a:avLst/>
            </a:prstGeom>
            <a:solidFill>
              <a:srgbClr val="DFE6ED"/>
            </a:solidFill>
            <a:ln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351E1B"/>
                  </a:solidFill>
                </a:rPr>
                <a:t>Training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F05AE7C-20D0-56E9-A6E7-218379103746}"/>
                </a:ext>
              </a:extLst>
            </p:cNvPr>
            <p:cNvSpPr/>
            <p:nvPr/>
          </p:nvSpPr>
          <p:spPr>
            <a:xfrm>
              <a:off x="8785814" y="4926785"/>
              <a:ext cx="1553654" cy="552713"/>
            </a:xfrm>
            <a:prstGeom prst="rect">
              <a:avLst/>
            </a:prstGeom>
            <a:solidFill>
              <a:srgbClr val="DFE6ED"/>
            </a:solidFill>
            <a:ln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351E1B"/>
                  </a:solidFill>
                </a:rPr>
                <a:t>Bewertung und Verbesserung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F74E7DD-CD39-2AC5-8205-BFF83F62628E}"/>
                </a:ext>
              </a:extLst>
            </p:cNvPr>
            <p:cNvSpPr/>
            <p:nvPr/>
          </p:nvSpPr>
          <p:spPr>
            <a:xfrm>
              <a:off x="827250" y="1654858"/>
              <a:ext cx="2264516" cy="1168377"/>
            </a:xfrm>
            <a:prstGeom prst="rect">
              <a:avLst/>
            </a:prstGeom>
            <a:solidFill>
              <a:srgbClr val="8AA4BB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351E1B"/>
                  </a:solidFill>
                </a:rPr>
                <a:t>Problemverständnis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F4A4A2C-1A9F-13D2-CD1D-BFA65EF3F235}"/>
                </a:ext>
              </a:extLst>
            </p:cNvPr>
            <p:cNvSpPr/>
            <p:nvPr/>
          </p:nvSpPr>
          <p:spPr>
            <a:xfrm>
              <a:off x="3572391" y="1654858"/>
              <a:ext cx="2264516" cy="1168377"/>
            </a:xfrm>
            <a:prstGeom prst="rect">
              <a:avLst/>
            </a:prstGeom>
            <a:solidFill>
              <a:srgbClr val="8AA4BB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351E1B"/>
                  </a:solidFill>
                </a:rPr>
                <a:t>Datenerhebung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94AFEDE-4D55-ED51-0C53-D006DD46F74B}"/>
                </a:ext>
              </a:extLst>
            </p:cNvPr>
            <p:cNvSpPr/>
            <p:nvPr/>
          </p:nvSpPr>
          <p:spPr>
            <a:xfrm>
              <a:off x="6317532" y="1658908"/>
              <a:ext cx="2264516" cy="1168377"/>
            </a:xfrm>
            <a:prstGeom prst="rect">
              <a:avLst/>
            </a:prstGeom>
            <a:solidFill>
              <a:srgbClr val="8AA4BB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351E1B"/>
                  </a:solidFill>
                </a:rPr>
                <a:t>Datenvorbereitung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C8DBA2B-FDC7-33F9-9D14-137A9B96B46A}"/>
                </a:ext>
              </a:extLst>
            </p:cNvPr>
            <p:cNvSpPr/>
            <p:nvPr/>
          </p:nvSpPr>
          <p:spPr>
            <a:xfrm>
              <a:off x="669273" y="3572898"/>
              <a:ext cx="5285788" cy="2229731"/>
            </a:xfrm>
            <a:prstGeom prst="rect">
              <a:avLst/>
            </a:prstGeom>
            <a:solidFill>
              <a:srgbClr val="C64747"/>
            </a:solidFill>
            <a:ln w="19050">
              <a:solidFill>
                <a:srgbClr val="351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>
                  <a:solidFill>
                    <a:srgbClr val="351E1B"/>
                  </a:solidFill>
                </a:rPr>
                <a:t>Modell zur Vorhersage des Risikos einer Herzerkrankung in den nächsten 10 Jahren</a:t>
              </a:r>
            </a:p>
          </p:txBody>
        </p:sp>
        <p:pic>
          <p:nvPicPr>
            <p:cNvPr id="15" name="Grafik 1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041FD7EE-57BA-F6C5-EFCD-693B8F736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0" t="9094" r="20555" b="16043"/>
            <a:stretch/>
          </p:blipFill>
          <p:spPr>
            <a:xfrm>
              <a:off x="5521989" y="4917487"/>
              <a:ext cx="1168059" cy="1469059"/>
            </a:xfrm>
            <a:prstGeom prst="rect">
              <a:avLst/>
            </a:prstGeom>
          </p:spPr>
        </p:pic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57921AC8-1602-E0C9-7B0A-B7C3EA02CE2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091766" y="2239047"/>
              <a:ext cx="480625" cy="0"/>
            </a:xfrm>
            <a:prstGeom prst="straightConnector1">
              <a:avLst/>
            </a:prstGeom>
            <a:ln w="57150">
              <a:solidFill>
                <a:srgbClr val="351E1B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38D3C84-4390-5D54-AF34-01D2DDCABCC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5836907" y="2239047"/>
              <a:ext cx="480625" cy="4050"/>
            </a:xfrm>
            <a:prstGeom prst="straightConnector1">
              <a:avLst/>
            </a:prstGeom>
            <a:ln w="57150">
              <a:solidFill>
                <a:srgbClr val="351E1B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EAE0D48-BC0C-2B2A-30D1-2B9562CC9F2D}"/>
                </a:ext>
              </a:extLst>
            </p:cNvPr>
            <p:cNvCxnSpPr>
              <a:stCxn id="8" idx="3"/>
              <a:endCxn id="25" idx="1"/>
            </p:cNvCxnSpPr>
            <p:nvPr/>
          </p:nvCxnSpPr>
          <p:spPr>
            <a:xfrm flipV="1">
              <a:off x="8582048" y="2239047"/>
              <a:ext cx="480625" cy="4050"/>
            </a:xfrm>
            <a:prstGeom prst="straightConnector1">
              <a:avLst/>
            </a:prstGeom>
            <a:ln w="57150">
              <a:solidFill>
                <a:srgbClr val="351E1B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20E8F06E-13BD-C3F3-DD44-1E7496D21BEE}"/>
                </a:ext>
              </a:extLst>
            </p:cNvPr>
            <p:cNvCxnSpPr>
              <a:stCxn id="25" idx="2"/>
              <a:endCxn id="27" idx="0"/>
            </p:cNvCxnSpPr>
            <p:nvPr/>
          </p:nvCxnSpPr>
          <p:spPr>
            <a:xfrm rot="5400000">
              <a:off x="9468284" y="2821520"/>
              <a:ext cx="724932" cy="728362"/>
            </a:xfrm>
            <a:prstGeom prst="bentConnector3">
              <a:avLst/>
            </a:prstGeom>
            <a:ln w="57150">
              <a:solidFill>
                <a:srgbClr val="351E1B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C926FEE-C002-27F1-8375-A7B3FA996F49}"/>
                </a:ext>
              </a:extLst>
            </p:cNvPr>
            <p:cNvCxnSpPr>
              <a:stCxn id="27" idx="1"/>
            </p:cNvCxnSpPr>
            <p:nvPr/>
          </p:nvCxnSpPr>
          <p:spPr>
            <a:xfrm flipH="1">
              <a:off x="5955061" y="4605323"/>
              <a:ext cx="1727782" cy="0"/>
            </a:xfrm>
            <a:prstGeom prst="straightConnector1">
              <a:avLst/>
            </a:prstGeom>
            <a:ln w="57150">
              <a:solidFill>
                <a:srgbClr val="351E1B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HeraVita FH Dortmund">
            <a:extLst>
              <a:ext uri="{FF2B5EF4-FFF2-40B4-BE49-F238E27FC236}">
                <a16:creationId xmlns:a16="http://schemas.microsoft.com/office/drawing/2014/main" id="{D24CDE9D-875B-8508-4975-87A9B616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331" y="6275752"/>
            <a:ext cx="1559592" cy="5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20F63B7-3D8A-3748-4FA2-815A3794FD20}"/>
              </a:ext>
            </a:extLst>
          </p:cNvPr>
          <p:cNvSpPr txBox="1"/>
          <p:nvPr/>
        </p:nvSpPr>
        <p:spPr>
          <a:xfrm>
            <a:off x="0" y="6351177"/>
            <a:ext cx="82477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Quelle: </a:t>
            </a:r>
          </a:p>
          <a:p>
            <a:r>
              <a:rPr lang="en-US" sz="900" dirty="0"/>
              <a:t>Highlighter Stroke Vector </a:t>
            </a:r>
            <a:r>
              <a:rPr lang="en-US" sz="900" dirty="0" err="1"/>
              <a:t>Hd</a:t>
            </a:r>
            <a:r>
              <a:rPr lang="en-US" sz="900" dirty="0"/>
              <a:t> Images, Cartoon Stroke Highlight Shadow Real Heart Clipart, Real Heart Clipart, Real Heart, Heart PNG Image For Free Download (pngtree.com)</a:t>
            </a:r>
          </a:p>
          <a:p>
            <a:r>
              <a:rPr lang="de-DE" sz="900" dirty="0"/>
              <a:t>Buch: Hands-on </a:t>
            </a:r>
            <a:r>
              <a:rPr lang="de-DE" sz="900" dirty="0" err="1"/>
              <a:t>Machine</a:t>
            </a:r>
            <a:r>
              <a:rPr lang="de-DE" sz="900" dirty="0"/>
              <a:t> Learning </a:t>
            </a:r>
            <a:r>
              <a:rPr lang="de-DE" sz="900" dirty="0" err="1"/>
              <a:t>with</a:t>
            </a:r>
            <a:r>
              <a:rPr lang="de-DE" sz="900" dirty="0"/>
              <a:t> Python, </a:t>
            </a:r>
            <a:r>
              <a:rPr lang="de-DE" sz="900" dirty="0" err="1"/>
              <a:t>Ashwin</a:t>
            </a:r>
            <a:r>
              <a:rPr lang="de-DE" sz="900" dirty="0"/>
              <a:t> </a:t>
            </a:r>
            <a:r>
              <a:rPr lang="de-DE" sz="900" dirty="0" err="1"/>
              <a:t>Pajankar</a:t>
            </a:r>
            <a:r>
              <a:rPr lang="de-DE" sz="900" dirty="0"/>
              <a:t>, </a:t>
            </a:r>
            <a:r>
              <a:rPr lang="de-DE" sz="900" dirty="0" err="1"/>
              <a:t>Aditya</a:t>
            </a:r>
            <a:r>
              <a:rPr lang="de-DE" sz="900" dirty="0"/>
              <a:t> Joshi, </a:t>
            </a:r>
            <a:r>
              <a:rPr lang="de-DE" sz="900" dirty="0" err="1"/>
              <a:t>Apress</a:t>
            </a:r>
            <a:r>
              <a:rPr lang="de-DE" sz="900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72613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44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Angewandtes Programmierprojekt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Angewandtes Programmierprojekt – Machine Learning ML</dc:title>
  <dc:creator>Laura GarciaPetershof</dc:creator>
  <cp:lastModifiedBy>Laura Garcia Petershof</cp:lastModifiedBy>
  <cp:revision>5</cp:revision>
  <dcterms:created xsi:type="dcterms:W3CDTF">2022-10-23T16:13:27Z</dcterms:created>
  <dcterms:modified xsi:type="dcterms:W3CDTF">2022-11-09T13:21:59Z</dcterms:modified>
</cp:coreProperties>
</file>