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39393-6AB9-94D8-36A6-72E92CE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EEA68C-79F0-378F-8934-F7769363B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0BC50-377E-20EF-2AA0-7C5883B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8EE604-C891-9874-DF29-EBF6BE4D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43A35-5635-AADB-FAB1-25D32B9E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79BF3-F09C-0926-0958-468D645F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7824EE-F36A-E20B-9709-AE113A60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9464E-5E94-5764-7E1B-6C085A70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46388-2795-1094-8A41-9450A33B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230C7-8810-B865-5578-A4E8C7DA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14F7FE-D473-1F7F-E92B-1E991C48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370372-5D03-6E78-A1C9-8C2702D2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2B3CD-D16D-6334-1BB8-A8FBA862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34B65-F78D-31F2-5E8B-024D0EB9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35E8B-C14B-F876-6169-6DF98C39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EB088-EBD4-4CCB-F942-C97FB90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32FF3-1755-9D2A-6AE2-B42AD75D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61451-DD9F-FAD6-7416-2BF1AA9B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50652-DACD-DAB3-DEF0-C513B11E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3FE04-7060-AB69-7904-C0B1C59D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4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10EC4-7F7F-5C83-773A-065477B7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1FA363-2019-3590-C994-97098675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85A48-3AB0-C126-B977-35470E7D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EB99C-2582-7B65-2F83-E4453C46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1485E-85AB-F9B1-C6A0-9E224BBE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04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A1B6-9559-E102-DB65-EA359FFB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408BB-CB48-348C-2606-E15F1167C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6DEEA-06E0-CF99-B50F-4A6B38CE8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5C1DC9-81A2-FF72-C814-FA665FD0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9EC10-9567-D932-CA8E-3455A8E5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1D6A20-AC3C-8CC2-CE89-29B2803B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8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FB743-8F14-D59F-3D45-401FF13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DF066-66C4-09B3-8739-3D633C33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86D797-2B7C-B9ED-1A16-2C792F9B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97492B-1F62-5BEB-1C11-4129BA41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4C3F00-F3D4-D4A1-5402-38226192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F28A5D-B934-8B31-644B-914CE677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FCC144-F5CE-4BC8-8A3E-0C4E312A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4CE563-B95F-5C60-BC8C-324CA214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BC3A-B8E1-8B77-379F-29589F45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02E151-F57A-7132-51A2-EAC6EDDD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9B16E6-82DF-74C3-9F37-4DC08B49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0BE024-B6E9-B44F-9FF0-BFDA01E6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527449-061F-AB6A-CFEF-48ACE0F7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17BF2-2B6B-D86D-D12C-C57B461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0D2775-9C1D-2E51-1EE3-65F50135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DC5B7-4DB0-3177-7511-8EE28AAD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AB88D-A155-FDC3-9C1E-BD64B8EC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8C778E-2536-F4AE-EB1D-0C863B0D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0B9FB-E85C-9B3E-EE07-527DDA2F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222368-8DD0-8BCE-564E-542C74DA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F6876-768B-118D-4A97-F69D2538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DEDFD-7F67-A8FE-BD9D-A5482352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32E2E0-B2BB-961C-244B-A805B8E7F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20D3E2-43FD-7934-2CEA-69439906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CB03D4-6933-C7EC-4A0C-DEEA98B3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A3557-B774-E705-ECFD-2CD5D759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BF904-C4D5-67A0-9C2A-2FF4AC1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53BD7E-3D46-67EC-65A4-7BB54132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29DB56-20CB-5EAC-D242-1F10AEBE4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8EE8E-3573-ADB5-CD8C-D36A1743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9E0D-E32F-6B40-A19E-3542AD47FDE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5F925-77BD-57E6-B413-C2B2ECA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84FC5-FBA9-7DE3-B78A-52D762C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6934-E6E6-9F4C-972A-365C889F93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C267B-7DFC-5EF3-4189-188D5105F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und </a:t>
            </a:r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BCF13-6BD0-C646-5BD4-5FDF6B4E4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  <a:br>
              <a:rPr lang="de-DE" dirty="0"/>
            </a:br>
            <a:r>
              <a:rPr lang="de-DE" dirty="0" err="1"/>
              <a:t>Conciso</a:t>
            </a:r>
            <a:r>
              <a:rPr lang="de-DE" dirty="0"/>
              <a:t> GmbH</a:t>
            </a:r>
            <a:br>
              <a:rPr lang="de-DE" dirty="0"/>
            </a:br>
            <a:r>
              <a:rPr lang="de-DE" dirty="0" err="1"/>
              <a:t>georg.pietrek@conciso.de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2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r>
              <a:rPr lang="de-DE" dirty="0"/>
              <a:t>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= Mock()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v.__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 = Vector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v.getX.assert_called_once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assert_not_called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pPr lvl="1"/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testet Einheiten (=Units) einer Anwendung</a:t>
            </a:r>
          </a:p>
          <a:p>
            <a:pPr lvl="1"/>
            <a:r>
              <a:rPr lang="de-DE" dirty="0"/>
              <a:t>Jede Einheit soll isoliert getestet werden</a:t>
            </a:r>
          </a:p>
          <a:p>
            <a:pPr lvl="2"/>
            <a:r>
              <a:rPr lang="de-DE" dirty="0"/>
              <a:t>ohne Zugriff auf andere Einheiten der Anwendung</a:t>
            </a:r>
          </a:p>
          <a:p>
            <a:pPr lvl="2"/>
            <a:r>
              <a:rPr lang="de-DE" dirty="0"/>
              <a:t>Test erfolgt vor der Integration</a:t>
            </a:r>
          </a:p>
          <a:p>
            <a:pPr lvl="1"/>
            <a:r>
              <a:rPr lang="de-DE" dirty="0"/>
              <a:t>Alle Bestandteile der Anwendung sollen getestet werden</a:t>
            </a:r>
          </a:p>
          <a:p>
            <a:pPr lvl="1"/>
            <a:endParaRPr lang="de-DE" dirty="0"/>
          </a:p>
          <a:p>
            <a:r>
              <a:rPr lang="de-DE" dirty="0"/>
              <a:t>Anschaulich: Test aller Teile der Anwendung, bevor wir die Teile zusammenbauen</a:t>
            </a:r>
          </a:p>
          <a:p>
            <a:pPr lvl="1"/>
            <a:r>
              <a:rPr lang="de-DE" dirty="0"/>
              <a:t>Test nach dem Zusammenbau: Integrations-Test</a:t>
            </a:r>
          </a:p>
        </p:txBody>
      </p:sp>
    </p:spTree>
    <p:extLst>
      <p:ext uri="{BB962C8B-B14F-4D97-AF65-F5344CB8AC3E}">
        <p14:creationId xmlns:p14="http://schemas.microsoft.com/office/powerpoint/2010/main" val="346283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Unit?</a:t>
            </a:r>
          </a:p>
          <a:p>
            <a:pPr lvl="1"/>
            <a:r>
              <a:rPr lang="de-DE" dirty="0"/>
              <a:t>Müssen wir selbst festlegen</a:t>
            </a:r>
          </a:p>
          <a:p>
            <a:pPr lvl="2"/>
            <a:r>
              <a:rPr lang="de-DE" dirty="0"/>
              <a:t>Modul, Funktion, Klasse, …</a:t>
            </a:r>
          </a:p>
          <a:p>
            <a:pPr lvl="1"/>
            <a:r>
              <a:rPr lang="de-DE" dirty="0"/>
              <a:t>Soll ein sinnvolles „Teile und Herrsche!“ ermöglichen</a:t>
            </a:r>
          </a:p>
        </p:txBody>
      </p:sp>
    </p:spTree>
    <p:extLst>
      <p:ext uri="{BB962C8B-B14F-4D97-AF65-F5344CB8AC3E}">
        <p14:creationId xmlns:p14="http://schemas.microsoft.com/office/powerpoint/2010/main" val="334026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- Objektorientierung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= Klasse</a:t>
            </a:r>
          </a:p>
          <a:p>
            <a:pPr lvl="1"/>
            <a:r>
              <a:rPr lang="de-DE" dirty="0"/>
              <a:t>Jede Klasse hat eine zugehörige Test-Klasse, die alle Testfälle zu dieser Klasse enthält</a:t>
            </a:r>
          </a:p>
          <a:p>
            <a:pPr lvl="2"/>
            <a:r>
              <a:rPr lang="de-DE" dirty="0"/>
              <a:t>Klasse: Circle</a:t>
            </a:r>
          </a:p>
          <a:p>
            <a:pPr lvl="2"/>
            <a:r>
              <a:rPr lang="de-DE" dirty="0"/>
              <a:t>Testklasse: </a:t>
            </a:r>
            <a:r>
              <a:rPr lang="de-DE" dirty="0" err="1"/>
              <a:t>CircleTest</a:t>
            </a:r>
            <a:endParaRPr lang="de-DE" dirty="0"/>
          </a:p>
          <a:p>
            <a:pPr lvl="1"/>
            <a:r>
              <a:rPr lang="de-DE" dirty="0"/>
              <a:t>Eine Instanz (=Objekt) der zu testenden Klasse wird im Test als </a:t>
            </a:r>
            <a:r>
              <a:rPr lang="de-DE" dirty="0" err="1"/>
              <a:t>cut</a:t>
            </a:r>
            <a:r>
              <a:rPr lang="de-DE" dirty="0"/>
              <a:t> bezeichnet:</a:t>
            </a:r>
          </a:p>
          <a:p>
            <a:pPr lvl="2"/>
            <a:r>
              <a:rPr lang="de-DE" dirty="0" err="1"/>
              <a:t>cut</a:t>
            </a:r>
            <a:r>
              <a:rPr lang="de-DE" dirty="0"/>
              <a:t> =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2"/>
            <a:r>
              <a:rPr lang="de-DE" dirty="0"/>
              <a:t>Manchmal auch </a:t>
            </a:r>
            <a:r>
              <a:rPr lang="de-DE" dirty="0" err="1"/>
              <a:t>sut</a:t>
            </a:r>
            <a:r>
              <a:rPr lang="de-DE" dirty="0"/>
              <a:t> (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 oder out (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13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Vorbereitung des Tests, z. B. benötigte Daten anlegen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Aufruf der zu testenden Funktionalität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Überprüfung der erwarteten Ergebnisse</a:t>
            </a:r>
          </a:p>
        </p:txBody>
      </p:sp>
    </p:spTree>
    <p:extLst>
      <p:ext uri="{BB962C8B-B14F-4D97-AF65-F5344CB8AC3E}">
        <p14:creationId xmlns:p14="http://schemas.microsoft.com/office/powerpoint/2010/main" val="70262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self.cut.calculateArea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50.265)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Hinweis: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wird scheitern!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hier wird man einen Epsilon-Vergleich benutzen müssen</a:t>
            </a:r>
          </a:p>
        </p:txBody>
      </p:sp>
    </p:spTree>
    <p:extLst>
      <p:ext uri="{BB962C8B-B14F-4D97-AF65-F5344CB8AC3E}">
        <p14:creationId xmlns:p14="http://schemas.microsoft.com/office/powerpoint/2010/main" val="39248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 soll die Klasse isoliert testen</a:t>
            </a:r>
          </a:p>
          <a:p>
            <a:pPr lvl="1"/>
            <a:r>
              <a:rPr lang="de-DE" dirty="0"/>
              <a:t>Eine objektorientierte Anwendung besteht aus Klassen, die interagieren</a:t>
            </a:r>
          </a:p>
          <a:p>
            <a:pPr lvl="2"/>
            <a:r>
              <a:rPr lang="de-DE" dirty="0"/>
              <a:t>Anschaulich: zur Laufzeit ist eine objektorientierte Anwendung ein „Geflecht von Objekten“</a:t>
            </a:r>
          </a:p>
          <a:p>
            <a:pPr lvl="1"/>
            <a:r>
              <a:rPr lang="de-DE" dirty="0"/>
              <a:t>Der Test soll aber unabhängig von anderen Klassen sein!</a:t>
            </a:r>
          </a:p>
          <a:p>
            <a:pPr lvl="2"/>
            <a:r>
              <a:rPr lang="de-DE" dirty="0"/>
              <a:t>Wie erreichen wir das?</a:t>
            </a:r>
          </a:p>
          <a:p>
            <a:pPr lvl="1"/>
            <a:r>
              <a:rPr lang="de-DE" dirty="0"/>
              <a:t>Lösung: fremde Klassen werden im Test durch Mocks ersetzt</a:t>
            </a:r>
          </a:p>
        </p:txBody>
      </p:sp>
    </p:spTree>
    <p:extLst>
      <p:ext uri="{BB962C8B-B14F-4D97-AF65-F5344CB8AC3E}">
        <p14:creationId xmlns:p14="http://schemas.microsoft.com/office/powerpoint/2010/main" val="246701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Hinweis: einfache Klassen werden im Test nicht </a:t>
            </a:r>
            <a:r>
              <a:rPr lang="de-DE" dirty="0" err="1"/>
              <a:t>gemockt</a:t>
            </a:r>
            <a:endParaRPr lang="de-DE" dirty="0"/>
          </a:p>
          <a:p>
            <a:pPr lvl="1"/>
            <a:r>
              <a:rPr lang="de-DE" dirty="0"/>
              <a:t>Z. B. Daten-Transfer-Klassen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65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Mock ersetzt ein Objekt durch ein Test-Objekt</a:t>
            </a:r>
          </a:p>
          <a:p>
            <a:pPr lvl="1"/>
            <a:r>
              <a:rPr lang="de-DE" dirty="0"/>
              <a:t>Per Konfiguration wird dem Mock mitgeteilt, welches Ergebnis Methoden-Aufrufe liefern sollen</a:t>
            </a:r>
          </a:p>
          <a:p>
            <a:pPr lvl="1"/>
            <a:r>
              <a:rPr lang="de-DE" dirty="0"/>
              <a:t>Zur Vorbereitung eines Testfalls (</a:t>
            </a:r>
            <a:r>
              <a:rPr lang="de-DE" dirty="0" err="1"/>
              <a:t>Arrange</a:t>
            </a:r>
            <a:r>
              <a:rPr lang="de-DE" dirty="0"/>
              <a:t>) gehört deshalb auch die zum Testfall passende Konfiguration des Mocks</a:t>
            </a:r>
          </a:p>
          <a:p>
            <a:pPr lvl="1"/>
            <a:r>
              <a:rPr lang="de-DE" dirty="0"/>
              <a:t>Es macht auch Sinn, im Test zu prüfen, ob Aufrufe von Methoden wie erwartet erfolgt sind (</a:t>
            </a:r>
            <a:r>
              <a:rPr lang="de-DE" dirty="0" err="1"/>
              <a:t>Assert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9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Macintosh PowerPoint</Application>
  <PresentationFormat>Breitbild</PresentationFormat>
  <Paragraphs>80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</vt:lpstr>
      <vt:lpstr>Unit-Testing und Mocking</vt:lpstr>
      <vt:lpstr>Unit-Testing</vt:lpstr>
      <vt:lpstr>Unit-Testing</vt:lpstr>
      <vt:lpstr>Unit-Testing - Objektorientierung</vt:lpstr>
      <vt:lpstr>Unit-Testing – Struktur eines Klassen-Tests</vt:lpstr>
      <vt:lpstr>Unit-Testing – Struktur eines Klassen-Tests</vt:lpstr>
      <vt:lpstr>Mocking</vt:lpstr>
      <vt:lpstr>Mocking</vt:lpstr>
      <vt:lpstr>Mocking</vt:lpstr>
      <vt:lpstr>Mocking -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Unit-Testing und Mocking</dc:title>
  <dc:creator>Dr. Georg Pietrek</dc:creator>
  <cp:lastModifiedBy>Dr. Georg Pietrek</cp:lastModifiedBy>
  <cp:revision>2</cp:revision>
  <dcterms:created xsi:type="dcterms:W3CDTF">2023-11-14T15:19:48Z</dcterms:created>
  <dcterms:modified xsi:type="dcterms:W3CDTF">2023-11-14T19:56:16Z</dcterms:modified>
</cp:coreProperties>
</file>