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7" r:id="rId7"/>
    <p:sldId id="268" r:id="rId8"/>
    <p:sldId id="262" r:id="rId9"/>
    <p:sldId id="269" r:id="rId10"/>
    <p:sldId id="271" r:id="rId11"/>
    <p:sldId id="270" r:id="rId12"/>
    <p:sldId id="272" r:id="rId13"/>
    <p:sldId id="273" r:id="rId14"/>
    <p:sldId id="274" r:id="rId15"/>
    <p:sldId id="275" r:id="rId16"/>
    <p:sldId id="264" r:id="rId17"/>
    <p:sldId id="263" r:id="rId18"/>
    <p:sldId id="265" r:id="rId19"/>
    <p:sldId id="259" r:id="rId20"/>
    <p:sldId id="277" r:id="rId21"/>
    <p:sldId id="278" r:id="rId22"/>
    <p:sldId id="279" r:id="rId23"/>
    <p:sldId id="276" r:id="rId24"/>
    <p:sldId id="26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80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/>
    <p:restoredTop sz="94719"/>
  </p:normalViewPr>
  <p:slideViewPr>
    <p:cSldViewPr snapToGrid="0">
      <p:cViewPr varScale="1">
        <p:scale>
          <a:sx n="144" d="100"/>
          <a:sy n="144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6BEF26-B6A2-9344-5E8A-4BA1E206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585265-504F-5C7F-B8AC-D24ACC061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16705-9634-C85D-2D21-DC2346C1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64AAB4-2C5D-03AE-7C81-02F147AE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789B64-5F7F-CE33-4610-D6EEE06A6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819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7F4E9-8C4E-715D-310C-9C037834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D2FB27-AA77-EE99-15C2-790FC3158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8CFC1-57EB-C243-187C-65E65CE4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0EFBFC-7C02-CC85-8F44-8616F2021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12B54F-20DB-54FF-D7D3-3B007863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826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F4E15A9-C791-4D01-F14B-F6A5CD132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79C89EC-ABC0-1D23-FAA7-7FA0B41A5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C99E8-804B-FBB4-D4B1-B774D0F5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4652EB-5A8F-E025-06A4-6F83C8FE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9D0E3-0A4E-AED5-03DE-02C5E9D3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56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2661D-1151-82CB-C25E-16ADDAF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B8C662-AFEB-2760-331E-8379A6352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4F6D11-9A93-7E0F-35B7-FC5CDAD9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ACD6F-1908-1193-F3B8-4211FE3A1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1E8240-8B20-83EA-A8B5-E2EA688C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449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015FC-25C4-99F6-26AD-E8678E83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51D0B0-95E5-D29E-29BB-F29C51F62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391A8-2498-974E-9F63-3029642C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7B015-4539-F8D5-5EA7-3A543703F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DDFC9C-E187-5299-DD52-85534324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665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0B5D61-6472-1DE4-036E-683FAC3D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B17981-DDB0-B295-2AE6-CA72E4AE4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AC143-4311-A5D4-DE0B-DEBB5305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2BF1B-6F9B-6AD6-C68F-7F19E882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335938-EB79-B605-E399-D94A1DC17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D5375C-4986-D7D1-E600-BA1B61997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0648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234F7-38B6-F10E-33D4-B8F3912AF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FAC4A-E8CD-F7D3-11B9-CA363D1F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F1B08B0-150F-55FC-4B42-E1515962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6BDAAB0-5617-F119-745D-9CC74683B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3215ED-078F-7037-9294-D20D7F695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043D6C-8736-94F8-7E32-7E24E141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F167A36-6AC0-EF81-B1FA-C5F2E365B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5C8AE3-A11F-EA30-922F-A2AD5739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306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AA167C-2246-C64B-E758-CE3F326FB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0C95B6B-7897-E46F-6C39-F90EA49F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986FAA-844A-0AA8-594E-C434223B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80D959A-C372-A619-9BEE-CEE15BE8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451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55863D7-D86A-0351-2D63-9C1FD5448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C4C552-A41A-CF76-76EB-3BB603D8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DF4FEC-7452-22BD-5772-7DD51E4E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652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9FEBB-7ED5-2152-D9F6-3E481A5A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751481-9497-4A2A-9807-4B29C555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BBA2DF-C65B-1C90-9D9F-706A18A85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6BB398-FB6C-B261-7D9A-BAD29616F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144BD-AB48-6873-11C2-B2B5B16E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362BF6-6D96-B51B-FDFE-6518F4E9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96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E85D5B-0665-F198-36BF-A5E1B50D5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FB82EB-9A18-2916-8800-BE3355441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D9D64E-F176-A342-BFCE-7EEC34AD4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3D59C4A-FC98-211A-1CE2-D2E0E827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22E087-9CBF-66A9-6148-F3A8916E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2B6156-12CB-0986-15E5-EC88FAF3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86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2DDD57-4297-CC3A-BCFE-9390640D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EA1DAE-D6A2-306B-E814-8A6AFED60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732A43-D297-9B90-FC02-55A2722477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C03B3-968F-7745-96FE-6AE880C84233}" type="datetimeFigureOut">
              <a:rPr lang="de-DE" smtClean="0"/>
              <a:t>01.02.24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C9038F-7EEC-1BAF-0372-925ECD5B3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155718-E838-7A65-418F-22837492B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441FE-78F0-0247-BD4F-7E1F7ED1B6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31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pietrek/python-oo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624543-41AA-C4CA-548D-70CD0FCF6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Objektorientierte Programmierung in Python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B5B2A3-4F06-D83A-6C69-BA6DE8020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800" dirty="0"/>
              <a:t>Dr. Georg Pietrek</a:t>
            </a:r>
          </a:p>
          <a:p>
            <a:r>
              <a:rPr lang="de-DE" dirty="0" err="1"/>
              <a:t>Conciso</a:t>
            </a:r>
            <a:r>
              <a:rPr lang="de-DE" dirty="0"/>
              <a:t> GmbH</a:t>
            </a:r>
          </a:p>
          <a:p>
            <a:r>
              <a:rPr lang="de-DE" dirty="0" err="1"/>
              <a:t>georg.pietrek@conciso.de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667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EE3D9-1141-E873-3B16-11B1900BF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76DD3-634A-BCA6-D5C3-A992B140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491900-9471-7A37-2A06-9403DCDE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lvl="1"/>
            <a:r>
              <a:rPr lang="de-DE" dirty="0"/>
              <a:t>Wird beim Erzeugen eines Objekts aufgerufen</a:t>
            </a:r>
          </a:p>
          <a:p>
            <a:pPr lvl="1"/>
            <a:r>
              <a:rPr lang="de-DE" dirty="0"/>
              <a:t>Initialisiert das Objekt (insb. die Attribute)</a:t>
            </a:r>
          </a:p>
          <a:p>
            <a:pPr lvl="1"/>
            <a:endParaRPr lang="de-DE" dirty="0"/>
          </a:p>
          <a:p>
            <a:r>
              <a:rPr lang="de-DE" dirty="0"/>
              <a:t>Erzeugung eines Objekts:</a:t>
            </a:r>
          </a:p>
          <a:p>
            <a:pPr lvl="1"/>
            <a:r>
              <a:rPr lang="de-DE" dirty="0"/>
              <a:t>Aufruf des Konstruktors: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Person()</a:t>
            </a:r>
          </a:p>
        </p:txBody>
      </p:sp>
    </p:spTree>
    <p:extLst>
      <p:ext uri="{BB962C8B-B14F-4D97-AF65-F5344CB8AC3E}">
        <p14:creationId xmlns:p14="http://schemas.microsoft.com/office/powerpoint/2010/main" val="3413450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DA42A-6E5B-EB11-2A3B-DEA65D7AB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941700-5B39-1134-4FB5-35F3208B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AC20A-1BED-3679-33FD-DFED30923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Alle Methoden einer Klasse haben einen Parameter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dirty="0"/>
              <a:t> ist eine Referenz auf das Objekt</a:t>
            </a:r>
          </a:p>
          <a:p>
            <a:pPr lvl="1"/>
            <a:r>
              <a:rPr lang="de-DE" dirty="0"/>
              <a:t>Wird benutzt, um auf Elemente des Objekts (Attribute und Methoden) zuzugreifen</a:t>
            </a:r>
          </a:p>
          <a:p>
            <a:pPr lvl="1"/>
            <a:r>
              <a:rPr lang="de-DE" dirty="0"/>
              <a:t>Wird beim Aufruf implizit gesetzt</a:t>
            </a:r>
          </a:p>
        </p:txBody>
      </p:sp>
    </p:spTree>
    <p:extLst>
      <p:ext uri="{BB962C8B-B14F-4D97-AF65-F5344CB8AC3E}">
        <p14:creationId xmlns:p14="http://schemas.microsoft.com/office/powerpoint/2010/main" val="3078363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A5C5D-C5DA-07C3-DD20-90C1E1407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5D3650-A02F-BF80-963C-C7FC0E94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49786-EB04-9586-D666-7037275F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Attribute</a:t>
            </a:r>
          </a:p>
          <a:p>
            <a:pPr lvl="1"/>
            <a:r>
              <a:rPr lang="de-DE" dirty="0"/>
              <a:t>Initialisierung:</a:t>
            </a:r>
            <a:br>
              <a:rPr lang="de-DE" dirty="0"/>
            </a:br>
            <a:r>
              <a:rPr lang="de-DE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'Georg'</a:t>
            </a:r>
            <a:br>
              <a:rPr lang="de-DE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'Pietrek'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Konvention: der Unterstrich zeigt, dass fremder Quelltext diese Attribute nicht nutzen soll</a:t>
            </a:r>
            <a:br>
              <a:rPr lang="de-DE" dirty="0"/>
            </a:br>
            <a:r>
              <a:rPr lang="de-DE" dirty="0"/>
              <a:t>(auch wenn das technisch möglich ist)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2198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45163-3112-6A2D-61E5-5F3939E9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99F96-3D62-310C-7E91-B43245DD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52762-C47D-145A-A111-60FF1E0FA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Typischerweise sollen die Attribute keine konstanten Werte haben</a:t>
            </a:r>
          </a:p>
          <a:p>
            <a:pPr lvl="1"/>
            <a:r>
              <a:rPr lang="de-DE" dirty="0"/>
              <a:t>Initialisierung:</a:t>
            </a:r>
            <a:br>
              <a:rPr lang="de-DE" dirty="0"/>
            </a:b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err="1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Erzeugung:</a:t>
            </a:r>
            <a:br>
              <a:rPr lang="de-DE" dirty="0"/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 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'Georg'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'Pietrek'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f"person1: 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.string_representation()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person2 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Person(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'Otto'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'Meier'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f"person1: 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.string_representation()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solidFill>
                  <a:srgbClr val="000000"/>
                </a:solidFill>
                <a:effectLst/>
              </a:rPr>
            </a:br>
            <a:endParaRPr lang="de-DE" dirty="0">
              <a:solidFill>
                <a:srgbClr val="080808"/>
              </a:solidFill>
              <a:effectLst/>
            </a:endParaRP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23531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A08D3-4752-8657-9F45-7125D3821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17B9F-EBDB-93DF-0273-23A15256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Kapselung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2AB75-8DBF-5816-7D2C-A14007D7B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Die interne Implementierung soll von externem Zugriff abgeschottet sein</a:t>
            </a:r>
          </a:p>
          <a:p>
            <a:pPr lvl="1"/>
            <a:r>
              <a:rPr lang="de-DE" dirty="0"/>
              <a:t>Zugriff erfolgt nur über eine definierte Schnittstelle (</a:t>
            </a:r>
            <a:r>
              <a:rPr lang="de-DE" dirty="0" err="1"/>
              <a:t>public</a:t>
            </a:r>
            <a:r>
              <a:rPr lang="de-DE" dirty="0"/>
              <a:t> Methoden)</a:t>
            </a:r>
          </a:p>
          <a:p>
            <a:pPr lvl="1"/>
            <a:r>
              <a:rPr lang="de-DE" dirty="0"/>
              <a:t>Hinweis: </a:t>
            </a:r>
            <a:r>
              <a:rPr lang="de-DE" dirty="0" err="1"/>
              <a:t>public</a:t>
            </a:r>
            <a:r>
              <a:rPr lang="de-DE" dirty="0"/>
              <a:t> / private wird in Python nur per Konvention unterstützt</a:t>
            </a:r>
          </a:p>
          <a:p>
            <a:pPr lvl="2"/>
            <a:r>
              <a:rPr lang="de-DE" dirty="0"/>
              <a:t>_ vor dem Namen eines Elements zeigt, dass dieses Element private sein soll</a:t>
            </a:r>
          </a:p>
          <a:p>
            <a:pPr lvl="2"/>
            <a:endParaRPr lang="de-DE" dirty="0"/>
          </a:p>
          <a:p>
            <a:r>
              <a:rPr lang="de-DE" dirty="0"/>
              <a:t>Schlechtes Design: </a:t>
            </a:r>
            <a:r>
              <a:rPr lang="de-DE" dirty="0" err="1"/>
              <a:t>getter</a:t>
            </a:r>
            <a:r>
              <a:rPr lang="de-DE" dirty="0"/>
              <a:t>/</a:t>
            </a:r>
            <a:r>
              <a:rPr lang="de-DE" dirty="0" err="1"/>
              <a:t>setter</a:t>
            </a:r>
            <a:r>
              <a:rPr lang="de-DE" dirty="0"/>
              <a:t> für alle Attribute</a:t>
            </a:r>
          </a:p>
          <a:p>
            <a:endParaRPr lang="de-DE" dirty="0"/>
          </a:p>
          <a:p>
            <a:r>
              <a:rPr lang="de-DE" dirty="0"/>
              <a:t>Gutes Design: nur fachlich orientierte Methoden</a:t>
            </a:r>
          </a:p>
        </p:txBody>
      </p:sp>
    </p:spTree>
    <p:extLst>
      <p:ext uri="{BB962C8B-B14F-4D97-AF65-F5344CB8AC3E}">
        <p14:creationId xmlns:p14="http://schemas.microsoft.com/office/powerpoint/2010/main" val="122578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ECF1B-1EFA-9FE4-B3B8-088C03C01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61665-1476-1101-A918-65D8187F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Kapselung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6771B3-557D-0A08-9B63-1D4B64526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Keine </a:t>
            </a:r>
            <a:r>
              <a:rPr lang="de-DE" dirty="0" err="1"/>
              <a:t>setter</a:t>
            </a:r>
            <a:r>
              <a:rPr lang="de-DE" dirty="0"/>
              <a:t> für Attribute der Person</a:t>
            </a:r>
          </a:p>
          <a:p>
            <a:pPr lvl="1"/>
            <a:r>
              <a:rPr lang="de-DE" dirty="0"/>
              <a:t>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changeNachname</a:t>
            </a:r>
            <a:r>
              <a:rPr lang="de-DE" dirty="0"/>
              <a:t> für Namensänderung (z. B. durch Heirat)</a:t>
            </a:r>
          </a:p>
          <a:p>
            <a:pPr lvl="2"/>
            <a:r>
              <a:rPr lang="de-DE" dirty="0"/>
              <a:t>Setzt einen neuen Nachnamen</a:t>
            </a:r>
          </a:p>
          <a:p>
            <a:pPr lvl="2"/>
            <a:r>
              <a:rPr lang="de-DE" dirty="0"/>
              <a:t>Speichert den bisherigen Nachnamen als Geburtsnamen</a:t>
            </a:r>
          </a:p>
          <a:p>
            <a:pPr lvl="1"/>
            <a:r>
              <a:rPr lang="de-DE" dirty="0"/>
              <a:t>Warum ist das besser?</a:t>
            </a:r>
          </a:p>
          <a:p>
            <a:pPr lvl="2"/>
            <a:r>
              <a:rPr lang="de-DE" dirty="0"/>
              <a:t>Die Operation bleibt fachlich konsistent, Geburtsname und Nachname können nicht unabhängig voneinander verändert werden</a:t>
            </a:r>
          </a:p>
        </p:txBody>
      </p:sp>
    </p:spTree>
    <p:extLst>
      <p:ext uri="{BB962C8B-B14F-4D97-AF65-F5344CB8AC3E}">
        <p14:creationId xmlns:p14="http://schemas.microsoft.com/office/powerpoint/2010/main" val="113930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556F-2682-90F4-E158-368C503A5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FDE5B-49BF-F005-5B45-29F4FCA7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078C1E-E893-C2C6-B69C-4F427BCC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Exkurs:</a:t>
            </a:r>
          </a:p>
          <a:p>
            <a:pPr lvl="1"/>
            <a:r>
              <a:rPr lang="de-DE" dirty="0"/>
              <a:t>Methode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e-DE" dirty="0"/>
              <a:t>wird von Python automatisch benutzt, wenn eine String-Repräsentation eines Objekts benötigt wird</a:t>
            </a:r>
          </a:p>
        </p:txBody>
      </p:sp>
    </p:spTree>
    <p:extLst>
      <p:ext uri="{BB962C8B-B14F-4D97-AF65-F5344CB8AC3E}">
        <p14:creationId xmlns:p14="http://schemas.microsoft.com/office/powerpoint/2010/main" val="37845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8E4F-FB99-958A-63BF-5A5C10338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095C23-441F-28AD-901B-F15FD25E8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650352-6BF6-7667-E083-9404A136D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denn jetzt eine Klasse?</a:t>
            </a:r>
          </a:p>
          <a:p>
            <a:pPr lvl="1"/>
            <a:r>
              <a:rPr lang="de-DE" dirty="0"/>
              <a:t>Objekte mit denselben Attributen und derselben Funktionalität gehören zu einer Klasse</a:t>
            </a:r>
          </a:p>
          <a:p>
            <a:pPr lvl="2"/>
            <a:r>
              <a:rPr lang="de-DE" dirty="0"/>
              <a:t>Dieselben Attribute: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und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de-DE" dirty="0"/>
              <a:t> haben jeweils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dirty="0"/>
              <a:t> und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de-DE" dirty="0"/>
              <a:t>Achtung! Das bedeutet nicht, dass sie dieselben Werte haben!</a:t>
            </a:r>
          </a:p>
          <a:p>
            <a:pPr lvl="3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hat „Georg“, „Pietrek“</a:t>
            </a:r>
          </a:p>
          <a:p>
            <a:pPr lvl="3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de-DE" dirty="0"/>
              <a:t> hat „Otto“, „Meier“</a:t>
            </a:r>
          </a:p>
          <a:p>
            <a:pPr lvl="2"/>
            <a:r>
              <a:rPr lang="de-DE" dirty="0"/>
              <a:t>Dieselbe Funktionalität: person1 und person2 haben beide die Funktionalität</a:t>
            </a:r>
          </a:p>
          <a:p>
            <a:pPr lvl="1"/>
            <a:r>
              <a:rPr lang="de-DE" dirty="0"/>
              <a:t>Eine Klasse ist ein (Daten-)Typ!</a:t>
            </a:r>
          </a:p>
        </p:txBody>
      </p:sp>
    </p:spTree>
    <p:extLst>
      <p:ext uri="{BB962C8B-B14F-4D97-AF65-F5344CB8AC3E}">
        <p14:creationId xmlns:p14="http://schemas.microsoft.com/office/powerpoint/2010/main" val="3970250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0EE84-ADE1-0EEF-2EF8-B0A1E43D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ADE57-C248-4171-D381-1BC990ED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Instanz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CE73C3-94DE-043F-63E5-745E1A509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denn eine Instanz?</a:t>
            </a:r>
          </a:p>
          <a:p>
            <a:pPr lvl="1"/>
            <a:r>
              <a:rPr lang="de-DE" dirty="0"/>
              <a:t>Eine Instanz ist ein Objekt (Synonym)</a:t>
            </a:r>
          </a:p>
          <a:p>
            <a:pPr lvl="1"/>
            <a:r>
              <a:rPr lang="de-DE" dirty="0"/>
              <a:t>Der Begriff Instanz wird meistens benutzt im Zusammenhang mit dem Begriff Klasse</a:t>
            </a:r>
          </a:p>
          <a:p>
            <a:pPr lvl="2"/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ist eine Instanz der Klasse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2"/>
            <a:r>
              <a:rPr lang="de-DE" dirty="0"/>
              <a:t>bedeutet: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de-DE" dirty="0"/>
              <a:t> ist ein Objekt mit dem Typ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</p:txBody>
      </p:sp>
    </p:spTree>
    <p:extLst>
      <p:ext uri="{BB962C8B-B14F-4D97-AF65-F5344CB8AC3E}">
        <p14:creationId xmlns:p14="http://schemas.microsoft.com/office/powerpoint/2010/main" val="3875647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95C8AA-3D05-3AB7-D4C9-D0769D5C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A8DA6C-7682-DD40-30B1-48C3540E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kann in der Implementierung festlegen, dass sie von einer anderen Klasse erbt</a:t>
            </a:r>
          </a:p>
          <a:p>
            <a:pPr lvl="1"/>
            <a:r>
              <a:rPr lang="de-DE" dirty="0"/>
              <a:t>Die erbende Klasse wird </a:t>
            </a:r>
            <a:r>
              <a:rPr lang="de-DE" b="1" dirty="0"/>
              <a:t>Unterklasse</a:t>
            </a:r>
            <a:r>
              <a:rPr lang="de-DE" dirty="0"/>
              <a:t> genannt</a:t>
            </a:r>
          </a:p>
          <a:p>
            <a:pPr lvl="1"/>
            <a:r>
              <a:rPr lang="de-DE" dirty="0"/>
              <a:t>Die andere Klasse wird </a:t>
            </a:r>
            <a:r>
              <a:rPr lang="de-DE" b="1" dirty="0"/>
              <a:t>Oberklasse</a:t>
            </a:r>
            <a:r>
              <a:rPr lang="de-DE" dirty="0"/>
              <a:t> genannt</a:t>
            </a:r>
          </a:p>
          <a:p>
            <a:pPr lvl="1"/>
            <a:r>
              <a:rPr lang="de-DE" dirty="0"/>
              <a:t>Die Unterklasse erbt (=übernimmt) alle Attribute und Methoden der Oberklasse</a:t>
            </a:r>
          </a:p>
          <a:p>
            <a:pPr lvl="2"/>
            <a:r>
              <a:rPr lang="de-DE" dirty="0"/>
              <a:t>Sie kann Attribute hinzufügen (aber nicht entfernen)</a:t>
            </a:r>
          </a:p>
          <a:p>
            <a:pPr lvl="2"/>
            <a:r>
              <a:rPr lang="de-DE" dirty="0"/>
              <a:t>Sie kann Methoden hinzufügen oder die Implementierung vorhandener Methoden durch neue Implementierung ersetzen (das nennt man dann </a:t>
            </a:r>
            <a:r>
              <a:rPr lang="de-DE" b="1" dirty="0"/>
              <a:t>Überschreiben</a:t>
            </a:r>
            <a:r>
              <a:rPr lang="de-DE" dirty="0"/>
              <a:t> der Methode)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635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6F9BF-9C2D-33D0-CA54-E3C2585E6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Georg Pietrek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1ECD3-298B-6C64-2DF5-E2B4DB2DD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Kommerzielle Software-Entwicklung seit 1983</a:t>
            </a:r>
          </a:p>
          <a:p>
            <a:r>
              <a:rPr lang="de-DE" dirty="0"/>
              <a:t>Informatik-Diplom (TU Braunschweig)</a:t>
            </a:r>
          </a:p>
          <a:p>
            <a:r>
              <a:rPr lang="de-DE" dirty="0"/>
              <a:t>Promotion zum Dr. rer. nat. (Uni Dortmund)</a:t>
            </a:r>
          </a:p>
          <a:p>
            <a:r>
              <a:rPr lang="de-DE" dirty="0"/>
              <a:t>IT-Berater seit 1999</a:t>
            </a:r>
          </a:p>
          <a:p>
            <a:r>
              <a:rPr lang="de-DE" dirty="0"/>
              <a:t>Mitglied des Vorstands </a:t>
            </a:r>
            <a:r>
              <a:rPr lang="de-DE" dirty="0" err="1"/>
              <a:t>itemis</a:t>
            </a:r>
            <a:r>
              <a:rPr lang="de-DE" dirty="0"/>
              <a:t> AG (2007-2016)</a:t>
            </a:r>
          </a:p>
          <a:p>
            <a:r>
              <a:rPr lang="de-DE" dirty="0"/>
              <a:t>Gesellschafter-Geschäftsführer </a:t>
            </a:r>
            <a:r>
              <a:rPr lang="de-DE" dirty="0" err="1"/>
              <a:t>Conciso</a:t>
            </a:r>
            <a:r>
              <a:rPr lang="de-DE" dirty="0"/>
              <a:t> GmbH (seit 2016)</a:t>
            </a:r>
          </a:p>
          <a:p>
            <a:endParaRPr lang="de-DE" dirty="0"/>
          </a:p>
          <a:p>
            <a:r>
              <a:rPr lang="de-DE" dirty="0"/>
              <a:t>Schwerpunkt: Software-Architektur</a:t>
            </a:r>
          </a:p>
        </p:txBody>
      </p:sp>
    </p:spTree>
    <p:extLst>
      <p:ext uri="{BB962C8B-B14F-4D97-AF65-F5344CB8AC3E}">
        <p14:creationId xmlns:p14="http://schemas.microsoft.com/office/powerpoint/2010/main" val="2335008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E6706-CDE5-733E-4925-B4FF8410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F4776E-F192-6732-A65A-94C591117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4D430-35D6-B3C9-3181-74B3E4624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Überall im Quelltext, wo eine Klasse eines bestimmten Typs erwartet wird (z. B.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de-DE" dirty="0"/>
              <a:t>) können auch Instanzen einer Unterklasse genutzt werden (z. B.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Dies ist eine Form der </a:t>
            </a:r>
            <a:r>
              <a:rPr lang="de-DE" b="1" dirty="0"/>
              <a:t>Polymorphie</a:t>
            </a:r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0043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F0A6C-1BB6-15C8-1CC5-11662575C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D026EF-1EF1-C2F3-455C-0C7F18FC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69400B-B30A-7D79-5701-E7E512FF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wird </a:t>
            </a:r>
            <a:r>
              <a:rPr lang="de-DE" b="1" dirty="0"/>
              <a:t>abstrakt</a:t>
            </a:r>
            <a:r>
              <a:rPr lang="de-DE" dirty="0"/>
              <a:t> genannt, wenn mindestens eine Methode keine Implementierung hat</a:t>
            </a:r>
            <a:br>
              <a:rPr lang="de-DE" dirty="0"/>
            </a:b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(ABC):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DE" sz="2000" dirty="0" err="1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abstractmethod</a:t>
            </a:r>
            <a:br>
              <a:rPr lang="de-DE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 err="1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calculate_area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pass</a:t>
            </a:r>
            <a:endParaRPr lang="de-D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e-DE" dirty="0"/>
              <a:t>Es macht keinen Sinn, eine Instanz einer abstrakten Klasse zu erzeugen (weil diese Instanz ja unvollständig wäre)</a:t>
            </a:r>
          </a:p>
          <a:p>
            <a:pPr lvl="2"/>
            <a:r>
              <a:rPr lang="de-DE" dirty="0"/>
              <a:t>In Python ist das technisch aber möglich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4868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2407D-9AE6-51D6-062D-6B380A1D9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68FBE9-DC4B-D4CE-0061-A30C1E69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80A21-BE5A-20DE-B35A-D64C767B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Unterklasse, die alle fehlenden Implementierungen hinzufügt wird </a:t>
            </a:r>
            <a:r>
              <a:rPr lang="de-DE" b="1" dirty="0"/>
              <a:t>konkret</a:t>
            </a:r>
            <a:r>
              <a:rPr lang="de-DE" dirty="0"/>
              <a:t> genannt</a:t>
            </a:r>
          </a:p>
          <a:p>
            <a:pPr lvl="1"/>
            <a:r>
              <a:rPr lang="de-DE" dirty="0"/>
              <a:t>Von konkreten Unterklassen können Instanzen erzeugt werden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8997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73AEC-85C8-E24B-1612-08A7B1363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425B3A-3709-07EC-B5FC-4EC7D3C4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7F8958-85E7-B1D1-6BC7-D943DC8D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Hinweise aus der Praxis</a:t>
            </a:r>
          </a:p>
          <a:p>
            <a:pPr lvl="1"/>
            <a:r>
              <a:rPr lang="de-DE" dirty="0"/>
              <a:t>Vererbung wird seltener benötigt als man denkt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Nur zulässig, wenn es sich um eine strenge „</a:t>
            </a:r>
            <a:r>
              <a:rPr lang="de-DE" dirty="0" err="1"/>
              <a:t>is</a:t>
            </a:r>
            <a:r>
              <a:rPr lang="de-DE" dirty="0"/>
              <a:t> a“-Beziehung handelt</a:t>
            </a:r>
          </a:p>
          <a:p>
            <a:pPr lvl="2"/>
            <a:r>
              <a:rPr lang="de-DE" dirty="0"/>
              <a:t>OK: Rechteck „ist ein“ Shape </a:t>
            </a:r>
          </a:p>
          <a:p>
            <a:pPr lvl="2"/>
            <a:r>
              <a:rPr lang="de-DE" dirty="0"/>
              <a:t>OK: Hund „ist ein“ Tier</a:t>
            </a:r>
          </a:p>
          <a:p>
            <a:pPr lvl="2"/>
            <a:endParaRPr lang="de-DE" dirty="0"/>
          </a:p>
          <a:p>
            <a:pPr lvl="1"/>
            <a:r>
              <a:rPr lang="de-DE" dirty="0"/>
              <a:t>Oftmals ist stattdessen einfache Referenz oder Komposition korrekt</a:t>
            </a:r>
          </a:p>
          <a:p>
            <a:pPr lvl="2"/>
            <a:r>
              <a:rPr lang="de-DE" dirty="0">
                <a:solidFill>
                  <a:srgbClr val="FF0000"/>
                </a:solidFill>
              </a:rPr>
              <a:t>Nicht OK: Lenkrad „ist ein“ Auto</a:t>
            </a:r>
          </a:p>
          <a:p>
            <a:pPr lvl="3"/>
            <a:r>
              <a:rPr lang="de-DE" dirty="0"/>
              <a:t>OK: Auto „hat“ ein Lenkrad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33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4101-74F5-90F3-9A36-BC9B0EB0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B4B3AD-06E4-9545-8EA5-05D46166B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Mehrfachvererbung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DC2E5D-2A12-E16B-444A-0B7578DA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Klasse kann mehrere Oberklassen haben</a:t>
            </a:r>
          </a:p>
          <a:p>
            <a:endParaRPr lang="de-DE" dirty="0"/>
          </a:p>
          <a:p>
            <a:r>
              <a:rPr lang="de-DE" dirty="0"/>
              <a:t>In Python grundsätzlich möglich</a:t>
            </a:r>
          </a:p>
          <a:p>
            <a:pPr lvl="1"/>
            <a:r>
              <a:rPr lang="de-DE" dirty="0"/>
              <a:t>Erfordert anderes Vorgehen als im Beispiel-Quelltext</a:t>
            </a:r>
            <a:br>
              <a:rPr lang="de-DE" dirty="0"/>
            </a:br>
            <a:r>
              <a:rPr lang="de-DE" dirty="0"/>
              <a:t>(Weg über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e-DE" dirty="0"/>
              <a:t>funktioniert nicht wie erwartet)</a:t>
            </a:r>
          </a:p>
          <a:p>
            <a:endParaRPr lang="de-DE" dirty="0"/>
          </a:p>
          <a:p>
            <a:r>
              <a:rPr lang="de-DE" dirty="0"/>
              <a:t>Hinweise aus der Praxis:</a:t>
            </a:r>
          </a:p>
          <a:p>
            <a:pPr lvl="1"/>
            <a:r>
              <a:rPr lang="de-DE" dirty="0"/>
              <a:t>In meiner Laufbahn </a:t>
            </a:r>
            <a:r>
              <a:rPr lang="de-DE" b="1" dirty="0"/>
              <a:t>noch nie benötigt</a:t>
            </a:r>
          </a:p>
          <a:p>
            <a:pPr lvl="1"/>
            <a:r>
              <a:rPr lang="de-DE" dirty="0"/>
              <a:t>Beispiele in der Literatur sind immer sehr „konstruiert“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8980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</a:t>
            </a:r>
          </a:p>
          <a:p>
            <a:pPr lvl="1"/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testet Einheiten (=Units) einer Anwendung</a:t>
            </a:r>
          </a:p>
          <a:p>
            <a:pPr lvl="1"/>
            <a:r>
              <a:rPr lang="de-DE" dirty="0"/>
              <a:t>Jede Einheit soll isoliert getestet werden</a:t>
            </a:r>
          </a:p>
          <a:p>
            <a:pPr lvl="2"/>
            <a:r>
              <a:rPr lang="de-DE" dirty="0"/>
              <a:t>ohne Zugriff auf andere Einheiten der Anwendung</a:t>
            </a:r>
          </a:p>
          <a:p>
            <a:pPr lvl="2"/>
            <a:r>
              <a:rPr lang="de-DE" dirty="0"/>
              <a:t>Test erfolgt vor der Integration</a:t>
            </a:r>
          </a:p>
          <a:p>
            <a:pPr lvl="1"/>
            <a:r>
              <a:rPr lang="de-DE" dirty="0"/>
              <a:t>Alle Bestandteile der Anwendung sollen getestet werden</a:t>
            </a:r>
          </a:p>
          <a:p>
            <a:pPr lvl="1"/>
            <a:endParaRPr lang="de-DE" dirty="0"/>
          </a:p>
          <a:p>
            <a:r>
              <a:rPr lang="de-DE" dirty="0"/>
              <a:t>Anschaulich: Test aller Teile der Anwendung, bevor wir die Teile zusammenbauen</a:t>
            </a:r>
          </a:p>
          <a:p>
            <a:pPr lvl="1"/>
            <a:r>
              <a:rPr lang="de-DE" dirty="0"/>
              <a:t>Test nach dem Zusammenbau: Integrations-Test</a:t>
            </a:r>
          </a:p>
        </p:txBody>
      </p:sp>
    </p:spTree>
    <p:extLst>
      <p:ext uri="{BB962C8B-B14F-4D97-AF65-F5344CB8AC3E}">
        <p14:creationId xmlns:p14="http://schemas.microsoft.com/office/powerpoint/2010/main" val="34628312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ist eine Unit?</a:t>
            </a:r>
          </a:p>
          <a:p>
            <a:pPr lvl="1"/>
            <a:r>
              <a:rPr lang="de-DE" dirty="0"/>
              <a:t>Müssen wir selbst festlegen</a:t>
            </a:r>
          </a:p>
          <a:p>
            <a:pPr lvl="2"/>
            <a:r>
              <a:rPr lang="de-DE" dirty="0"/>
              <a:t>Modul, Funktion, Klasse, …</a:t>
            </a:r>
          </a:p>
          <a:p>
            <a:pPr lvl="1"/>
            <a:r>
              <a:rPr lang="de-DE" dirty="0"/>
              <a:t>Soll ein sinnvolles „Teile und Herrsche!“ ermöglichen</a:t>
            </a:r>
          </a:p>
        </p:txBody>
      </p:sp>
    </p:spTree>
    <p:extLst>
      <p:ext uri="{BB962C8B-B14F-4D97-AF65-F5344CB8AC3E}">
        <p14:creationId xmlns:p14="http://schemas.microsoft.com/office/powerpoint/2010/main" val="3340261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67D23-0D45-B79A-75CC-7D145E9D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- Objektorientierung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A9291D-1A9F-480F-E250-CFA8AE082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 = Klasse</a:t>
            </a:r>
          </a:p>
          <a:p>
            <a:pPr lvl="1"/>
            <a:r>
              <a:rPr lang="de-DE" dirty="0"/>
              <a:t>Jede Klasse hat eine zugehörige Test-Klasse, die alle Testfälle zu dieser Klasse enthält</a:t>
            </a:r>
          </a:p>
          <a:p>
            <a:pPr lvl="2"/>
            <a:r>
              <a:rPr lang="de-DE" dirty="0"/>
              <a:t>Klasse: Circle</a:t>
            </a:r>
          </a:p>
          <a:p>
            <a:pPr lvl="2"/>
            <a:r>
              <a:rPr lang="de-DE" dirty="0"/>
              <a:t>Testklasse: </a:t>
            </a:r>
            <a:r>
              <a:rPr lang="de-DE" dirty="0" err="1"/>
              <a:t>CircleTest</a:t>
            </a:r>
            <a:endParaRPr lang="de-DE" dirty="0"/>
          </a:p>
          <a:p>
            <a:pPr lvl="1"/>
            <a:r>
              <a:rPr lang="de-DE" dirty="0"/>
              <a:t>Eine Instanz (=Objekt) der zu testenden Klasse wird im Test als </a:t>
            </a:r>
            <a:r>
              <a:rPr lang="de-DE" dirty="0" err="1"/>
              <a:t>cut</a:t>
            </a:r>
            <a:r>
              <a:rPr lang="de-DE" dirty="0"/>
              <a:t> bezeichnet:</a:t>
            </a:r>
          </a:p>
          <a:p>
            <a:pPr lvl="2"/>
            <a:r>
              <a:rPr lang="de-DE" dirty="0" err="1"/>
              <a:t>cut</a:t>
            </a:r>
            <a:r>
              <a:rPr lang="de-DE" dirty="0"/>
              <a:t> = </a:t>
            </a:r>
            <a:r>
              <a:rPr lang="de-DE" dirty="0" err="1"/>
              <a:t>class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endParaRPr lang="de-DE" dirty="0"/>
          </a:p>
          <a:p>
            <a:pPr lvl="2"/>
            <a:r>
              <a:rPr lang="de-DE" dirty="0"/>
              <a:t>Manchmal auch </a:t>
            </a:r>
            <a:r>
              <a:rPr lang="de-DE" dirty="0" err="1"/>
              <a:t>sut</a:t>
            </a:r>
            <a:r>
              <a:rPr lang="de-DE" dirty="0"/>
              <a:t> (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 oder out (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under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139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– Struktur eines Klassen-Tests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test_area_calculation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Vorbereitung des Tests, z. B. benötigte Daten anlegen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Act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Aufruf der zu testenden Funktionalität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Überprüfung der erwarteten Ergebnisse</a:t>
            </a:r>
          </a:p>
        </p:txBody>
      </p:sp>
    </p:spTree>
    <p:extLst>
      <p:ext uri="{BB962C8B-B14F-4D97-AF65-F5344CB8AC3E}">
        <p14:creationId xmlns:p14="http://schemas.microsoft.com/office/powerpoint/2010/main" val="702626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Unit-</a:t>
            </a:r>
            <a:r>
              <a:rPr lang="de-DE" dirty="0" err="1"/>
              <a:t>Testing</a:t>
            </a:r>
            <a:r>
              <a:rPr lang="de-DE" dirty="0"/>
              <a:t> – Struktur eines Klassen-Tests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test_area_calculation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Act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self.cut.calculateArea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self.assertEqual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50.265)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Hinweis: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wird scheitern!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hier wird man einen Epsilon-Vergleich benutzen müssen</a:t>
            </a:r>
          </a:p>
        </p:txBody>
      </p:sp>
    </p:spTree>
    <p:extLst>
      <p:ext uri="{BB962C8B-B14F-4D97-AF65-F5344CB8AC3E}">
        <p14:creationId xmlns:p14="http://schemas.microsoft.com/office/powerpoint/2010/main" val="392487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31284-4EE7-1235-10EB-CE18494FF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2662BD7-24BE-375D-ADA5-795BC11909ED}"/>
              </a:ext>
            </a:extLst>
          </p:cNvPr>
          <p:cNvSpPr txBox="1"/>
          <p:nvPr/>
        </p:nvSpPr>
        <p:spPr>
          <a:xfrm>
            <a:off x="2459115" y="2894120"/>
            <a:ext cx="1361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dirty="0"/>
              <a:t>Objekt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86679A3-0085-AC62-B7D1-664102FABEAB}"/>
              </a:ext>
            </a:extLst>
          </p:cNvPr>
          <p:cNvSpPr txBox="1"/>
          <p:nvPr/>
        </p:nvSpPr>
        <p:spPr>
          <a:xfrm>
            <a:off x="5673384" y="4573480"/>
            <a:ext cx="1210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Klasse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F0FA094-BBD3-B552-BEE3-B60BCB8EC159}"/>
              </a:ext>
            </a:extLst>
          </p:cNvPr>
          <p:cNvSpPr txBox="1"/>
          <p:nvPr/>
        </p:nvSpPr>
        <p:spPr>
          <a:xfrm>
            <a:off x="1020933" y="1850623"/>
            <a:ext cx="90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Instanz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A497E1-7A89-AB6D-AA67-E9051166B715}"/>
              </a:ext>
            </a:extLst>
          </p:cNvPr>
          <p:cNvSpPr txBox="1"/>
          <p:nvPr/>
        </p:nvSpPr>
        <p:spPr>
          <a:xfrm>
            <a:off x="1743095" y="4820302"/>
            <a:ext cx="118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Attribut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82C921F-204C-145B-E8B2-5302F2CEE3C7}"/>
              </a:ext>
            </a:extLst>
          </p:cNvPr>
          <p:cNvSpPr txBox="1"/>
          <p:nvPr/>
        </p:nvSpPr>
        <p:spPr>
          <a:xfrm>
            <a:off x="7841943" y="1975265"/>
            <a:ext cx="1364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Methode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3CA6F54-C4A2-6BBE-41A9-D85A3835D1DB}"/>
              </a:ext>
            </a:extLst>
          </p:cNvPr>
          <p:cNvSpPr txBox="1"/>
          <p:nvPr/>
        </p:nvSpPr>
        <p:spPr>
          <a:xfrm>
            <a:off x="8198240" y="4589470"/>
            <a:ext cx="153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Vererbung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BD34370-1D91-89E2-0769-7CD2731015DF}"/>
              </a:ext>
            </a:extLst>
          </p:cNvPr>
          <p:cNvSpPr txBox="1"/>
          <p:nvPr/>
        </p:nvSpPr>
        <p:spPr>
          <a:xfrm>
            <a:off x="4721087" y="2156791"/>
            <a:ext cx="134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Konstruktor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25AA72D-2DBC-922E-DDD5-D04A152B9586}"/>
              </a:ext>
            </a:extLst>
          </p:cNvPr>
          <p:cNvSpPr txBox="1"/>
          <p:nvPr/>
        </p:nvSpPr>
        <p:spPr>
          <a:xfrm>
            <a:off x="9232657" y="5927697"/>
            <a:ext cx="2122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Mehrfachvererbung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517562-313D-3FC1-F7EC-71C091DB0817}"/>
              </a:ext>
            </a:extLst>
          </p:cNvPr>
          <p:cNvSpPr txBox="1"/>
          <p:nvPr/>
        </p:nvSpPr>
        <p:spPr>
          <a:xfrm>
            <a:off x="4224130" y="5558365"/>
            <a:ext cx="1844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Abstrakte Klasse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DAEA831-7630-76CC-B6EF-32BD1B800913}"/>
              </a:ext>
            </a:extLst>
          </p:cNvPr>
          <p:cNvSpPr txBox="1"/>
          <p:nvPr/>
        </p:nvSpPr>
        <p:spPr>
          <a:xfrm>
            <a:off x="10157791" y="4442791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Oberklasse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575A44E-02AE-E830-5727-D9102DEFD32B}"/>
              </a:ext>
            </a:extLst>
          </p:cNvPr>
          <p:cNvSpPr txBox="1"/>
          <p:nvPr/>
        </p:nvSpPr>
        <p:spPr>
          <a:xfrm>
            <a:off x="7215809" y="5558365"/>
            <a:ext cx="13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Unterklasse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01662F-8CA1-B796-D87D-B99063178AFD}"/>
              </a:ext>
            </a:extLst>
          </p:cNvPr>
          <p:cNvSpPr txBox="1"/>
          <p:nvPr/>
        </p:nvSpPr>
        <p:spPr>
          <a:xfrm>
            <a:off x="9481930" y="3091070"/>
            <a:ext cx="143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Polymorphie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22F4E43-DE58-A568-91C2-E0A1EF840694}"/>
              </a:ext>
            </a:extLst>
          </p:cNvPr>
          <p:cNvSpPr txBox="1"/>
          <p:nvPr/>
        </p:nvSpPr>
        <p:spPr>
          <a:xfrm>
            <a:off x="2335696" y="4005470"/>
            <a:ext cx="1269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Feld / Field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141F58-3358-B4CA-308A-68F2CDB441A0}"/>
              </a:ext>
            </a:extLst>
          </p:cNvPr>
          <p:cNvSpPr txBox="1"/>
          <p:nvPr/>
        </p:nvSpPr>
        <p:spPr>
          <a:xfrm>
            <a:off x="5526157" y="3558209"/>
            <a:ext cx="1345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Kapselung</a:t>
            </a:r>
          </a:p>
        </p:txBody>
      </p:sp>
    </p:spTree>
    <p:extLst>
      <p:ext uri="{BB962C8B-B14F-4D97-AF65-F5344CB8AC3E}">
        <p14:creationId xmlns:p14="http://schemas.microsoft.com/office/powerpoint/2010/main" val="2113704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Unit-Test soll die Klasse isoliert testen</a:t>
            </a:r>
          </a:p>
          <a:p>
            <a:pPr lvl="1"/>
            <a:r>
              <a:rPr lang="de-DE" dirty="0"/>
              <a:t>Eine objektorientierte Anwendung besteht aus Klassen, die interagieren</a:t>
            </a:r>
          </a:p>
          <a:p>
            <a:pPr lvl="2"/>
            <a:r>
              <a:rPr lang="de-DE" dirty="0"/>
              <a:t>Anschaulich: zur Laufzeit ist eine objektorientierte Anwendung ein „Geflecht von Objekten“</a:t>
            </a:r>
          </a:p>
          <a:p>
            <a:pPr lvl="1"/>
            <a:r>
              <a:rPr lang="de-DE" dirty="0"/>
              <a:t>Der Test soll aber unabhängig von anderen Klassen sein!</a:t>
            </a:r>
          </a:p>
          <a:p>
            <a:pPr lvl="2"/>
            <a:r>
              <a:rPr lang="de-DE" dirty="0"/>
              <a:t>Wie erreichen wir das?</a:t>
            </a:r>
          </a:p>
          <a:p>
            <a:pPr lvl="1"/>
            <a:r>
              <a:rPr lang="de-DE" dirty="0"/>
              <a:t>Lösung: Objekte fremder Klassen werden im Test durch Mocks ersetzt</a:t>
            </a:r>
          </a:p>
        </p:txBody>
      </p:sp>
    </p:spTree>
    <p:extLst>
      <p:ext uri="{BB962C8B-B14F-4D97-AF65-F5344CB8AC3E}">
        <p14:creationId xmlns:p14="http://schemas.microsoft.com/office/powerpoint/2010/main" val="2467010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Hinweis: einfache Klassen werden im Test nicht </a:t>
            </a:r>
            <a:r>
              <a:rPr lang="de-DE" dirty="0" err="1"/>
              <a:t>gemockt</a:t>
            </a:r>
            <a:endParaRPr lang="de-DE" dirty="0"/>
          </a:p>
          <a:p>
            <a:pPr lvl="1"/>
            <a:r>
              <a:rPr lang="de-DE" dirty="0"/>
              <a:t>Z. B. Daten-Transfer-Klassen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65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9921D-BA6A-351C-74F3-D2BB938C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A89D1D-6851-5B82-0E6A-BE60E8245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Mock ersetzt ein Objekt durch ein Test-Objekt</a:t>
            </a:r>
          </a:p>
          <a:p>
            <a:pPr lvl="1"/>
            <a:r>
              <a:rPr lang="de-DE" dirty="0"/>
              <a:t>Per Konfiguration wird dem Mock mitgeteilt, welches Ergebnis Methoden-Aufrufe liefern sollen</a:t>
            </a:r>
          </a:p>
          <a:p>
            <a:pPr lvl="1"/>
            <a:r>
              <a:rPr lang="de-DE" dirty="0"/>
              <a:t>Zur Vorbereitung eines Testfalls (</a:t>
            </a:r>
            <a:r>
              <a:rPr lang="de-DE" dirty="0" err="1"/>
              <a:t>Arrange</a:t>
            </a:r>
            <a:r>
              <a:rPr lang="de-DE" dirty="0"/>
              <a:t>) gehört deshalb auch die zum Testfall passende Konfiguration des Mocks</a:t>
            </a:r>
          </a:p>
          <a:p>
            <a:pPr lvl="1"/>
            <a:r>
              <a:rPr lang="de-DE" dirty="0"/>
              <a:t>Es macht auch Sinn, im Test zu prüfen, ob Aufrufe von Methoden wie erwartet erfolgt sind (</a:t>
            </a:r>
            <a:r>
              <a:rPr lang="de-DE" dirty="0" err="1"/>
              <a:t>Assert</a:t>
            </a:r>
            <a:r>
              <a:rPr lang="de-DE" dirty="0"/>
              <a:t>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60941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A21F6E-020D-B8C8-8552-62A40765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Mocking</a:t>
            </a:r>
            <a:r>
              <a:rPr lang="de-DE" dirty="0"/>
              <a:t> - Beispiel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036C56-A343-1035-964E-5EA159DC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TestCircle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self.cut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Circle(Point(3, 5), 4)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test_something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Arrange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 = Mock()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v.__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 = Vector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v.getX.return_value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v.getY.return_value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#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v.getX.assert_called_once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de-D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v.getY.assert_not_called</a:t>
            </a:r>
            <a:r>
              <a:rPr lang="de-D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de-D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8135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E4811-46AF-D4C2-2D2A-37C4FBF82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D48183-AF0F-2F29-CB64-E9AFB11C3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B02BFC-530E-AD32-6F29-9C15AFC4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vollständiges Beispiel für geometrische Formen ist hier zu finden: </a:t>
            </a:r>
            <a:r>
              <a:rPr lang="de-DE" dirty="0">
                <a:hlinkClick r:id="rId2"/>
              </a:rPr>
              <a:t>https://github.com/gpietrek/python-oo</a:t>
            </a:r>
            <a:endParaRPr lang="de-DE" dirty="0"/>
          </a:p>
          <a:p>
            <a:pPr lvl="1"/>
            <a:r>
              <a:rPr lang="de-DE" dirty="0"/>
              <a:t>Bitte für alle Shapes die Berechnung der Kantenlänge ergänzen</a:t>
            </a:r>
          </a:p>
          <a:p>
            <a:pPr lvl="2"/>
            <a:r>
              <a:rPr lang="de-DE" dirty="0"/>
              <a:t>Methode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calculatePerimeter</a:t>
            </a:r>
            <a:r>
              <a:rPr lang="de-DE" dirty="0"/>
              <a:t> in 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de-DE" dirty="0"/>
              <a:t> und allen Unterklassen hinzufügen</a:t>
            </a:r>
          </a:p>
          <a:p>
            <a:pPr lvl="2"/>
            <a:r>
              <a:rPr lang="de-DE" dirty="0"/>
              <a:t>Unit-Tests nicht vergessen!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44315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52A82-F14F-5905-8F3E-6108AE3C2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F2BAB-AA87-2941-CB40-16A6FC14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D36B9C-0579-6C8B-3013-40C94DE19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Person-Beispiel kann vervollständigt werden</a:t>
            </a:r>
          </a:p>
          <a:p>
            <a:pPr lvl="1"/>
            <a:r>
              <a:rPr lang="de-DE" dirty="0"/>
              <a:t>Neue Attribute: Titel, Geburtsdatum</a:t>
            </a:r>
          </a:p>
          <a:p>
            <a:pPr lvl="1"/>
            <a:r>
              <a:rPr lang="de-DE" dirty="0"/>
              <a:t>Methoden: </a:t>
            </a: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shortRepresentation</a:t>
            </a:r>
            <a:r>
              <a:rPr lang="de-DE" dirty="0"/>
              <a:t>: nur Vor- und Nachname („Otto Meier“)</a:t>
            </a:r>
          </a:p>
          <a:p>
            <a:pPr lvl="2"/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longRepresentation</a:t>
            </a:r>
            <a:r>
              <a:rPr lang="de-DE" dirty="0"/>
              <a:t>: inkl. Titel und Geburtsname („Dr. Otto Meier, geb. Müller“)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610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A2D98-0ECC-BADC-FB5D-FB14F9B3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F5A69-4402-ED44-F3C4-6440CC7DB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CE6A40-6A4E-C888-5C71-28DD1D32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Person-Beispiel kann vervollständigt werden</a:t>
            </a:r>
          </a:p>
          <a:p>
            <a:pPr lvl="1"/>
            <a:r>
              <a:rPr lang="de-DE" dirty="0"/>
              <a:t>Eine Person kann eine Postanschrift haben</a:t>
            </a:r>
          </a:p>
          <a:p>
            <a:pPr lvl="1"/>
            <a:r>
              <a:rPr lang="de-DE" dirty="0"/>
              <a:t>Wie initialisiert man diese Daten?</a:t>
            </a:r>
          </a:p>
          <a:p>
            <a:pPr lvl="1"/>
            <a:r>
              <a:rPr lang="de-DE" dirty="0"/>
              <a:t>Welche Methoden sollte man bereitstellen?</a:t>
            </a:r>
          </a:p>
        </p:txBody>
      </p:sp>
      <p:pic>
        <p:nvPicPr>
          <p:cNvPr id="5" name="Grafik 4" descr="Ein Bild, das Text, Screenshot, Schrift, Reihe enthält.&#10;&#10;Automatisch generierte Beschreibung">
            <a:extLst>
              <a:ext uri="{FF2B5EF4-FFF2-40B4-BE49-F238E27FC236}">
                <a16:creationId xmlns:a16="http://schemas.microsoft.com/office/drawing/2014/main" id="{1714B575-35CB-2440-B06D-049DF606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856" y="1996960"/>
            <a:ext cx="3110144" cy="486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49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7633A-CB5C-BA59-3CA0-A0A55C0B9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CA962-90E8-EFC3-6EDF-EF800693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Übungsaufgaben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43FB55-68FF-AC5C-8168-5AD52AFF6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Das Person-Beispiel kann vervollständigt werden</a:t>
            </a:r>
          </a:p>
          <a:p>
            <a:pPr lvl="1"/>
            <a:r>
              <a:rPr lang="de-DE" dirty="0"/>
              <a:t>Eine Person kann mehrere Adressen haben</a:t>
            </a:r>
          </a:p>
        </p:txBody>
      </p:sp>
      <p:pic>
        <p:nvPicPr>
          <p:cNvPr id="6" name="Grafik 5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1576721C-0EA8-C6EE-040E-C49C21AE0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398" y="2220265"/>
            <a:ext cx="3728375" cy="46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88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6E93C-FE29-E748-0D17-FB911588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1619D7-654D-6B33-9861-514E8BA74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Objektorientierung in Python</a:t>
            </a:r>
          </a:p>
          <a:p>
            <a:pPr lvl="1"/>
            <a:r>
              <a:rPr lang="de-DE" dirty="0"/>
              <a:t>Ein bisschen Theorie</a:t>
            </a:r>
          </a:p>
          <a:p>
            <a:pPr lvl="1"/>
            <a:r>
              <a:rPr lang="de-DE" dirty="0"/>
              <a:t>Viel Praxis</a:t>
            </a:r>
          </a:p>
          <a:p>
            <a:pPr lvl="2"/>
            <a:r>
              <a:rPr lang="de-DE" dirty="0"/>
              <a:t>Blick auf ein vorbereitetes Beispiel</a:t>
            </a:r>
          </a:p>
          <a:p>
            <a:pPr lvl="3"/>
            <a:r>
              <a:rPr lang="de-DE" dirty="0"/>
              <a:t>Geometrische Formen (Kreis, Rechteck, Dreieck)</a:t>
            </a:r>
          </a:p>
          <a:p>
            <a:pPr lvl="4"/>
            <a:r>
              <a:rPr lang="de-DE" dirty="0"/>
              <a:t>Flächenberechnung</a:t>
            </a:r>
          </a:p>
          <a:p>
            <a:pPr lvl="4"/>
            <a:r>
              <a:rPr lang="de-DE" dirty="0"/>
              <a:t>Darstellung</a:t>
            </a:r>
          </a:p>
          <a:p>
            <a:pPr lvl="2"/>
            <a:r>
              <a:rPr lang="de-DE" dirty="0"/>
              <a:t>Gemeinsames Erstellen eines eigenen Beispiels</a:t>
            </a:r>
          </a:p>
          <a:p>
            <a:pPr lvl="3"/>
            <a:r>
              <a:rPr lang="de-DE" dirty="0"/>
              <a:t>Minimaler Webshop</a:t>
            </a:r>
          </a:p>
          <a:p>
            <a:pPr lvl="4"/>
            <a:r>
              <a:rPr lang="de-DE" dirty="0"/>
              <a:t>Person</a:t>
            </a:r>
          </a:p>
          <a:p>
            <a:pPr lvl="4"/>
            <a:r>
              <a:rPr lang="de-DE" dirty="0"/>
              <a:t>Adresse</a:t>
            </a:r>
          </a:p>
          <a:p>
            <a:pPr lvl="4"/>
            <a:r>
              <a:rPr lang="de-DE" dirty="0"/>
              <a:t>Auftrag</a:t>
            </a:r>
          </a:p>
        </p:txBody>
      </p:sp>
    </p:spTree>
    <p:extLst>
      <p:ext uri="{BB962C8B-B14F-4D97-AF65-F5344CB8AC3E}">
        <p14:creationId xmlns:p14="http://schemas.microsoft.com/office/powerpoint/2010/main" val="51325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78FC-31E5-6C04-54DB-E98D7E08E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099D2F-E3CB-6A78-8F00-C1D06944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41BB5B-F603-92BA-9C87-9F718DEE3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Objekt ist ein Ding aus der Anwendungswelt</a:t>
            </a:r>
          </a:p>
          <a:p>
            <a:r>
              <a:rPr lang="de-DE" dirty="0"/>
              <a:t>Es hat…</a:t>
            </a:r>
          </a:p>
          <a:p>
            <a:pPr lvl="1"/>
            <a:r>
              <a:rPr lang="de-DE" dirty="0"/>
              <a:t>Daten: Attribute (Felder)</a:t>
            </a:r>
          </a:p>
          <a:p>
            <a:pPr lvl="1"/>
            <a:r>
              <a:rPr lang="de-DE" dirty="0"/>
              <a:t>Funktionalität: Methoden</a:t>
            </a:r>
          </a:p>
          <a:p>
            <a:r>
              <a:rPr lang="de-DE" dirty="0"/>
              <a:t>Es soll zusammengehörende Daten und deren Funktionalitäten zusammenfassen</a:t>
            </a:r>
          </a:p>
          <a:p>
            <a:pPr lvl="1"/>
            <a:r>
              <a:rPr lang="de-DE" dirty="0"/>
              <a:t>Warum ist das besser? ...</a:t>
            </a:r>
          </a:p>
          <a:p>
            <a:pPr lvl="1"/>
            <a:r>
              <a:rPr lang="de-DE" dirty="0"/>
              <a:t>… es unterstützt das grundsätzliche „Teile-und-Herrsche“-Prinzip</a:t>
            </a:r>
          </a:p>
          <a:p>
            <a:pPr lvl="1"/>
            <a:r>
              <a:rPr lang="de-DE" dirty="0"/>
              <a:t>… Isolation bei der Fehlersuche</a:t>
            </a:r>
          </a:p>
          <a:p>
            <a:pPr lvl="1"/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754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E0C8E-2B63-2CA3-EAF6-0A486CCE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40C5B-7BFD-FB79-E8D8-B32E24E42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F9474-D0EB-D605-1FC3-A03D21DC1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objektorientiertes</a:t>
            </a:r>
            <a:br>
              <a:rPr lang="de-DE" dirty="0"/>
            </a:br>
            <a:r>
              <a:rPr lang="de-DE" dirty="0"/>
              <a:t>Programm ist ein</a:t>
            </a:r>
            <a:br>
              <a:rPr lang="de-DE" dirty="0"/>
            </a:br>
            <a:r>
              <a:rPr lang="de-DE" dirty="0"/>
              <a:t>Geflecht von</a:t>
            </a:r>
            <a:br>
              <a:rPr lang="de-DE" dirty="0"/>
            </a:br>
            <a:r>
              <a:rPr lang="de-DE" dirty="0"/>
              <a:t>interagierenden Objekten</a:t>
            </a:r>
          </a:p>
        </p:txBody>
      </p:sp>
      <p:pic>
        <p:nvPicPr>
          <p:cNvPr id="7" name="Grafik 6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6A6721D5-5B37-5A4A-C85E-C48A1C1D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896" y="1307548"/>
            <a:ext cx="6517104" cy="555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38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50A36-D5CC-FD91-1AC0-6E6EB868F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3B46E-FBA9-026C-5687-0ED3ACE6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F8F320-B52D-0EF6-E294-733D44A92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Eine objektorientierte Architektur ist stabiler als eine funktionsorientierte Architektur, weil sie ihre Struktur an fachlich stabileren Konstrukten ausrichtet </a:t>
            </a:r>
          </a:p>
          <a:p>
            <a:pPr lvl="1"/>
            <a:r>
              <a:rPr lang="de-DE" dirty="0"/>
              <a:t>Eine Versicherungsanwendung hat immer Klassen wie „Person“, „Vertrag“, „Leistung“, …</a:t>
            </a:r>
          </a:p>
          <a:p>
            <a:pPr lvl="1"/>
            <a:r>
              <a:rPr lang="de-DE" dirty="0"/>
              <a:t>… egal wie sich die Funktionalität ändert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3065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48896-7B6F-B0ED-BB80-CB5EDCD6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90B70-2B17-66C1-7D19-7B5DDC53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Ojektorientierung</a:t>
            </a:r>
            <a:r>
              <a:rPr lang="de-DE" dirty="0"/>
              <a:t> (OO)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7D4D9F-CF1A-CD2E-AEF9-10E1D0AEA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</a:t>
            </a:r>
          </a:p>
          <a:p>
            <a:pPr lvl="1"/>
            <a:r>
              <a:rPr lang="de-DE" dirty="0"/>
              <a:t>Eine Person …</a:t>
            </a:r>
          </a:p>
          <a:p>
            <a:pPr lvl="2"/>
            <a:r>
              <a:rPr lang="de-DE" dirty="0"/>
              <a:t>… hat Daten: Vorname und Nachname</a:t>
            </a:r>
          </a:p>
          <a:p>
            <a:pPr lvl="2"/>
            <a:r>
              <a:rPr lang="de-DE" dirty="0"/>
              <a:t>… hat Funktionalität: Erzeugen einer String-Repräsentation</a:t>
            </a:r>
          </a:p>
        </p:txBody>
      </p:sp>
      <p:pic>
        <p:nvPicPr>
          <p:cNvPr id="5" name="Grafik 4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F714C34F-50B3-98B4-F77F-4911D5ECE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4491" y="3907457"/>
            <a:ext cx="6228108" cy="21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E0BA91-A7FB-A676-956F-64F7A876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Implementierung in Python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03485D-2B68-2C5A-673B-30CE78E4E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Person in Python:</a:t>
            </a:r>
            <a:br>
              <a:rPr lang="de-DE" dirty="0"/>
            </a:br>
            <a:br>
              <a:rPr lang="de-DE" dirty="0"/>
            </a:b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err="1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de-DE" sz="20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 err="1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B200B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de-DE" sz="2000" dirty="0" err="1"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2000" dirty="0" err="1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de-DE" sz="2000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f"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vorname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{</a:t>
            </a:r>
            <a:r>
              <a:rPr lang="de-DE" sz="2000" dirty="0" err="1">
                <a:solidFill>
                  <a:srgbClr val="94558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e-DE" sz="2000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._</a:t>
            </a:r>
            <a:r>
              <a:rPr lang="de-DE" sz="2000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nachname</a:t>
            </a:r>
            <a:r>
              <a:rPr lang="de-DE" sz="2000" dirty="0">
                <a:solidFill>
                  <a:srgbClr val="0037A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2000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de-DE" sz="2000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938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1727</Words>
  <Application>Microsoft Macintosh PowerPoint</Application>
  <PresentationFormat>Breitbild</PresentationFormat>
  <Paragraphs>253</Paragraphs>
  <Slides>37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Courier New</vt:lpstr>
      <vt:lpstr>Office</vt:lpstr>
      <vt:lpstr>Objektorientierte Programmierung in Python</vt:lpstr>
      <vt:lpstr>Georg Pietrek</vt:lpstr>
      <vt:lpstr>Ojektorientierung (OO)</vt:lpstr>
      <vt:lpstr>Ojektorientierung (OO)</vt:lpstr>
      <vt:lpstr>Ojektorientierung (OO)</vt:lpstr>
      <vt:lpstr>Ojektorientierung (OO)</vt:lpstr>
      <vt:lpstr>Ojektorientierung (OO)</vt:lpstr>
      <vt:lpstr>Ojektorientierung (OO)</vt:lpstr>
      <vt:lpstr>Implementierung in Python</vt:lpstr>
      <vt:lpstr>Implementierung in Python</vt:lpstr>
      <vt:lpstr>Implementierung in Python</vt:lpstr>
      <vt:lpstr>Implementierung in Python</vt:lpstr>
      <vt:lpstr>Implementierung in Python</vt:lpstr>
      <vt:lpstr>Kapselung</vt:lpstr>
      <vt:lpstr>Kapselung</vt:lpstr>
      <vt:lpstr>Ojektorientierung (OO)</vt:lpstr>
      <vt:lpstr>Klasse</vt:lpstr>
      <vt:lpstr>Instanz</vt:lpstr>
      <vt:lpstr>Vererbung</vt:lpstr>
      <vt:lpstr>Vererbung</vt:lpstr>
      <vt:lpstr>Vererbung</vt:lpstr>
      <vt:lpstr>Vererbung</vt:lpstr>
      <vt:lpstr>Vererbung</vt:lpstr>
      <vt:lpstr>Mehrfachvererbung</vt:lpstr>
      <vt:lpstr>Unit-Testing</vt:lpstr>
      <vt:lpstr>Unit-Testing</vt:lpstr>
      <vt:lpstr>Unit-Testing - Objektorientierung</vt:lpstr>
      <vt:lpstr>Unit-Testing – Struktur eines Klassen-Tests</vt:lpstr>
      <vt:lpstr>Unit-Testing – Struktur eines Klassen-Tests</vt:lpstr>
      <vt:lpstr>Mocking</vt:lpstr>
      <vt:lpstr>Mocking</vt:lpstr>
      <vt:lpstr>Mocking</vt:lpstr>
      <vt:lpstr>Mocking - Beispiel</vt:lpstr>
      <vt:lpstr>Übungsaufgaben</vt:lpstr>
      <vt:lpstr>Übungsaufgaben</vt:lpstr>
      <vt:lpstr>Übungsaufgaben</vt:lpstr>
      <vt:lpstr>Übungsaufgaben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Objektorientierte Programmierung in Python</dc:title>
  <dc:creator>Dr. Georg Pietrek</dc:creator>
  <cp:lastModifiedBy>Dr. Georg Pietrek</cp:lastModifiedBy>
  <cp:revision>12</cp:revision>
  <dcterms:created xsi:type="dcterms:W3CDTF">2024-01-28T11:22:54Z</dcterms:created>
  <dcterms:modified xsi:type="dcterms:W3CDTF">2024-02-01T11:56:16Z</dcterms:modified>
</cp:coreProperties>
</file>