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3A2A7-998D-DE82-37C9-612DE886C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C45B94-DDCA-6685-813D-DBC6FCBD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D7A93-66A9-3FB8-36A6-9B8DE8D0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45C84-A9FE-9CE6-CF4B-21177707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1A86C-4E42-58ED-7DB5-C9BA7661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19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E0390-2D15-A874-1DE8-30231061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3AF2D1-F790-F8C8-DDF1-2F6819AD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AB5C09-511B-6CFC-2F4E-98311EF7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9764B-6D8D-2B81-0304-C8D1AF7B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8B0DB-CDDD-73CF-59CD-1F9D28AA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3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840328-AA4F-8373-B078-2ABC99BE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C2F91-D2AD-A0E8-E325-1AA08FCC4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96C61-A104-A7C8-ABEF-837791FB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444BBA-A26D-A840-67EA-B04F3C78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31E22-5D89-C5DE-52A6-ABBF57EF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9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94B5A-B0E7-4C5C-C4DC-15B248C7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C06FF-A07D-2DAC-8D56-B8D3202E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2CFEB-C6B9-3A13-E2D9-3D6365FB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510E1C-85E0-84E6-FCF3-F1A33FDA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709AE-E5AC-D3E4-CE7C-33171F17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0F371-D577-E610-9085-E35FF05F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AE3BE-DD62-5CAC-8EC4-27B83729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113A24-7F0D-CAB9-1363-09C38BAE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6B014-EE85-AD69-4963-80DB7175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2F581-FE1C-ED9E-A207-75E8A0FC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67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11E7A-B430-113A-9DA6-9B26605A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8D2C4-66EE-59A8-81F4-73FCDDAC7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F19434-35D3-3338-B5FE-C503D9F5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2D32C-97FE-6354-A5DC-C4598EF8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68A5A-2FD7-AE03-50FC-F2588B6D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1C72C2-DF2A-2344-30F6-7D16B6F5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69502-6411-7835-88A8-D47195AB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98B01B-8714-9779-F797-16A7AC15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BD324-361C-174B-8B49-C733D5DD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2C06BA-786B-17EA-2C2E-DF7B037A2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F03E73-4FC0-180E-89B2-C4AD0D5D7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870F99-470C-083D-9C53-549653E2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2A0B32-00CE-448A-A5A4-2EC6B206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848343-6448-A183-8D91-1D98EF84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1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B98BB-1195-FB1F-0B7A-9E751292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CE8BCC-7887-2D6B-3758-F264E63D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13DB1-D615-9A46-93BE-29F9C9AC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BAE81-29B0-D8E7-0BC8-30B25D9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3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3B54AD-139A-2DEB-E7C0-EA549204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B16A0F-E7C6-6041-EC1B-AFC7114F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8A08D-35F3-FA49-1E95-19C10C51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E5113-7CEB-7514-4CF1-A55D9F9E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5175A-1000-925C-E440-5DD320AB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C0E10A-DE7A-A372-00D3-2ABD91C7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34ABE-78E0-936F-A115-6EDB15E2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E936B2-5508-15F8-C7F4-EBFFC484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DAE9A4-9BAF-4C4E-6E63-92B7095F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13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EEFFB-3EEB-D17D-D319-90AAD775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FF452A-70AA-17CF-11EC-8B2615FEB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9EB032-A92A-03A6-9DB0-726049C2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F4C73A-66BE-26F0-D7CD-2799ED5C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AAAEB-9890-5795-E5A8-D3BB740C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58A9FA-A0C3-1D2A-E209-FC2E3E31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94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D1A5DA-BD9F-96B9-30BC-2A45F381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C8C692-E427-B8A5-E2A6-986BDA10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AE4B1-A3E9-6026-5EDB-A5F680C7C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7DE6-84E9-DE4F-AD09-A10ACB746948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E9860-9361-8E3F-0342-F9B5115DC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3F65C-4277-D213-5E44-08D2E72EA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95B0-B93B-354C-9825-DB00FC1DBA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0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3D04A-4F93-9C43-411C-9200AA50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505D52-5701-4082-BC24-36E27AC18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273920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 / 64</a:t>
            </a:r>
          </a:p>
          <a:p>
            <a:pPr lvl="1"/>
            <a:r>
              <a:rPr lang="de-DE" dirty="0"/>
              <a:t>Lombok</a:t>
            </a:r>
          </a:p>
          <a:p>
            <a:pPr lvl="2"/>
            <a:r>
              <a:rPr lang="de-DE" dirty="0"/>
              <a:t>Utilities für Daten-Objekte</a:t>
            </a:r>
          </a:p>
          <a:p>
            <a:pPr lvl="3"/>
            <a:r>
              <a:rPr lang="de-DE" dirty="0"/>
              <a:t>@Value</a:t>
            </a:r>
          </a:p>
          <a:p>
            <a:pPr lvl="3"/>
            <a:r>
              <a:rPr lang="de-DE" dirty="0"/>
              <a:t>@Data</a:t>
            </a:r>
          </a:p>
          <a:p>
            <a:pPr lvl="3"/>
            <a:r>
              <a:rPr lang="de-DE" dirty="0"/>
              <a:t>@</a:t>
            </a:r>
            <a:r>
              <a:rPr lang="de-DE" dirty="0" err="1"/>
              <a:t>Builder</a:t>
            </a:r>
            <a:endParaRPr lang="de-DE" dirty="0"/>
          </a:p>
          <a:p>
            <a:pPr lvl="3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787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  <a:p>
            <a:pPr lvl="1"/>
            <a:r>
              <a:rPr lang="de-DE" dirty="0"/>
              <a:t>Aufruf eines anderen Microservice</a:t>
            </a:r>
          </a:p>
          <a:p>
            <a:pPr lvl="2"/>
            <a:r>
              <a:rPr lang="de-DE" dirty="0"/>
              <a:t>Spring </a:t>
            </a:r>
            <a:r>
              <a:rPr lang="de-DE" dirty="0" err="1"/>
              <a:t>Webflux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7202ED9-A778-9DE7-5809-1BAF8DE8564B}"/>
              </a:ext>
            </a:extLst>
          </p:cNvPr>
          <p:cNvGrpSpPr/>
          <p:nvPr/>
        </p:nvGrpSpPr>
        <p:grpSpPr>
          <a:xfrm>
            <a:off x="5712097" y="2121835"/>
            <a:ext cx="5641703" cy="4348890"/>
            <a:chOff x="984849" y="337456"/>
            <a:chExt cx="7948694" cy="5366897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965928AC-1C07-0A2B-CA5A-2A9FDFD7C639}"/>
                </a:ext>
              </a:extLst>
            </p:cNvPr>
            <p:cNvSpPr/>
            <p:nvPr/>
          </p:nvSpPr>
          <p:spPr>
            <a:xfrm>
              <a:off x="3646715" y="337456"/>
              <a:ext cx="4637314" cy="794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  <a:br>
                <a:rPr lang="de-DE" dirty="0"/>
              </a:br>
              <a:r>
                <a:rPr lang="de-DE" dirty="0"/>
                <a:t>HTML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85006C83-C39F-F27A-24D4-281245E621F7}"/>
                </a:ext>
              </a:extLst>
            </p:cNvPr>
            <p:cNvSpPr/>
            <p:nvPr/>
          </p:nvSpPr>
          <p:spPr>
            <a:xfrm>
              <a:off x="4597879" y="1889655"/>
              <a:ext cx="260617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shop</a:t>
              </a:r>
              <a:endParaRPr lang="de-DE" dirty="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E7F8EDC-5A69-934A-0D8C-51933ED4FB8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900965" y="1132114"/>
              <a:ext cx="64407" cy="7575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34A5F1F-7DB2-626F-F818-4B83A8053A9E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4095889" y="2782284"/>
              <a:ext cx="1805076" cy="792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agnetplattenspeicher 8">
              <a:extLst>
                <a:ext uri="{FF2B5EF4-FFF2-40B4-BE49-F238E27FC236}">
                  <a16:creationId xmlns:a16="http://schemas.microsoft.com/office/drawing/2014/main" id="{43105B80-D1ED-E1DD-E2AD-6793BFCC0258}"/>
                </a:ext>
              </a:extLst>
            </p:cNvPr>
            <p:cNvSpPr/>
            <p:nvPr/>
          </p:nvSpPr>
          <p:spPr>
            <a:xfrm>
              <a:off x="8284029" y="4687816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953DFC0E-E213-4C9B-5FBC-8B394300AB50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>
              <a:off x="4095889" y="4467839"/>
              <a:ext cx="1244310" cy="534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912D4DF4-D7FE-2DC3-F78F-AAAC25D8CA9D}"/>
                </a:ext>
              </a:extLst>
            </p:cNvPr>
            <p:cNvSpPr/>
            <p:nvPr/>
          </p:nvSpPr>
          <p:spPr>
            <a:xfrm>
              <a:off x="984849" y="1738538"/>
              <a:ext cx="210659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WebServer</a:t>
              </a:r>
              <a:endParaRPr lang="de-DE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F47FD8A-2B11-6ECF-6DBA-739D6AEEA987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2038145" y="1132114"/>
              <a:ext cx="3927227" cy="606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28556407-790A-F5A8-3AF3-AD65A901E396}"/>
                </a:ext>
              </a:extLst>
            </p:cNvPr>
            <p:cNvSpPr/>
            <p:nvPr/>
          </p:nvSpPr>
          <p:spPr>
            <a:xfrm>
              <a:off x="2896098" y="3575210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14" name="Magnetplattenspeicher 13">
              <a:extLst>
                <a:ext uri="{FF2B5EF4-FFF2-40B4-BE49-F238E27FC236}">
                  <a16:creationId xmlns:a16="http://schemas.microsoft.com/office/drawing/2014/main" id="{C7D41903-8BDF-1196-0F62-41E092DC5A7E}"/>
                </a:ext>
              </a:extLst>
            </p:cNvPr>
            <p:cNvSpPr/>
            <p:nvPr/>
          </p:nvSpPr>
          <p:spPr>
            <a:xfrm>
              <a:off x="5015442" y="5002225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FCE1C21-D537-B095-1B19-CF63E4C33CD6}"/>
                </a:ext>
              </a:extLst>
            </p:cNvPr>
            <p:cNvSpPr/>
            <p:nvPr/>
          </p:nvSpPr>
          <p:spPr>
            <a:xfrm>
              <a:off x="6396350" y="3523796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auftrag</a:t>
              </a:r>
              <a:endParaRPr lang="de-DE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C1C87E9-BE79-6EB2-CBF9-E5157691827C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>
              <a:off x="5900965" y="2782284"/>
              <a:ext cx="1695176" cy="741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A36EC10-6F65-E48A-4765-835822AC80FE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>
            <a:xfrm>
              <a:off x="7596141" y="4416425"/>
              <a:ext cx="1012645" cy="271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6423BF5-6C00-BD24-BACA-91A1496B3854}"/>
              </a:ext>
            </a:extLst>
          </p:cNvPr>
          <p:cNvSpPr/>
          <p:nvPr/>
        </p:nvSpPr>
        <p:spPr>
          <a:xfrm rot="3737904">
            <a:off x="8212737" y="3536687"/>
            <a:ext cx="578300" cy="1694884"/>
          </a:xfrm>
          <a:prstGeom prst="ellipse">
            <a:avLst/>
          </a:prstGeom>
          <a:solidFill>
            <a:srgbClr val="FF0000">
              <a:alpha val="4005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FFB713-B102-3EB6-20E9-218E8C036025}"/>
              </a:ext>
            </a:extLst>
          </p:cNvPr>
          <p:cNvSpPr/>
          <p:nvPr/>
        </p:nvSpPr>
        <p:spPr>
          <a:xfrm rot="1670453">
            <a:off x="9139210" y="4129878"/>
            <a:ext cx="1403558" cy="503095"/>
          </a:xfrm>
          <a:prstGeom prst="ellipse">
            <a:avLst/>
          </a:prstGeom>
          <a:solidFill>
            <a:srgbClr val="FF0000">
              <a:alpha val="4005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2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  <a:p>
            <a:pPr lvl="1"/>
            <a:r>
              <a:rPr lang="de-DE" dirty="0"/>
              <a:t>Programmiersprache Java</a:t>
            </a:r>
          </a:p>
          <a:p>
            <a:pPr lvl="1"/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IntelliJ</a:t>
            </a:r>
            <a:r>
              <a:rPr lang="de-DE" dirty="0"/>
              <a:t> IDE</a:t>
            </a:r>
          </a:p>
          <a:p>
            <a:r>
              <a:rPr lang="de-DE" dirty="0" err="1"/>
              <a:t>Step</a:t>
            </a:r>
            <a:r>
              <a:rPr lang="de-DE" dirty="0"/>
              <a:t> 15</a:t>
            </a:r>
          </a:p>
          <a:p>
            <a:pPr lvl="1"/>
            <a:r>
              <a:rPr lang="de-DE" dirty="0"/>
              <a:t>Maven – </a:t>
            </a:r>
            <a:r>
              <a:rPr lang="de-DE" dirty="0" err="1"/>
              <a:t>Buildtool</a:t>
            </a:r>
            <a:endParaRPr lang="de-DE" dirty="0"/>
          </a:p>
          <a:p>
            <a:pPr lvl="2"/>
            <a:r>
              <a:rPr lang="de-DE" dirty="0" err="1"/>
              <a:t>mvn</a:t>
            </a:r>
            <a:r>
              <a:rPr lang="de-DE" dirty="0"/>
              <a:t> clean – löscht </a:t>
            </a:r>
            <a:r>
              <a:rPr lang="de-DE" dirty="0" err="1"/>
              <a:t>Buid</a:t>
            </a:r>
            <a:r>
              <a:rPr lang="de-DE" dirty="0"/>
              <a:t>-Ergebnisse</a:t>
            </a:r>
          </a:p>
          <a:p>
            <a:pPr lvl="2"/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– übersetzt Quellen</a:t>
            </a:r>
          </a:p>
          <a:p>
            <a:pPr lvl="2"/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– führt (Unit-)Test aus</a:t>
            </a:r>
          </a:p>
          <a:p>
            <a:pPr lvl="2"/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– baut Liefer-Ergebnis (</a:t>
            </a:r>
            <a:r>
              <a:rPr lang="de-DE" dirty="0" err="1"/>
              <a:t>jar</a:t>
            </a:r>
            <a:r>
              <a:rPr lang="de-DE" dirty="0"/>
              <a:t>-Datei)</a:t>
            </a:r>
          </a:p>
          <a:p>
            <a:pPr lvl="2"/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– installiert Liefer-Ergebnis (lokales Repository)</a:t>
            </a:r>
          </a:p>
          <a:p>
            <a:r>
              <a:rPr lang="de-DE" dirty="0" err="1"/>
              <a:t>Step</a:t>
            </a:r>
            <a:r>
              <a:rPr lang="de-DE" dirty="0"/>
              <a:t> 20</a:t>
            </a:r>
          </a:p>
          <a:p>
            <a:pPr lvl="1"/>
            <a:r>
              <a:rPr lang="de-DE" dirty="0"/>
              <a:t>Maven Plugin – </a:t>
            </a:r>
            <a:r>
              <a:rPr lang="de-DE" dirty="0" err="1"/>
              <a:t>exec</a:t>
            </a:r>
            <a:endParaRPr lang="de-DE" dirty="0"/>
          </a:p>
          <a:p>
            <a:pPr lvl="2"/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exec:java</a:t>
            </a:r>
            <a:r>
              <a:rPr lang="de-DE" dirty="0"/>
              <a:t> – führt Java-Programm aus</a:t>
            </a:r>
          </a:p>
        </p:txBody>
      </p:sp>
    </p:spTree>
    <p:extLst>
      <p:ext uri="{BB962C8B-B14F-4D97-AF65-F5344CB8AC3E}">
        <p14:creationId xmlns:p14="http://schemas.microsoft.com/office/powerpoint/2010/main" val="22875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  <a:p>
            <a:pPr lvl="1"/>
            <a:r>
              <a:rPr lang="de-DE" dirty="0" err="1"/>
              <a:t>Logging</a:t>
            </a:r>
            <a:r>
              <a:rPr lang="de-DE" dirty="0"/>
              <a:t> mit Log4J</a:t>
            </a:r>
          </a:p>
          <a:p>
            <a:pPr lvl="2"/>
            <a:r>
              <a:rPr lang="de-DE" dirty="0"/>
              <a:t>Zufügen einer Library zur POM</a:t>
            </a:r>
          </a:p>
          <a:p>
            <a:pPr lvl="2"/>
            <a:r>
              <a:rPr lang="de-DE" dirty="0"/>
              <a:t>Nutzung von Log4J im Quelltext</a:t>
            </a:r>
          </a:p>
          <a:p>
            <a:r>
              <a:rPr lang="de-DE" dirty="0" err="1"/>
              <a:t>Step</a:t>
            </a:r>
            <a:r>
              <a:rPr lang="de-DE" dirty="0"/>
              <a:t> 35</a:t>
            </a:r>
          </a:p>
          <a:p>
            <a:pPr lvl="1"/>
            <a:r>
              <a:rPr lang="de-DE" dirty="0"/>
              <a:t>Implementierung einer Service-Klasse</a:t>
            </a:r>
          </a:p>
          <a:p>
            <a:pPr lvl="2"/>
            <a:r>
              <a:rPr lang="de-DE" dirty="0"/>
              <a:t>Interface</a:t>
            </a:r>
          </a:p>
          <a:p>
            <a:pPr lvl="2"/>
            <a:r>
              <a:rPr lang="de-DE" dirty="0"/>
              <a:t>Implementierung</a:t>
            </a:r>
          </a:p>
          <a:p>
            <a:r>
              <a:rPr lang="de-DE" dirty="0" err="1"/>
              <a:t>Step</a:t>
            </a:r>
            <a:r>
              <a:rPr lang="de-DE" dirty="0"/>
              <a:t> 40</a:t>
            </a:r>
          </a:p>
          <a:p>
            <a:pPr lvl="1"/>
            <a:r>
              <a:rPr lang="de-DE" dirty="0"/>
              <a:t>Strukturierung des Projekts in Maven-Module</a:t>
            </a:r>
          </a:p>
          <a:p>
            <a:pPr lvl="2"/>
            <a:r>
              <a:rPr lang="de-DE" dirty="0"/>
              <a:t>Parent-POM</a:t>
            </a:r>
          </a:p>
          <a:p>
            <a:pPr lvl="2"/>
            <a:r>
              <a:rPr lang="de-DE" dirty="0"/>
              <a:t>Module</a:t>
            </a:r>
          </a:p>
          <a:p>
            <a:pPr lvl="3"/>
            <a:r>
              <a:rPr lang="de-DE" dirty="0"/>
              <a:t>Modul-POM</a:t>
            </a:r>
          </a:p>
        </p:txBody>
      </p:sp>
    </p:spTree>
    <p:extLst>
      <p:ext uri="{BB962C8B-B14F-4D97-AF65-F5344CB8AC3E}">
        <p14:creationId xmlns:p14="http://schemas.microsoft.com/office/powerpoint/2010/main" val="282959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  <a:p>
            <a:pPr lvl="1"/>
            <a:r>
              <a:rPr lang="de-DE" dirty="0"/>
              <a:t>Unit-Tests mit </a:t>
            </a:r>
            <a:r>
              <a:rPr lang="de-DE" dirty="0" err="1"/>
              <a:t>Junit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30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  <a:p>
            <a:pPr lvl="1"/>
            <a:r>
              <a:rPr lang="de-DE" dirty="0"/>
              <a:t>REST-Endpunkt mit Spring Boot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7202ED9-A778-9DE7-5809-1BAF8DE8564B}"/>
              </a:ext>
            </a:extLst>
          </p:cNvPr>
          <p:cNvGrpSpPr/>
          <p:nvPr/>
        </p:nvGrpSpPr>
        <p:grpSpPr>
          <a:xfrm>
            <a:off x="5712097" y="2119615"/>
            <a:ext cx="5641703" cy="4348890"/>
            <a:chOff x="984849" y="337456"/>
            <a:chExt cx="7948694" cy="5366897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965928AC-1C07-0A2B-CA5A-2A9FDFD7C639}"/>
                </a:ext>
              </a:extLst>
            </p:cNvPr>
            <p:cNvSpPr/>
            <p:nvPr/>
          </p:nvSpPr>
          <p:spPr>
            <a:xfrm>
              <a:off x="3646715" y="337456"/>
              <a:ext cx="4637314" cy="794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  <a:br>
                <a:rPr lang="de-DE" dirty="0"/>
              </a:br>
              <a:r>
                <a:rPr lang="de-DE" dirty="0"/>
                <a:t>HTML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85006C83-C39F-F27A-24D4-281245E621F7}"/>
                </a:ext>
              </a:extLst>
            </p:cNvPr>
            <p:cNvSpPr/>
            <p:nvPr/>
          </p:nvSpPr>
          <p:spPr>
            <a:xfrm>
              <a:off x="4597879" y="1889655"/>
              <a:ext cx="260617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shop</a:t>
              </a:r>
              <a:endParaRPr lang="de-DE" dirty="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E7F8EDC-5A69-934A-0D8C-51933ED4FB8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900965" y="1132114"/>
              <a:ext cx="64407" cy="7575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34A5F1F-7DB2-626F-F818-4B83A8053A9E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4095889" y="2782284"/>
              <a:ext cx="1805076" cy="792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agnetplattenspeicher 8">
              <a:extLst>
                <a:ext uri="{FF2B5EF4-FFF2-40B4-BE49-F238E27FC236}">
                  <a16:creationId xmlns:a16="http://schemas.microsoft.com/office/drawing/2014/main" id="{43105B80-D1ED-E1DD-E2AD-6793BFCC0258}"/>
                </a:ext>
              </a:extLst>
            </p:cNvPr>
            <p:cNvSpPr/>
            <p:nvPr/>
          </p:nvSpPr>
          <p:spPr>
            <a:xfrm>
              <a:off x="8284029" y="4687816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953DFC0E-E213-4C9B-5FBC-8B394300AB50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>
              <a:off x="4095889" y="4467839"/>
              <a:ext cx="1244310" cy="534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912D4DF4-D7FE-2DC3-F78F-AAAC25D8CA9D}"/>
                </a:ext>
              </a:extLst>
            </p:cNvPr>
            <p:cNvSpPr/>
            <p:nvPr/>
          </p:nvSpPr>
          <p:spPr>
            <a:xfrm>
              <a:off x="984849" y="1738538"/>
              <a:ext cx="210659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WebServer</a:t>
              </a:r>
              <a:endParaRPr lang="de-DE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F47FD8A-2B11-6ECF-6DBA-739D6AEEA987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2038145" y="1132114"/>
              <a:ext cx="3927227" cy="606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28556407-790A-F5A8-3AF3-AD65A901E396}"/>
                </a:ext>
              </a:extLst>
            </p:cNvPr>
            <p:cNvSpPr/>
            <p:nvPr/>
          </p:nvSpPr>
          <p:spPr>
            <a:xfrm>
              <a:off x="2896098" y="3575210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14" name="Magnetplattenspeicher 13">
              <a:extLst>
                <a:ext uri="{FF2B5EF4-FFF2-40B4-BE49-F238E27FC236}">
                  <a16:creationId xmlns:a16="http://schemas.microsoft.com/office/drawing/2014/main" id="{C7D41903-8BDF-1196-0F62-41E092DC5A7E}"/>
                </a:ext>
              </a:extLst>
            </p:cNvPr>
            <p:cNvSpPr/>
            <p:nvPr/>
          </p:nvSpPr>
          <p:spPr>
            <a:xfrm>
              <a:off x="5015442" y="5002225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FCE1C21-D537-B095-1B19-CF63E4C33CD6}"/>
                </a:ext>
              </a:extLst>
            </p:cNvPr>
            <p:cNvSpPr/>
            <p:nvPr/>
          </p:nvSpPr>
          <p:spPr>
            <a:xfrm>
              <a:off x="6396350" y="3523796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auftrag</a:t>
              </a:r>
              <a:endParaRPr lang="de-DE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C1C87E9-BE79-6EB2-CBF9-E5157691827C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>
              <a:off x="5900965" y="2782284"/>
              <a:ext cx="1695176" cy="741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A36EC10-6F65-E48A-4765-835822AC80FE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>
            <a:xfrm>
              <a:off x="7596141" y="4416425"/>
              <a:ext cx="1012645" cy="271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8E976F1-E272-5E60-C1B5-071C8300ECDC}"/>
              </a:ext>
            </a:extLst>
          </p:cNvPr>
          <p:cNvSpPr/>
          <p:nvPr/>
        </p:nvSpPr>
        <p:spPr>
          <a:xfrm>
            <a:off x="9953632" y="4583520"/>
            <a:ext cx="802534" cy="230218"/>
          </a:xfrm>
          <a:prstGeom prst="ellipse">
            <a:avLst/>
          </a:prstGeom>
          <a:solidFill>
            <a:srgbClr val="FF0000">
              <a:alpha val="4005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423BF5-6C00-BD24-BACA-91A1496B3854}"/>
              </a:ext>
            </a:extLst>
          </p:cNvPr>
          <p:cNvSpPr/>
          <p:nvPr/>
        </p:nvSpPr>
        <p:spPr>
          <a:xfrm>
            <a:off x="7495741" y="4645150"/>
            <a:ext cx="802534" cy="230218"/>
          </a:xfrm>
          <a:prstGeom prst="ellipse">
            <a:avLst/>
          </a:prstGeom>
          <a:solidFill>
            <a:srgbClr val="FF0000">
              <a:alpha val="4005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5288A3-815C-C83A-2495-EC2CE5328BCB}"/>
              </a:ext>
            </a:extLst>
          </p:cNvPr>
          <p:cNvSpPr/>
          <p:nvPr/>
        </p:nvSpPr>
        <p:spPr>
          <a:xfrm>
            <a:off x="8750456" y="3278529"/>
            <a:ext cx="802534" cy="230218"/>
          </a:xfrm>
          <a:prstGeom prst="ellipse">
            <a:avLst/>
          </a:prstGeom>
          <a:solidFill>
            <a:srgbClr val="FF0000">
              <a:alpha val="4005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6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 / 61 / 62</a:t>
            </a:r>
          </a:p>
          <a:p>
            <a:pPr lvl="1"/>
            <a:r>
              <a:rPr lang="de-DE" dirty="0"/>
              <a:t>REST-Endpunkt mit Spring Boot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7202ED9-A778-9DE7-5809-1BAF8DE8564B}"/>
              </a:ext>
            </a:extLst>
          </p:cNvPr>
          <p:cNvGrpSpPr/>
          <p:nvPr/>
        </p:nvGrpSpPr>
        <p:grpSpPr>
          <a:xfrm>
            <a:off x="5712097" y="2119615"/>
            <a:ext cx="5641703" cy="4348890"/>
            <a:chOff x="984849" y="337456"/>
            <a:chExt cx="7948694" cy="5366897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965928AC-1C07-0A2B-CA5A-2A9FDFD7C639}"/>
                </a:ext>
              </a:extLst>
            </p:cNvPr>
            <p:cNvSpPr/>
            <p:nvPr/>
          </p:nvSpPr>
          <p:spPr>
            <a:xfrm>
              <a:off x="3646715" y="337456"/>
              <a:ext cx="4637314" cy="794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  <a:br>
                <a:rPr lang="de-DE" dirty="0"/>
              </a:br>
              <a:r>
                <a:rPr lang="de-DE" dirty="0"/>
                <a:t>HTML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85006C83-C39F-F27A-24D4-281245E621F7}"/>
                </a:ext>
              </a:extLst>
            </p:cNvPr>
            <p:cNvSpPr/>
            <p:nvPr/>
          </p:nvSpPr>
          <p:spPr>
            <a:xfrm>
              <a:off x="4597879" y="1889655"/>
              <a:ext cx="260617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shop</a:t>
              </a:r>
              <a:endParaRPr lang="de-DE" dirty="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E7F8EDC-5A69-934A-0D8C-51933ED4FB8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900965" y="1132114"/>
              <a:ext cx="64407" cy="7575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34A5F1F-7DB2-626F-F818-4B83A8053A9E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4095889" y="2782284"/>
              <a:ext cx="1805076" cy="792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agnetplattenspeicher 8">
              <a:extLst>
                <a:ext uri="{FF2B5EF4-FFF2-40B4-BE49-F238E27FC236}">
                  <a16:creationId xmlns:a16="http://schemas.microsoft.com/office/drawing/2014/main" id="{43105B80-D1ED-E1DD-E2AD-6793BFCC0258}"/>
                </a:ext>
              </a:extLst>
            </p:cNvPr>
            <p:cNvSpPr/>
            <p:nvPr/>
          </p:nvSpPr>
          <p:spPr>
            <a:xfrm>
              <a:off x="8284029" y="4687816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953DFC0E-E213-4C9B-5FBC-8B394300AB50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>
              <a:off x="4095889" y="4467839"/>
              <a:ext cx="1244310" cy="534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912D4DF4-D7FE-2DC3-F78F-AAAC25D8CA9D}"/>
                </a:ext>
              </a:extLst>
            </p:cNvPr>
            <p:cNvSpPr/>
            <p:nvPr/>
          </p:nvSpPr>
          <p:spPr>
            <a:xfrm>
              <a:off x="984849" y="1738538"/>
              <a:ext cx="210659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WebServer</a:t>
              </a:r>
              <a:endParaRPr lang="de-DE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F47FD8A-2B11-6ECF-6DBA-739D6AEEA987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2038145" y="1132114"/>
              <a:ext cx="3927227" cy="606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28556407-790A-F5A8-3AF3-AD65A901E396}"/>
                </a:ext>
              </a:extLst>
            </p:cNvPr>
            <p:cNvSpPr/>
            <p:nvPr/>
          </p:nvSpPr>
          <p:spPr>
            <a:xfrm>
              <a:off x="2896098" y="3575210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14" name="Magnetplattenspeicher 13">
              <a:extLst>
                <a:ext uri="{FF2B5EF4-FFF2-40B4-BE49-F238E27FC236}">
                  <a16:creationId xmlns:a16="http://schemas.microsoft.com/office/drawing/2014/main" id="{C7D41903-8BDF-1196-0F62-41E092DC5A7E}"/>
                </a:ext>
              </a:extLst>
            </p:cNvPr>
            <p:cNvSpPr/>
            <p:nvPr/>
          </p:nvSpPr>
          <p:spPr>
            <a:xfrm>
              <a:off x="5015442" y="5002225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FCE1C21-D537-B095-1B19-CF63E4C33CD6}"/>
                </a:ext>
              </a:extLst>
            </p:cNvPr>
            <p:cNvSpPr/>
            <p:nvPr/>
          </p:nvSpPr>
          <p:spPr>
            <a:xfrm>
              <a:off x="6396350" y="3523796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auftrag</a:t>
              </a:r>
              <a:endParaRPr lang="de-DE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C1C87E9-BE79-6EB2-CBF9-E5157691827C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>
              <a:off x="5900965" y="2782284"/>
              <a:ext cx="1695176" cy="741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A36EC10-6F65-E48A-4765-835822AC80FE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>
            <a:xfrm>
              <a:off x="7596141" y="4416425"/>
              <a:ext cx="1012645" cy="271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8E976F1-E272-5E60-C1B5-071C8300ECDC}"/>
              </a:ext>
            </a:extLst>
          </p:cNvPr>
          <p:cNvSpPr/>
          <p:nvPr/>
        </p:nvSpPr>
        <p:spPr>
          <a:xfrm>
            <a:off x="9953632" y="4583520"/>
            <a:ext cx="802534" cy="230218"/>
          </a:xfrm>
          <a:prstGeom prst="ellipse">
            <a:avLst/>
          </a:prstGeom>
          <a:solidFill>
            <a:srgbClr val="FF0000">
              <a:alpha val="4005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423BF5-6C00-BD24-BACA-91A1496B3854}"/>
              </a:ext>
            </a:extLst>
          </p:cNvPr>
          <p:cNvSpPr/>
          <p:nvPr/>
        </p:nvSpPr>
        <p:spPr>
          <a:xfrm>
            <a:off x="7495741" y="4645150"/>
            <a:ext cx="802534" cy="230218"/>
          </a:xfrm>
          <a:prstGeom prst="ellipse">
            <a:avLst/>
          </a:prstGeom>
          <a:solidFill>
            <a:srgbClr val="FF0000">
              <a:alpha val="4005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5288A3-815C-C83A-2495-EC2CE5328BCB}"/>
              </a:ext>
            </a:extLst>
          </p:cNvPr>
          <p:cNvSpPr/>
          <p:nvPr/>
        </p:nvSpPr>
        <p:spPr>
          <a:xfrm>
            <a:off x="8750456" y="3278529"/>
            <a:ext cx="802534" cy="230218"/>
          </a:xfrm>
          <a:prstGeom prst="ellipse">
            <a:avLst/>
          </a:prstGeom>
          <a:solidFill>
            <a:srgbClr val="FF0000">
              <a:alpha val="4005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6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 / 63</a:t>
            </a:r>
          </a:p>
          <a:p>
            <a:pPr lvl="1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  <a:p>
            <a:r>
              <a:rPr lang="de-DE" dirty="0" err="1"/>
              <a:t>Step</a:t>
            </a:r>
            <a:r>
              <a:rPr lang="de-DE" dirty="0"/>
              <a:t> 80 / 63</a:t>
            </a:r>
          </a:p>
          <a:p>
            <a:pPr lvl="1"/>
            <a:r>
              <a:rPr lang="de-DE" dirty="0"/>
              <a:t>Testen mit Mocks</a:t>
            </a:r>
          </a:p>
          <a:p>
            <a:pPr lvl="2"/>
            <a:r>
              <a:rPr lang="de-DE" dirty="0"/>
              <a:t>Library: </a:t>
            </a:r>
            <a:r>
              <a:rPr lang="de-DE" dirty="0" err="1"/>
              <a:t>Mockito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8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  <a:p>
            <a:pPr lvl="1"/>
            <a:r>
              <a:rPr lang="de-DE" dirty="0"/>
              <a:t>Docker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14A8137-C74B-4055-F18A-2FC2EF61A68D}"/>
              </a:ext>
            </a:extLst>
          </p:cNvPr>
          <p:cNvGrpSpPr/>
          <p:nvPr/>
        </p:nvGrpSpPr>
        <p:grpSpPr>
          <a:xfrm>
            <a:off x="3294743" y="1654629"/>
            <a:ext cx="8592457" cy="4931228"/>
            <a:chOff x="1197429" y="1426029"/>
            <a:chExt cx="10689771" cy="51598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C4192E8-C9AA-D603-AD97-1BC04C4F000F}"/>
                </a:ext>
              </a:extLst>
            </p:cNvPr>
            <p:cNvSpPr/>
            <p:nvPr/>
          </p:nvSpPr>
          <p:spPr>
            <a:xfrm>
              <a:off x="1197429" y="1426029"/>
              <a:ext cx="10689771" cy="5159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F87C9E9-1023-03E0-00DC-47EB1A550175}"/>
                </a:ext>
              </a:extLst>
            </p:cNvPr>
            <p:cNvSpPr txBox="1"/>
            <p:nvPr/>
          </p:nvSpPr>
          <p:spPr>
            <a:xfrm>
              <a:off x="5734689" y="1828801"/>
              <a:ext cx="1615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MeinComputer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8B46D28-E0C6-21C6-4208-8463ED06B719}"/>
                </a:ext>
              </a:extLst>
            </p:cNvPr>
            <p:cNvSpPr/>
            <p:nvPr/>
          </p:nvSpPr>
          <p:spPr>
            <a:xfrm>
              <a:off x="1812324" y="3046696"/>
              <a:ext cx="9459979" cy="33982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B3BD44A-DC9B-8FDF-30DC-4DC00E61E5CC}"/>
                </a:ext>
              </a:extLst>
            </p:cNvPr>
            <p:cNvSpPr/>
            <p:nvPr/>
          </p:nvSpPr>
          <p:spPr>
            <a:xfrm>
              <a:off x="7021643" y="3568412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01E2680-5BF3-8025-0F9D-091A485A2D42}"/>
                </a:ext>
              </a:extLst>
            </p:cNvPr>
            <p:cNvSpPr/>
            <p:nvPr/>
          </p:nvSpPr>
          <p:spPr>
            <a:xfrm>
              <a:off x="2445776" y="3568411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C273D3F5-1144-5686-6112-AE48BEB1C6AF}"/>
                </a:ext>
              </a:extLst>
            </p:cNvPr>
            <p:cNvSpPr txBox="1"/>
            <p:nvPr/>
          </p:nvSpPr>
          <p:spPr>
            <a:xfrm>
              <a:off x="7574900" y="369795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db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23303E6-8FD5-34A9-DFDE-C3A0C89AE028}"/>
                </a:ext>
              </a:extLst>
            </p:cNvPr>
            <p:cNvSpPr/>
            <p:nvPr/>
          </p:nvSpPr>
          <p:spPr>
            <a:xfrm>
              <a:off x="7350003" y="4101415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Datenbank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7AB382DD-E59F-5010-AE4B-47D422969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94" y="4005943"/>
              <a:ext cx="724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2CE946A-8A79-2B64-629A-C22316B20E5C}"/>
                </a:ext>
              </a:extLst>
            </p:cNvPr>
            <p:cNvSpPr txBox="1"/>
            <p:nvPr/>
          </p:nvSpPr>
          <p:spPr>
            <a:xfrm>
              <a:off x="5703044" y="3103144"/>
              <a:ext cx="83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Docker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74A8C41-22C0-9BB3-993F-57E907DB1907}"/>
                </a:ext>
              </a:extLst>
            </p:cNvPr>
            <p:cNvSpPr/>
            <p:nvPr/>
          </p:nvSpPr>
          <p:spPr>
            <a:xfrm>
              <a:off x="2774135" y="3882621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Person </a:t>
              </a:r>
              <a:r>
                <a:rPr lang="de-DE" dirty="0" err="1"/>
                <a:t>microservice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8459FC2-1AD5-680F-C673-AE1090D3240E}"/>
                </a:ext>
              </a:extLst>
            </p:cNvPr>
            <p:cNvSpPr txBox="1"/>
            <p:nvPr/>
          </p:nvSpPr>
          <p:spPr>
            <a:xfrm>
              <a:off x="3525202" y="3494399"/>
              <a:ext cx="1249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java</a:t>
              </a:r>
              <a:r>
                <a:rPr lang="de-DE" dirty="0"/>
                <a:t>-starter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ED37F37-70FD-9FEE-291D-15916BD8FFCB}"/>
                </a:ext>
              </a:extLst>
            </p:cNvPr>
            <p:cNvSpPr/>
            <p:nvPr/>
          </p:nvSpPr>
          <p:spPr>
            <a:xfrm>
              <a:off x="2953073" y="1684361"/>
              <a:ext cx="2169617" cy="62844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F31D84C-ED74-B81F-1E10-A04B1A7E4A05}"/>
                </a:ext>
              </a:extLst>
            </p:cNvPr>
            <p:cNvSpPr/>
            <p:nvPr/>
          </p:nvSpPr>
          <p:spPr>
            <a:xfrm>
              <a:off x="2791390" y="2627635"/>
              <a:ext cx="475884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A10F21F1-ABCE-D9C5-C5BE-EA34D3C2B073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4037882" y="2312808"/>
              <a:ext cx="0" cy="360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9CC270B-1B4D-C5E1-97B8-973FC01DAD08}"/>
                </a:ext>
              </a:extLst>
            </p:cNvPr>
            <p:cNvSpPr txBox="1"/>
            <p:nvPr/>
          </p:nvSpPr>
          <p:spPr>
            <a:xfrm>
              <a:off x="4037881" y="229288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9D17384-7188-C096-21BE-6006982AED0E}"/>
                </a:ext>
              </a:extLst>
            </p:cNvPr>
            <p:cNvSpPr txBox="1"/>
            <p:nvPr/>
          </p:nvSpPr>
          <p:spPr>
            <a:xfrm>
              <a:off x="5408317" y="3661152"/>
              <a:ext cx="1269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Java-starter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623A6FD-B63E-317B-27FA-4BCD07F76452}"/>
                </a:ext>
              </a:extLst>
            </p:cNvPr>
            <p:cNvSpPr/>
            <p:nvPr/>
          </p:nvSpPr>
          <p:spPr>
            <a:xfrm rot="5400000" flipV="1">
              <a:off x="5218382" y="4576510"/>
              <a:ext cx="203267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95EA5CF-96F2-16EB-92D9-F8DA353B89E0}"/>
                </a:ext>
              </a:extLst>
            </p:cNvPr>
            <p:cNvCxnSpPr>
              <a:cxnSpLocks/>
              <a:stCxn id="26" idx="3"/>
              <a:endCxn id="38" idx="0"/>
            </p:cNvCxnSpPr>
            <p:nvPr/>
          </p:nvCxnSpPr>
          <p:spPr>
            <a:xfrm>
              <a:off x="5475579" y="4584748"/>
              <a:ext cx="736280" cy="146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0F2FC369-EF3B-E7AD-F9F3-CF13CFFB8AC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6257578" y="4584747"/>
              <a:ext cx="76406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D50057C2-A081-E0BC-15D3-057625B517B9}"/>
                </a:ext>
              </a:extLst>
            </p:cNvPr>
            <p:cNvSpPr txBox="1"/>
            <p:nvPr/>
          </p:nvSpPr>
          <p:spPr>
            <a:xfrm>
              <a:off x="6419284" y="4207194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db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1B74B5ED-646C-3BD5-7F71-596C4454AD27}"/>
                </a:ext>
              </a:extLst>
            </p:cNvPr>
            <p:cNvSpPr/>
            <p:nvPr/>
          </p:nvSpPr>
          <p:spPr>
            <a:xfrm>
              <a:off x="4037881" y="2673354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18BA887-C746-E58B-D3E8-86F0574DC60D}"/>
                </a:ext>
              </a:extLst>
            </p:cNvPr>
            <p:cNvSpPr txBox="1"/>
            <p:nvPr/>
          </p:nvSpPr>
          <p:spPr>
            <a:xfrm>
              <a:off x="6785320" y="216067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41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97D7C-9146-83E2-E510-E3AFDEA2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  <a:p>
            <a:pPr lvl="1"/>
            <a:r>
              <a:rPr lang="de-DE" dirty="0"/>
              <a:t>Security – Absicherung des Rest-Endpunkts</a:t>
            </a:r>
          </a:p>
          <a:p>
            <a:pPr lvl="2"/>
            <a:r>
              <a:rPr lang="de-DE" dirty="0" err="1"/>
              <a:t>Keycloak</a:t>
            </a:r>
            <a:r>
              <a:rPr lang="de-DE" dirty="0"/>
              <a:t> – Identity and Access Management (IDM)</a:t>
            </a:r>
          </a:p>
          <a:p>
            <a:pPr lvl="2"/>
            <a:r>
              <a:rPr lang="de-DE" dirty="0"/>
              <a:t>Spring Security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7202ED9-A778-9DE7-5809-1BAF8DE8564B}"/>
              </a:ext>
            </a:extLst>
          </p:cNvPr>
          <p:cNvGrpSpPr/>
          <p:nvPr/>
        </p:nvGrpSpPr>
        <p:grpSpPr>
          <a:xfrm>
            <a:off x="5712097" y="2121835"/>
            <a:ext cx="5641703" cy="4348890"/>
            <a:chOff x="984849" y="337456"/>
            <a:chExt cx="7948694" cy="5366897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965928AC-1C07-0A2B-CA5A-2A9FDFD7C639}"/>
                </a:ext>
              </a:extLst>
            </p:cNvPr>
            <p:cNvSpPr/>
            <p:nvPr/>
          </p:nvSpPr>
          <p:spPr>
            <a:xfrm>
              <a:off x="3646715" y="337456"/>
              <a:ext cx="4637314" cy="794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  <a:br>
                <a:rPr lang="de-DE" dirty="0"/>
              </a:br>
              <a:r>
                <a:rPr lang="de-DE" dirty="0"/>
                <a:t>HTML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85006C83-C39F-F27A-24D4-281245E621F7}"/>
                </a:ext>
              </a:extLst>
            </p:cNvPr>
            <p:cNvSpPr/>
            <p:nvPr/>
          </p:nvSpPr>
          <p:spPr>
            <a:xfrm>
              <a:off x="4597879" y="1889655"/>
              <a:ext cx="260617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shop</a:t>
              </a:r>
              <a:endParaRPr lang="de-DE" dirty="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E7F8EDC-5A69-934A-0D8C-51933ED4FB8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900965" y="1132114"/>
              <a:ext cx="64407" cy="7575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34A5F1F-7DB2-626F-F818-4B83A8053A9E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4095889" y="2782284"/>
              <a:ext cx="1805076" cy="792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agnetplattenspeicher 8">
              <a:extLst>
                <a:ext uri="{FF2B5EF4-FFF2-40B4-BE49-F238E27FC236}">
                  <a16:creationId xmlns:a16="http://schemas.microsoft.com/office/drawing/2014/main" id="{43105B80-D1ED-E1DD-E2AD-6793BFCC0258}"/>
                </a:ext>
              </a:extLst>
            </p:cNvPr>
            <p:cNvSpPr/>
            <p:nvPr/>
          </p:nvSpPr>
          <p:spPr>
            <a:xfrm>
              <a:off x="8284029" y="4687816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953DFC0E-E213-4C9B-5FBC-8B394300AB50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>
              <a:off x="4095889" y="4467839"/>
              <a:ext cx="1244310" cy="534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912D4DF4-D7FE-2DC3-F78F-AAAC25D8CA9D}"/>
                </a:ext>
              </a:extLst>
            </p:cNvPr>
            <p:cNvSpPr/>
            <p:nvPr/>
          </p:nvSpPr>
          <p:spPr>
            <a:xfrm>
              <a:off x="984849" y="1738538"/>
              <a:ext cx="210659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WebServer</a:t>
              </a:r>
              <a:endParaRPr lang="de-DE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F47FD8A-2B11-6ECF-6DBA-739D6AEEA987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2038145" y="1132114"/>
              <a:ext cx="3927227" cy="606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28556407-790A-F5A8-3AF3-AD65A901E396}"/>
                </a:ext>
              </a:extLst>
            </p:cNvPr>
            <p:cNvSpPr/>
            <p:nvPr/>
          </p:nvSpPr>
          <p:spPr>
            <a:xfrm>
              <a:off x="2896098" y="3575210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14" name="Magnetplattenspeicher 13">
              <a:extLst>
                <a:ext uri="{FF2B5EF4-FFF2-40B4-BE49-F238E27FC236}">
                  <a16:creationId xmlns:a16="http://schemas.microsoft.com/office/drawing/2014/main" id="{C7D41903-8BDF-1196-0F62-41E092DC5A7E}"/>
                </a:ext>
              </a:extLst>
            </p:cNvPr>
            <p:cNvSpPr/>
            <p:nvPr/>
          </p:nvSpPr>
          <p:spPr>
            <a:xfrm>
              <a:off x="5015442" y="5002225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FCE1C21-D537-B095-1B19-CF63E4C33CD6}"/>
                </a:ext>
              </a:extLst>
            </p:cNvPr>
            <p:cNvSpPr/>
            <p:nvPr/>
          </p:nvSpPr>
          <p:spPr>
            <a:xfrm>
              <a:off x="6396350" y="3523796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auftrag</a:t>
              </a:r>
              <a:endParaRPr lang="de-DE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C1C87E9-BE79-6EB2-CBF9-E5157691827C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>
              <a:off x="5900965" y="2782284"/>
              <a:ext cx="1695176" cy="741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A36EC10-6F65-E48A-4765-835822AC80FE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>
            <a:xfrm>
              <a:off x="7596141" y="4416425"/>
              <a:ext cx="1012645" cy="271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22282741-EFEE-F6FD-AC78-593EB02AAA94}"/>
              </a:ext>
            </a:extLst>
          </p:cNvPr>
          <p:cNvSpPr/>
          <p:nvPr/>
        </p:nvSpPr>
        <p:spPr>
          <a:xfrm>
            <a:off x="10398888" y="2907997"/>
            <a:ext cx="1849768" cy="7233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3B6DB6-0D59-32E5-07E4-4DC3750A4EF3}"/>
              </a:ext>
            </a:extLst>
          </p:cNvPr>
          <p:cNvSpPr/>
          <p:nvPr/>
        </p:nvSpPr>
        <p:spPr>
          <a:xfrm>
            <a:off x="8455375" y="3028452"/>
            <a:ext cx="3773714" cy="491396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5390C02-D32E-0BA1-9DE4-3569D14E5D6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247097" y="2765760"/>
            <a:ext cx="2076675" cy="142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Macintosh PowerPoint</Application>
  <PresentationFormat>Breitbild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Java-Starter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1</cp:revision>
  <dcterms:created xsi:type="dcterms:W3CDTF">2022-05-11T15:16:02Z</dcterms:created>
  <dcterms:modified xsi:type="dcterms:W3CDTF">2022-05-11T15:55:05Z</dcterms:modified>
</cp:coreProperties>
</file>