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97" r:id="rId2"/>
    <p:sldId id="298" r:id="rId3"/>
    <p:sldId id="299" r:id="rId4"/>
    <p:sldId id="301" r:id="rId5"/>
    <p:sldId id="302" r:id="rId6"/>
    <p:sldId id="303" r:id="rId7"/>
    <p:sldId id="304" r:id="rId8"/>
    <p:sldId id="306" r:id="rId9"/>
    <p:sldId id="305" r:id="rId10"/>
    <p:sldId id="312" r:id="rId11"/>
    <p:sldId id="308" r:id="rId12"/>
    <p:sldId id="313" r:id="rId13"/>
    <p:sldId id="310" r:id="rId14"/>
    <p:sldId id="311" r:id="rId15"/>
    <p:sldId id="309" r:id="rId16"/>
    <p:sldId id="295" r:id="rId17"/>
  </p:sldIdLst>
  <p:sldSz cx="9144000" cy="5143500" type="screen16x9"/>
  <p:notesSz cx="6858000" cy="9144000"/>
  <p:defaultTextStyle>
    <a:defPPr>
      <a:defRPr lang="de-DE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121" userDrawn="1">
          <p15:clr>
            <a:srgbClr val="A4A3A4"/>
          </p15:clr>
        </p15:guide>
        <p15:guide id="3" pos="5534" userDrawn="1">
          <p15:clr>
            <a:srgbClr val="A4A3A4"/>
          </p15:clr>
        </p15:guide>
        <p15:guide id="4" pos="4989">
          <p15:clr>
            <a:srgbClr val="A4A3A4"/>
          </p15:clr>
        </p15:guide>
        <p15:guide id="7" orient="horz" pos="3003">
          <p15:clr>
            <a:srgbClr val="A4A3A4"/>
          </p15:clr>
        </p15:guide>
        <p15:guide id="8" orient="horz" pos="894">
          <p15:clr>
            <a:srgbClr val="A4A3A4"/>
          </p15:clr>
        </p15:guide>
        <p15:guide id="9" pos="226" userDrawn="1">
          <p15:clr>
            <a:srgbClr val="A4A3A4"/>
          </p15:clr>
        </p15:guide>
        <p15:guide id="10" pos="1859" userDrawn="1">
          <p15:clr>
            <a:srgbClr val="A4A3A4"/>
          </p15:clr>
        </p15:guide>
        <p15:guide id="13" orient="horz" pos="603" userDrawn="1">
          <p15:clr>
            <a:srgbClr val="A4A3A4"/>
          </p15:clr>
        </p15:guide>
        <p15:guide id="17" pos="15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4" autoAdjust="0"/>
    <p:restoredTop sz="93979" autoAdjust="0"/>
  </p:normalViewPr>
  <p:slideViewPr>
    <p:cSldViewPr snapToGrid="0" snapToObjects="1" showGuides="1">
      <p:cViewPr varScale="1">
        <p:scale>
          <a:sx n="90" d="100"/>
          <a:sy n="90" d="100"/>
        </p:scale>
        <p:origin x="642" y="84"/>
      </p:cViewPr>
      <p:guideLst>
        <p:guide orient="horz" pos="1121"/>
        <p:guide pos="5534"/>
        <p:guide pos="4989"/>
        <p:guide orient="horz" pos="3003"/>
        <p:guide orient="horz" pos="894"/>
        <p:guide pos="226"/>
        <p:guide pos="1859"/>
        <p:guide orient="horz" pos="603"/>
        <p:guide pos="15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360ED90-4C83-0A4D-B598-2BBD868EE90C}" type="datetimeFigureOut">
              <a:rPr lang="de-DE"/>
              <a:pPr>
                <a:defRPr/>
              </a:pPr>
              <a:t>15.07.2023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8F5CD4-59A4-264D-9BD1-C7DF9E80E8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3C32ABD-1A33-E348-AFC6-4DBA35241A52}" type="datetimeFigureOut">
              <a:rPr lang="de-DE"/>
              <a:pPr>
                <a:defRPr/>
              </a:pPr>
              <a:t>15.07.2023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B52F0D9-7367-E246-B7A9-8AA995BD02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281187" y="0"/>
            <a:ext cx="6862812" cy="5131346"/>
          </a:xfrm>
          <a:prstGeom prst="rect">
            <a:avLst/>
          </a:prstGeom>
          <a:gradFill flip="none" rotWithShape="1">
            <a:gsLst>
              <a:gs pos="3000">
                <a:srgbClr val="FF6600">
                  <a:lumMod val="71000"/>
                  <a:lumOff val="29000"/>
                </a:srgbClr>
              </a:gs>
              <a:gs pos="23000">
                <a:srgbClr val="FF6600">
                  <a:lumMod val="80000"/>
                  <a:lumOff val="20000"/>
                </a:srgbClr>
              </a:gs>
              <a:gs pos="68000">
                <a:srgbClr val="FF6600"/>
              </a:gs>
              <a:gs pos="97000">
                <a:srgbClr val="FF66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2919" y="956755"/>
            <a:ext cx="5999347" cy="133882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lvl1pPr algn="ctr">
              <a:defRPr sz="4500">
                <a:solidFill>
                  <a:srgbClr val="595959"/>
                </a:solidFill>
                <a:latin typeface="Meta Offc Pro" panose="020B0504030101020102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047281" y="2565673"/>
            <a:ext cx="1330621" cy="397032"/>
          </a:xfrm>
          <a:noFill/>
        </p:spPr>
        <p:txBody>
          <a:bodyPr wrap="none">
            <a:spAutoFit/>
          </a:bodyPr>
          <a:lstStyle>
            <a:lvl1pPr marL="0" indent="0">
              <a:buNone/>
              <a:defRPr sz="2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2712919" y="3866006"/>
            <a:ext cx="2003014" cy="313932"/>
          </a:xfrm>
          <a:noFill/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Meta Offc Pro" panose="020B0504030101020102" pitchFamily="34" charset="0"/>
              </a:defRPr>
            </a:lvl1pPr>
            <a:lvl2pPr>
              <a:defRPr>
                <a:latin typeface="Meta Offc Pro" panose="020B0504030101020102" pitchFamily="34" charset="0"/>
              </a:defRPr>
            </a:lvl2pPr>
            <a:lvl3pPr>
              <a:defRPr>
                <a:latin typeface="Meta Offc Pro" panose="020B0504030101020102" pitchFamily="34" charset="0"/>
              </a:defRPr>
            </a:lvl3pPr>
            <a:lvl4pPr>
              <a:defRPr>
                <a:latin typeface="Meta Offc Pro" panose="020B0504030101020102" pitchFamily="34" charset="0"/>
              </a:defRPr>
            </a:lvl4pPr>
            <a:lvl5pPr>
              <a:defRPr>
                <a:latin typeface="Meta Offc Pro" panose="020B0504030101020102" pitchFamily="34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712919" y="3329857"/>
            <a:ext cx="2003014" cy="313932"/>
          </a:xfrm>
          <a:noFill/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Meta Offc Pro" panose="020B0504030101020102" pitchFamily="34" charset="0"/>
              </a:defRPr>
            </a:lvl1pPr>
            <a:lvl2pPr>
              <a:defRPr>
                <a:latin typeface="Meta Offc Pro" panose="020B0504030101020102" pitchFamily="34" charset="0"/>
              </a:defRPr>
            </a:lvl2pPr>
            <a:lvl3pPr>
              <a:defRPr>
                <a:latin typeface="Meta Offc Pro" panose="020B0504030101020102" pitchFamily="34" charset="0"/>
              </a:defRPr>
            </a:lvl3pPr>
            <a:lvl4pPr>
              <a:defRPr>
                <a:latin typeface="Meta Offc Pro" panose="020B0504030101020102" pitchFamily="34" charset="0"/>
              </a:defRPr>
            </a:lvl4pPr>
            <a:lvl5pPr>
              <a:defRPr>
                <a:latin typeface="Meta Offc Pro" panose="020B0504030101020102" pitchFamily="34" charset="0"/>
              </a:defRPr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11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2029"/>
            <a:ext cx="6372686" cy="5143501"/>
          </a:xfrm>
          <a:prstGeom prst="rect">
            <a:avLst/>
          </a:prstGeom>
          <a:gradFill flip="none" rotWithShape="1">
            <a:gsLst>
              <a:gs pos="3000">
                <a:srgbClr val="FF6600">
                  <a:lumMod val="71000"/>
                  <a:lumOff val="29000"/>
                </a:srgbClr>
              </a:gs>
              <a:gs pos="23000">
                <a:srgbClr val="FF6600">
                  <a:lumMod val="80000"/>
                  <a:lumOff val="20000"/>
                </a:srgbClr>
              </a:gs>
              <a:gs pos="68000">
                <a:srgbClr val="FF6600"/>
              </a:gs>
              <a:gs pos="97000">
                <a:srgbClr val="FF66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011680"/>
            <a:ext cx="5233135" cy="110795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595959"/>
                </a:solidFill>
                <a:latin typeface="Meta Offc Pro" panose="020B0504030101020102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7" name="Bild 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656" y="2164427"/>
            <a:ext cx="152400" cy="152400"/>
          </a:xfrm>
          <a:prstGeom prst="rect">
            <a:avLst/>
          </a:prstGeom>
        </p:spPr>
      </p:pic>
      <p:pic>
        <p:nvPicPr>
          <p:cNvPr id="8" name="Bild 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709" y="3361574"/>
            <a:ext cx="152400" cy="152400"/>
          </a:xfrm>
          <a:prstGeom prst="rect">
            <a:avLst/>
          </a:prstGeom>
        </p:spPr>
      </p:pic>
      <p:pic>
        <p:nvPicPr>
          <p:cNvPr id="9" name="Bild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5176" y="4584706"/>
            <a:ext cx="152400" cy="152400"/>
          </a:xfrm>
          <a:prstGeom prst="rect">
            <a:avLst/>
          </a:prstGeom>
        </p:spPr>
      </p:pic>
      <p:pic>
        <p:nvPicPr>
          <p:cNvPr id="10" name="Bild 12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709" y="4176911"/>
            <a:ext cx="152400" cy="152400"/>
          </a:xfrm>
          <a:prstGeom prst="rect">
            <a:avLst/>
          </a:prstGeom>
        </p:spPr>
      </p:pic>
      <p:pic>
        <p:nvPicPr>
          <p:cNvPr id="11" name="Bild 14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957" y="2570186"/>
            <a:ext cx="153619" cy="128016"/>
          </a:xfrm>
          <a:prstGeom prst="rect">
            <a:avLst/>
          </a:prstGeom>
        </p:spPr>
      </p:pic>
      <p:pic>
        <p:nvPicPr>
          <p:cNvPr id="12" name="Bild 15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808" y="3768880"/>
            <a:ext cx="135331" cy="152400"/>
          </a:xfrm>
          <a:prstGeom prst="rect">
            <a:avLst/>
          </a:prstGeom>
        </p:spPr>
      </p:pic>
      <p:pic>
        <p:nvPicPr>
          <p:cNvPr id="13" name="Bild 16"/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709" y="2967936"/>
            <a:ext cx="154838" cy="108509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6863557" y="2099322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FACEBOOK</a:t>
            </a:r>
          </a:p>
          <a:p>
            <a:r>
              <a:rPr lang="de-DE" sz="700" dirty="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facebook.com</a:t>
            </a:r>
            <a:r>
              <a:rPr lang="de-DE" sz="700" dirty="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fhdortmund</a:t>
            </a:r>
            <a:endParaRPr lang="de-DE" sz="700" dirty="0">
              <a:solidFill>
                <a:schemeClr val="bg1">
                  <a:lumMod val="7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6863557" y="2505128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TWITTER</a:t>
            </a:r>
          </a:p>
          <a:p>
            <a:r>
              <a:rPr lang="de-DE" sz="700" dirty="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twitter.com</a:t>
            </a:r>
            <a:r>
              <a:rPr lang="de-DE" sz="700" dirty="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fh_dortmund</a:t>
            </a:r>
            <a:endParaRPr lang="de-DE" sz="700" dirty="0">
              <a:solidFill>
                <a:schemeClr val="bg1">
                  <a:lumMod val="7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6863557" y="2908096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YOUTUBE</a:t>
            </a:r>
          </a:p>
          <a:p>
            <a:r>
              <a:rPr lang="de-DE" sz="700" dirty="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youtube.com</a:t>
            </a:r>
            <a:r>
              <a:rPr lang="de-DE" sz="700" dirty="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FachhochschuleDO</a:t>
            </a:r>
            <a:endParaRPr lang="de-DE" sz="700" dirty="0">
              <a:solidFill>
                <a:schemeClr val="bg1">
                  <a:lumMod val="7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6863557" y="3305001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INSTAGRAM</a:t>
            </a:r>
          </a:p>
          <a:p>
            <a:r>
              <a:rPr lang="de-DE" sz="700" dirty="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instagram.com</a:t>
            </a:r>
            <a:r>
              <a:rPr lang="de-DE" sz="700" dirty="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fhdortmund</a:t>
            </a:r>
            <a:endParaRPr lang="de-DE" sz="700" dirty="0">
              <a:solidFill>
                <a:schemeClr val="bg1">
                  <a:lumMod val="7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6863557" y="3711742"/>
            <a:ext cx="22804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XING</a:t>
            </a:r>
          </a:p>
          <a:p>
            <a:r>
              <a:rPr lang="de-DE" sz="700" dirty="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xing.com</a:t>
            </a:r>
            <a:r>
              <a:rPr lang="de-DE" sz="700" dirty="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companies</a:t>
            </a:r>
            <a:r>
              <a:rPr lang="de-DE" sz="700" dirty="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fachhochschuledortmund</a:t>
            </a:r>
            <a:endParaRPr lang="de-DE" sz="700" dirty="0">
              <a:solidFill>
                <a:schemeClr val="bg1">
                  <a:lumMod val="7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6863557" y="4115428"/>
            <a:ext cx="22804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LINKEDIN</a:t>
            </a:r>
          </a:p>
          <a:p>
            <a:r>
              <a:rPr lang="de-DE" sz="700" dirty="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linkedin.com</a:t>
            </a:r>
            <a:r>
              <a:rPr lang="de-DE" sz="700" dirty="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school</a:t>
            </a:r>
            <a:r>
              <a:rPr lang="de-DE" sz="700" dirty="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fachhochschule</a:t>
            </a:r>
            <a:r>
              <a:rPr lang="de-DE" sz="700" dirty="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-dortmund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6863557" y="4514675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6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KUNUNU</a:t>
            </a:r>
          </a:p>
          <a:p>
            <a:r>
              <a:rPr lang="de-DE" sz="700" dirty="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kununu.com</a:t>
            </a:r>
            <a:r>
              <a:rPr lang="de-DE" sz="700" dirty="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/de/</a:t>
            </a:r>
            <a:r>
              <a:rPr lang="de-DE" sz="700" dirty="0" err="1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</a:t>
            </a:r>
            <a:r>
              <a:rPr lang="de-DE" sz="700" dirty="0">
                <a:solidFill>
                  <a:schemeClr val="bg1">
                    <a:lumMod val="7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-dortmund</a:t>
            </a:r>
          </a:p>
        </p:txBody>
      </p:sp>
      <p:sp>
        <p:nvSpPr>
          <p:cNvPr id="21" name="Rectangle 8"/>
          <p:cNvSpPr txBox="1">
            <a:spLocks noChangeArrowheads="1"/>
          </p:cNvSpPr>
          <p:nvPr userDrawn="1"/>
        </p:nvSpPr>
        <p:spPr bwMode="auto">
          <a:xfrm>
            <a:off x="628649" y="3780401"/>
            <a:ext cx="4730755" cy="90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de-DE" altLang="de-DE" sz="2000" spc="100" dirty="0" err="1">
                <a:solidFill>
                  <a:schemeClr val="bg1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www.fh-dortmund.de</a:t>
            </a:r>
            <a:endParaRPr lang="de-DE" altLang="de-DE" sz="2000" spc="100" dirty="0">
              <a:solidFill>
                <a:schemeClr val="bg1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3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280160"/>
            <a:ext cx="9143999" cy="3851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2565673"/>
            <a:ext cx="7007191" cy="480131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6141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1150" y="516235"/>
            <a:ext cx="4967288" cy="34477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FF6600"/>
                </a:solidFill>
                <a:latin typeface="Meta Offc Pro" panose="020B0504030101020102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5C619-5D1E-45B0-B66D-F7846B40EFAE}" type="datetime1">
              <a:rPr lang="de-DE" smtClean="0"/>
              <a:t>15.07.2023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1D3A7-8A78-3D47-966A-C6624A4D97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2851150" y="861012"/>
            <a:ext cx="4501169" cy="341632"/>
          </a:xfrm>
          <a:noFill/>
        </p:spPr>
        <p:txBody>
          <a:bodyPr wrap="none">
            <a:sp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131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E2F34-BF80-468E-AE77-83F38E2651F8}" type="datetime1">
              <a:rPr lang="de-DE" smtClean="0"/>
              <a:t>15.07.2023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1D3A7-8A78-3D47-966A-C6624A4D97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0" y="1370013"/>
            <a:ext cx="2686049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2851150" y="1370013"/>
            <a:ext cx="5924550" cy="3262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  <a:endParaRPr lang="en-US" altLang="de-DE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851150" y="516235"/>
            <a:ext cx="4967288" cy="34477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FF6600"/>
                </a:solidFill>
                <a:latin typeface="Meta Offc Pro" panose="020B0504030101020102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2851150" y="861012"/>
            <a:ext cx="4501169" cy="341632"/>
          </a:xfrm>
          <a:noFill/>
        </p:spPr>
        <p:txBody>
          <a:bodyPr wrap="none">
            <a:sp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012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9833" y="1370013"/>
            <a:ext cx="8415867" cy="3262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767263"/>
            <a:ext cx="1767840" cy="274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95959"/>
                </a:solidFill>
                <a:latin typeface="+mn-lt"/>
              </a:defRPr>
            </a:lvl1pPr>
          </a:lstStyle>
          <a:p>
            <a:pPr>
              <a:defRPr/>
            </a:pPr>
            <a:fld id="{271EBA45-A153-4447-909E-F0F4CBE022DC}" type="datetime1">
              <a:rPr lang="de-DE" smtClean="0"/>
              <a:pPr>
                <a:defRPr/>
              </a:pPr>
              <a:t>15.07.2023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40" y="4767263"/>
            <a:ext cx="6068060" cy="274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95959"/>
                </a:solidFill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900" y="4767263"/>
            <a:ext cx="1308100" cy="274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95959"/>
                </a:solidFill>
                <a:latin typeface="+mn-lt"/>
              </a:defRPr>
            </a:lvl1pPr>
          </a:lstStyle>
          <a:p>
            <a:pPr>
              <a:defRPr/>
            </a:pPr>
            <a:fld id="{A80A7358-FD95-8F48-97FE-E8AA77116004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96" r="15786"/>
          <a:stretch/>
        </p:blipFill>
        <p:spPr>
          <a:xfrm>
            <a:off x="359833" y="225184"/>
            <a:ext cx="1265767" cy="105634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933789" y="182563"/>
            <a:ext cx="841911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72" r:id="rId5"/>
  </p:sldLayoutIdLst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1400" kern="1200">
          <a:solidFill>
            <a:srgbClr val="595959"/>
          </a:solidFill>
          <a:latin typeface="Meta Offc Pro" panose="020B0504030101020102" pitchFamily="34" charset="0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200" kern="1200">
          <a:solidFill>
            <a:srgbClr val="595959"/>
          </a:solidFill>
          <a:latin typeface="Meta Offc Pro" panose="020B0504030101020102" pitchFamily="34" charset="0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000" kern="1200">
          <a:solidFill>
            <a:srgbClr val="595959"/>
          </a:solidFill>
          <a:latin typeface="Meta Offc Pro" panose="020B0504030101020102" pitchFamily="34" charset="0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900" kern="1200">
          <a:solidFill>
            <a:srgbClr val="595959"/>
          </a:solidFill>
          <a:latin typeface="Meta Offc Pro" panose="020B0504030101020102" pitchFamily="34" charset="0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900" kern="1200">
          <a:solidFill>
            <a:srgbClr val="595959"/>
          </a:solidFill>
          <a:latin typeface="Meta Offc Pro" panose="020B0504030101020102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2712919" y="21884"/>
            <a:ext cx="5999347" cy="3208571"/>
          </a:xfrm>
        </p:spPr>
        <p:txBody>
          <a:bodyPr/>
          <a:lstStyle/>
          <a:p>
            <a:r>
              <a:rPr lang="de-DE" dirty="0"/>
              <a:t>Ausgewählte Softwaresysteme - Programmierung IV (ASS-PR4)</a:t>
            </a:r>
            <a:br>
              <a:rPr lang="de-DE" dirty="0"/>
            </a:br>
            <a:r>
              <a:rPr lang="de-DE" dirty="0"/>
              <a:t>Sommersemester 2023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324539" y="3717140"/>
            <a:ext cx="1330621" cy="39703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Max Arntzen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Tim Friedemann	</a:t>
            </a:r>
          </a:p>
        </p:txBody>
      </p:sp>
    </p:spTree>
    <p:extLst>
      <p:ext uri="{BB962C8B-B14F-4D97-AF65-F5344CB8AC3E}">
        <p14:creationId xmlns:p14="http://schemas.microsoft.com/office/powerpoint/2010/main" val="372988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14953-6984-C220-A0B3-610C7378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Weg ist das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CE5603-042C-9218-29B9-7208855A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Grundlagen Erklärung durch Chat GPT – Arztbrief, VBA, etc.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Grundlagen Vertiefung durch wechseln der Fragestellungen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Vieles als Leihe (wir) nicht nachvollziehbar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Rückschritte gab es kaum, aber die Fortschritte wurden langsamer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Steilkurve am Start, doch auf Dauer stark abflachender Fortschritt 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FB8BC5-AB01-2139-4063-ACDDDB44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5C619-5D1E-45B0-B66D-F7846B40EFAE}" type="datetime1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5CE8D8-E619-4F77-E698-9972EA5F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Ausgewählte Softwaresysteme - Programmierung IV (ASS-PR4)</a:t>
            </a:r>
            <a:br>
              <a:rPr lang="de-DE" dirty="0"/>
            </a:br>
            <a:r>
              <a:rPr lang="de-DE" dirty="0"/>
              <a:t>Sommersemester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6F915F-7269-DCAC-231E-AFDCB0FD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B7777EF-A1DE-AFDB-E6DB-FBE0D2BA4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80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98A8E-8E0A-E386-033A-BEB84A11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unseres Ergebnisses</a:t>
            </a:r>
            <a:br>
              <a:rPr lang="de-DE" sz="2400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3C15B9-EAAF-D033-2389-D5CBA54E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FABB59-94A3-2483-89D8-92F28194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5C619-5D1E-45B0-B66D-F7846B40EFAE}" type="datetime1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44B29-D581-355C-3FD6-A4B03E2C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Ausgewählte Softwaresysteme - Programmierung IV (ASS-PR4)</a:t>
            </a:r>
            <a:br>
              <a:rPr lang="de-DE" dirty="0"/>
            </a:br>
            <a:r>
              <a:rPr lang="de-DE" dirty="0"/>
              <a:t>Sommersemester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9F6BC9-E583-131C-F2DD-F048D27E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A5F31BC-52DC-19A3-1F4C-E26CF545C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A31C9FD3-311E-B9A9-AC25-506E8DECC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3" y="1334274"/>
            <a:ext cx="4055287" cy="329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452B0969-124B-D86C-94BC-E1F2B7DB4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872" y="1321095"/>
            <a:ext cx="4203701" cy="3319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5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676DB-CE51-720D-7AA9-F1D45613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AED2B-2240-4E22-F22A-3ABD7EF3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Microsoft Forms 2.0 </a:t>
            </a:r>
            <a:r>
              <a:rPr lang="de-DE" dirty="0" err="1"/>
              <a:t>Object</a:t>
            </a:r>
            <a:r>
              <a:rPr lang="de-DE" dirty="0"/>
              <a:t> Library</a:t>
            </a:r>
          </a:p>
          <a:p>
            <a:r>
              <a:rPr lang="de-DE" dirty="0"/>
              <a:t>Fehlende Token</a:t>
            </a:r>
          </a:p>
          <a:p>
            <a:r>
              <a:rPr lang="de-DE" dirty="0"/>
              <a:t>JSON-Converter</a:t>
            </a:r>
          </a:p>
          <a:p>
            <a:r>
              <a:rPr lang="de-DE" dirty="0"/>
              <a:t>Fehlerhafte URL von Chat GPT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8C334-276A-D965-4A43-47E01A58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5C619-5D1E-45B0-B66D-F7846B40EFAE}" type="datetime1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CFC16E-6076-5751-BF1C-D6CF2D01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2D5C8-AAD8-58EB-00F6-3D3325E7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F2F31A1-862C-31D4-3E78-513B463AC3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08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78FE3-3825-0478-CDDC-86BA2AA2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Datenschutz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5BD3BD-3E3A-04F0-AFF8-683B609B2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Einwilligung des Patienten </a:t>
            </a:r>
          </a:p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Anonymisierung</a:t>
            </a:r>
          </a:p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Zugriffskontrolle – Zugriff nur aus dem Intranet des Krankenhauses</a:t>
            </a:r>
          </a:p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Bsp.: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Persönliche Daten durch Excel und nicht durch Chat GPT einbinden lassen (Brief)</a:t>
            </a:r>
          </a:p>
          <a:p>
            <a:endParaRPr lang="de-DE" altLang="de-DE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381C9-7C07-8CD6-85AF-97F301A6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5C619-5D1E-45B0-B66D-F7846B40EFAE}" type="datetime1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34F57-2F18-8F71-E458-9D717536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Ausgewählte Softwaresysteme - Programmierung IV (ASS-PR4)</a:t>
            </a:r>
            <a:br>
              <a:rPr lang="de-DE" dirty="0"/>
            </a:br>
            <a:r>
              <a:rPr lang="de-DE" dirty="0"/>
              <a:t>Sommersemester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2DC902-F86C-7AB6-0B6C-FCB62B0E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8B54ADC-360C-9D8A-3538-DFC7AF2581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675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0CBC5-9232-96E4-2996-3F961083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Wurden unsere Ziele erreicht?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0F0F2D-A39D-A115-E6B5-B9921389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33" y="1364953"/>
            <a:ext cx="8415867" cy="3262312"/>
          </a:xfrm>
        </p:spPr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Mehr als nur Grundbausteine wurden gelegt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Hilfestellung zu VBA ist gut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Einbindung einer API ist nicht fehlerfrei möglich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Kein komplett fertiger Arztbrief konnte erstellt werden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8261E-71EB-FD23-5B74-D1DCE5B8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5C619-5D1E-45B0-B66D-F7846B40EFAE}" type="datetime1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E51D9-512E-D16A-4565-1ECF9162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Ausgewählte Softwaresysteme - Programmierung IV (ASS-PR4)</a:t>
            </a:r>
            <a:br>
              <a:rPr lang="de-DE" dirty="0"/>
            </a:br>
            <a:r>
              <a:rPr lang="de-DE" dirty="0"/>
              <a:t>Sommersemester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E8E559-823E-03E9-6450-1D94529A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9B813B6-5FBA-80F0-9B53-B4AD8A559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59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9F4A6-293A-80F5-4379-EA88955B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A92F11-5A8D-B8FD-49AC-AC8FEEF5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Zu komplex für Chat GPT</a:t>
            </a:r>
          </a:p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Auf Chat GPT ist kein Verlass</a:t>
            </a:r>
          </a:p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Kann viel Zeit kosten- Fehler durch Chat GPT</a:t>
            </a:r>
          </a:p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Programmierer braucht viel Erfahrung</a:t>
            </a:r>
          </a:p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Chat GPT kann mehr als nur die Grundlagen erzeugen</a:t>
            </a:r>
          </a:p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Schnelle erst Hilfe – zur Programmerstellung kann dies eine schnelle Grundlage bieten</a:t>
            </a:r>
          </a:p>
          <a:p>
            <a:pPr marL="0" indent="0">
              <a:buNone/>
            </a:pPr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0D9FB6-062A-3CB0-DA42-1FCFA156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5C619-5D1E-45B0-B66D-F7846B40EFAE}" type="datetime1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5DB21B-3E8D-938D-ABF6-120A170B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Ausgewählte Softwaresysteme - Programmierung IV (ASS-PR4)</a:t>
            </a:r>
            <a:br>
              <a:rPr lang="de-DE" dirty="0"/>
            </a:br>
            <a:r>
              <a:rPr lang="de-DE" dirty="0"/>
              <a:t>Sommersemester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7BF780-7009-C46B-0532-3E96D51E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75E57F2-A539-87F3-49D3-66A446C8B8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974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628650" y="1307738"/>
            <a:ext cx="5233135" cy="1107957"/>
          </a:xfrm>
        </p:spPr>
        <p:txBody>
          <a:bodyPr/>
          <a:lstStyle/>
          <a:p>
            <a:r>
              <a:rPr lang="de-DE" sz="8000" dirty="0">
                <a:solidFill>
                  <a:schemeClr val="tx1"/>
                </a:solidFill>
              </a:rPr>
              <a:t>Ende</a:t>
            </a:r>
            <a:br>
              <a:rPr lang="de-DE" dirty="0"/>
            </a:b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D554FDF-0038-88B2-F2ED-67B3BF0EBA5F}"/>
              </a:ext>
            </a:extLst>
          </p:cNvPr>
          <p:cNvSpPr txBox="1"/>
          <p:nvPr/>
        </p:nvSpPr>
        <p:spPr>
          <a:xfrm>
            <a:off x="1097102" y="2960914"/>
            <a:ext cx="4296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Vielen Dank für Ihre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4675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A8512-7A43-E319-6C61-F7655E15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Erstellung eines Arztbriefes mit Hilfe von Chat GPT</a:t>
            </a:r>
            <a:br>
              <a:rPr lang="de-DE" sz="2800" dirty="0">
                <a:solidFill>
                  <a:srgbClr val="00B050"/>
                </a:solidFill>
              </a:rPr>
            </a:br>
            <a:br>
              <a:rPr lang="de-DE" sz="2800" dirty="0">
                <a:solidFill>
                  <a:srgbClr val="00B050"/>
                </a:solidFill>
              </a:rPr>
            </a:br>
            <a:endParaRPr lang="de-DE" sz="2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CE6E21-C6D4-9C53-6B8C-4899B2D7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5C619-5D1E-45B0-B66D-F7846B40EFAE}" type="datetime1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96DA89-C653-5FD7-111F-FA09B20D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Ausgewählte Softwaresysteme - Programmierung IV (ASS-PR4)</a:t>
            </a:r>
            <a:br>
              <a:rPr lang="de-DE" dirty="0"/>
            </a:br>
            <a:r>
              <a:rPr lang="de-DE" dirty="0"/>
              <a:t>Sommersemester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51848A-5863-C18F-98AF-097505C0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D3C5DF2-04DC-13D2-BB52-4D27C0666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10" descr="Ein Bild, das Text, Grafiken, Grafikdesign, Silhouette enthält.&#10;&#10;Automatisch generierte Beschreibung">
            <a:extLst>
              <a:ext uri="{FF2B5EF4-FFF2-40B4-BE49-F238E27FC236}">
                <a16:creationId xmlns:a16="http://schemas.microsoft.com/office/drawing/2014/main" id="{EBC4DD62-9EA6-C655-2998-864294496F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1021">
            <a:off x="314349" y="1928805"/>
            <a:ext cx="2355492" cy="15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nhaltsplatzhalter 4" descr="Ein Bild, das Logo, Grafiken, Schrift, Symbol enthält.&#10;&#10;Automatisch generierte Beschreibung">
            <a:extLst>
              <a:ext uri="{FF2B5EF4-FFF2-40B4-BE49-F238E27FC236}">
                <a16:creationId xmlns:a16="http://schemas.microsoft.com/office/drawing/2014/main" id="{6B4C006B-EC14-52BB-22D6-AC5D9D28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1960">
            <a:off x="5982985" y="1905252"/>
            <a:ext cx="2604475" cy="1580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10" name="Grafik 14" descr="Ein Bild, das Person, Job, medizinische Ausrüstung, Im Haus enthält.&#10;&#10;Automatisch generierte Beschreibung">
            <a:extLst>
              <a:ext uri="{FF2B5EF4-FFF2-40B4-BE49-F238E27FC236}">
                <a16:creationId xmlns:a16="http://schemas.microsoft.com/office/drawing/2014/main" id="{7E480E2D-BFDC-3296-51AD-08D96CE8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112" y="1899414"/>
            <a:ext cx="2020682" cy="134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58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585D1-EC12-8B11-2D51-DF475803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Inhaltsverzeichnis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7B226-C1C6-E446-713C-61B7669B4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Ziele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Alles rund um den Arztbrief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Vorteile des Automatisierten Arztbriefes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Was ist VBA und wofür wird es benötigt?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Was ist eine API?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Implementierung von Chat-GPT-API in VBA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Der Weg ist das Ziel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Vorstellung unseres Ergebnisses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Datenschutz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Wurden unsere Ziele erreicht?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de-DE" sz="1200" dirty="0"/>
          </a:p>
          <a:p>
            <a:pPr marL="457200" indent="-457200">
              <a:buFont typeface="+mj-lt"/>
              <a:buAutoNum type="arabicPeriod"/>
              <a:defRPr/>
            </a:pPr>
            <a:endParaRPr lang="de-DE" sz="1200" dirty="0"/>
          </a:p>
          <a:p>
            <a:endParaRPr lang="de-DE" sz="12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F589C2-4F17-2536-8A4C-C6F05A63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5C619-5D1E-45B0-B66D-F7846B40EFAE}" type="datetime1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A1C672-D0A1-097A-4DF7-F2D5611B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Ausgewählte Softwaresysteme - Programmierung IV (ASS-PR4)</a:t>
            </a:r>
            <a:br>
              <a:rPr lang="de-DE" dirty="0"/>
            </a:br>
            <a:r>
              <a:rPr lang="de-DE" dirty="0"/>
              <a:t>Sommersemester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A2044B-9157-32A2-CF74-C168B4F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2EF1711-627F-0EFD-CD7C-0E656963F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27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1DFE0-F73C-F104-7B66-65C7A948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E8B18-C8EA-1FDA-F6B0-492347F6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Nutzung von Chat GPT zur automatisierten Erstellung von Arztbriefen</a:t>
            </a:r>
          </a:p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Unterstützung bei der Verwendung von VBA (Visual Basic </a:t>
            </a:r>
            <a:r>
              <a:rPr lang="de-DE" altLang="de-DE" sz="16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</a:t>
            </a:r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de-DE" altLang="de-DE" sz="16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Applications</a:t>
            </a:r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Erzeugung von VBA-Code</a:t>
            </a:r>
          </a:p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Nutzung der Open-AI-API zur Erweiterung der Funktionalität von VBA-Anwendungen</a:t>
            </a:r>
          </a:p>
          <a:p>
            <a:endParaRPr lang="de-DE" altLang="de-DE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altLang="de-DE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8B9D1-1A7B-C767-31AE-6FD03723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5C619-5D1E-45B0-B66D-F7846B40EFAE}" type="datetime1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4C9A55-E158-E8F2-BF48-4980B50C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Ausgewählte Softwaresysteme - Programmierung IV (ASS-PR4)</a:t>
            </a:r>
            <a:br>
              <a:rPr lang="de-DE" dirty="0"/>
            </a:br>
            <a:r>
              <a:rPr lang="de-DE" dirty="0"/>
              <a:t>Sommersemester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64FD97-ABFA-B80E-5688-4F144CAB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57ECA17-DCDA-96EC-22D4-9CF985A25A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83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FB642-BF6B-D350-4412-6930F17F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Alles rund um den Arztbrief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6B6975-0B83-7DA3-9D55-D6D5FE07B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Schriftlicher Bericht von Ärzten für den Informationsaustausch</a:t>
            </a:r>
          </a:p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Zusammenfassung medizinischer Informationen über den Patienten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Umwandlung der Informationen in klare und präzise Briefe</a:t>
            </a:r>
            <a:endParaRPr lang="de-DE" altLang="de-DE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Enthält Informationen zur Krankengeschichte, Diagnose, Behandlung und relevanten medizinischen Aspekten</a:t>
            </a:r>
          </a:p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Wichtig für die Dokumentation und Aufzeichnung des Patientenverlaufs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Zeitaufwendiger Prozess für Ärzte und medizinisches Fachpersonal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Beansprucht wertvolle Zeit, die für die Patientenversorgung genutzt werden könnte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C9A632-BD93-4AA9-7A07-591B9D3E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5C619-5D1E-45B0-B66D-F7846B40EFAE}" type="datetime1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17E89-42C3-7ECB-E30B-F86373B8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Ausgewählte Softwaresysteme - Programmierung IV (ASS-PR4)</a:t>
            </a:r>
            <a:br>
              <a:rPr lang="de-DE" dirty="0"/>
            </a:br>
            <a:r>
              <a:rPr lang="de-DE" dirty="0"/>
              <a:t>Sommersemester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BC57C-C1A6-0D20-2DB0-AEFD5A85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EBD3B62-1760-33AC-DF6A-8265743AC9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29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A4CD5-E16D-EA66-BC6B-8D0F04DE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des Automatisierten Arztbriefes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1AC154-2E54-EFAF-2AD5-C3768B0DD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Schnellere und präzisere Generierung von Arztbriefen, </a:t>
            </a:r>
          </a:p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Reduziert den Arbeitsaufwand für das medizinische Personal  </a:t>
            </a:r>
          </a:p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Verbessert die Effizienz der Arbeitsabläufe</a:t>
            </a:r>
          </a:p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Ärzte können sich wichtigerem widmen</a:t>
            </a:r>
          </a:p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Potenzial zur Zeit- und Kostenersparnis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Geringe Fehleranfälligkeit im Gegensatz zu der manuellen Erstellung</a:t>
            </a:r>
          </a:p>
          <a:p>
            <a:endParaRPr lang="de-DE" altLang="de-DE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de-DE" altLang="de-DE" dirty="0">
              <a:solidFill>
                <a:srgbClr val="323E48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20CF2C-18AD-5991-C762-31878C06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5C619-5D1E-45B0-B66D-F7846B40EFAE}" type="datetime1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2C1DC-AD5B-0322-02E9-19ACA9E8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Ausgewählte Softwaresysteme - Programmierung IV (ASS-PR4)</a:t>
            </a:r>
            <a:br>
              <a:rPr lang="de-DE" dirty="0"/>
            </a:br>
            <a:r>
              <a:rPr lang="de-DE" dirty="0"/>
              <a:t>Sommersemester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6182F5-935C-EFE1-8448-949AB4D5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5D0B424-5D2C-6A9E-AAE2-53B18EBA90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49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8F3E2-528A-94D7-FDCB-16F46BB1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VBA und wofür wird es benötigt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E001C-C393-B68A-3E9C-AE098943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VBA ist eine Programmiersprache für die Automatisierung von Aufgaben in Microsoft Excel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Ermöglicht die Erstellung von Makros zur Automatisierung von Excel-Aufgaben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Bsp.: Massen Briefe aus Excel Tabelle </a:t>
            </a:r>
          </a:p>
          <a:p>
            <a:pPr marL="0" indent="0">
              <a:buNone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   Vorteile: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Zeit- und Arbeitsersparnis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Verbesserte Genauigkeit bei der Datenverarbeitung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Erweiterung der Funktionalitäten von Excel durch VBA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Anpassung von Excel an individuelle Anforderungen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CF05A3-5188-45AF-2DD7-A85A4CAB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5C619-5D1E-45B0-B66D-F7846B40EFAE}" type="datetime1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CB464D-78F5-0FD5-4640-136500CD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Ausgewählte Softwaresysteme - Programmierung IV (ASS-PR4)</a:t>
            </a:r>
            <a:br>
              <a:rPr lang="de-DE" dirty="0"/>
            </a:br>
            <a:r>
              <a:rPr lang="de-DE" dirty="0"/>
              <a:t>Sommersemester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658250-789D-014A-3FE4-404E73D0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251F917-F897-7E12-BFD3-FD0F5F3B71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2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5DC1C-F98C-E09F-4285-8F10A08F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eine API?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182E0E-1557-3FF3-82DD-9E073570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API -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Schnittstelle für Softwareentwicklung und externe Systeminteraktion.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Standardisierte Befehle und Funktionen, um Programmierung zu vereinfachen.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Ermöglicht die Kommunikation und Integration von Anwendungen.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Verhindert die Notwendigkeit, Code von Grund auf neu zu schreiben.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Erhöht die Effizienz und Flexibilität bei der Entwicklung von Softwarelösungen.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8899F-37F1-BB64-3F2C-A71C36DA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5C619-5D1E-45B0-B66D-F7846B40EFAE}" type="datetime1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6EDD44-3A55-89B2-B6FB-0126038B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Ausgewählte Softwaresysteme - Programmierung IV (ASS-PR4)</a:t>
            </a:r>
            <a:br>
              <a:rPr lang="de-DE" dirty="0"/>
            </a:br>
            <a:r>
              <a:rPr lang="de-DE" dirty="0"/>
              <a:t>Sommersemester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7EA31C-7CC4-66CC-4E74-BE346910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326FDA9-9446-FE6B-63C7-F376BF1B28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44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DBE26-FE5E-A08E-4E7C-F4933C21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von Chat-GPT-API in VBA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643B3-E38B-8D1F-A9D6-F2CD68B60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Registrierung bei Open-AI und zum Erhalt des API-Zugriffs.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Freibetrag an Token pro Account, Kosten für weitere nach verbrauch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API-Key wird bereitgestellt und für VBA benötigt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Einbettung des Keys in VBA essentiell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Datenformat JSON (JavaScript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Notation) wird für Datenaustausch benötigt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Einbettung von Bibliotheken wie „VBA-JSON“ in VBA/Excel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4BEDF-48CF-6BC8-BC5E-CA88A052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5C619-5D1E-45B0-B66D-F7846B40EFAE}" type="datetime1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19CA51-AD87-7549-F2E2-723741AF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Ausgewählte Softwaresysteme - Programmierung IV (ASS-PR4)</a:t>
            </a:r>
            <a:br>
              <a:rPr lang="de-DE" dirty="0"/>
            </a:br>
            <a:r>
              <a:rPr lang="de-DE" dirty="0"/>
              <a:t>Sommersemester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2CC6C3-A70E-5A52-8247-78402001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1D3A7-8A78-3D47-966A-C6624A4D97EC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F37BBD-F700-ED7A-F7A7-5274F9DC21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66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741</Words>
  <Application>Microsoft Office PowerPoint</Application>
  <PresentationFormat>Bildschirmpräsentation (16:9)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Meta Offc Pro</vt:lpstr>
      <vt:lpstr>Meta Offc Pro Normal</vt:lpstr>
      <vt:lpstr>Wingdings</vt:lpstr>
      <vt:lpstr>Office-Design</vt:lpstr>
      <vt:lpstr>Ausgewählte Softwaresysteme - Programmierung IV (ASS-PR4) Sommersemester 2023</vt:lpstr>
      <vt:lpstr>Erstellung eines Arztbriefes mit Hilfe von Chat GPT  </vt:lpstr>
      <vt:lpstr>Inhaltsverzeichnis</vt:lpstr>
      <vt:lpstr>Ziele</vt:lpstr>
      <vt:lpstr>Alles rund um den Arztbrief</vt:lpstr>
      <vt:lpstr>Vorteile des Automatisierten Arztbriefes</vt:lpstr>
      <vt:lpstr>Was ist VBA und wofür wird es benötigt</vt:lpstr>
      <vt:lpstr>Was ist eine API?</vt:lpstr>
      <vt:lpstr>Implementierung von Chat-GPT-API in VBA</vt:lpstr>
      <vt:lpstr>Der Weg ist das Ziel</vt:lpstr>
      <vt:lpstr>Vorstellung unseres Ergebnisses </vt:lpstr>
      <vt:lpstr>Probleme</vt:lpstr>
      <vt:lpstr>Datenschutz</vt:lpstr>
      <vt:lpstr>Wurden unsere Ziele erreicht?</vt:lpstr>
      <vt:lpstr>Fazit</vt:lpstr>
      <vt:lpstr>Ende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Maximilian Arntzen</cp:lastModifiedBy>
  <cp:revision>395</cp:revision>
  <cp:lastPrinted>2020-02-05T07:35:36Z</cp:lastPrinted>
  <dcterms:created xsi:type="dcterms:W3CDTF">2018-11-06T13:55:45Z</dcterms:created>
  <dcterms:modified xsi:type="dcterms:W3CDTF">2023-07-15T19:49:11Z</dcterms:modified>
</cp:coreProperties>
</file>